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75"/>
  </p:notesMasterIdLst>
  <p:handoutMasterIdLst>
    <p:handoutMasterId r:id="rId76"/>
  </p:handoutMasterIdLst>
  <p:sldIdLst>
    <p:sldId id="256" r:id="rId2"/>
    <p:sldId id="704" r:id="rId3"/>
    <p:sldId id="705" r:id="rId4"/>
    <p:sldId id="706" r:id="rId5"/>
    <p:sldId id="707" r:id="rId6"/>
    <p:sldId id="742" r:id="rId7"/>
    <p:sldId id="747" r:id="rId8"/>
    <p:sldId id="748" r:id="rId9"/>
    <p:sldId id="749" r:id="rId10"/>
    <p:sldId id="750" r:id="rId11"/>
    <p:sldId id="752" r:id="rId12"/>
    <p:sldId id="753" r:id="rId13"/>
    <p:sldId id="764" r:id="rId14"/>
    <p:sldId id="765" r:id="rId15"/>
    <p:sldId id="766" r:id="rId16"/>
    <p:sldId id="754" r:id="rId17"/>
    <p:sldId id="755" r:id="rId18"/>
    <p:sldId id="708" r:id="rId19"/>
    <p:sldId id="709" r:id="rId20"/>
    <p:sldId id="710" r:id="rId21"/>
    <p:sldId id="758" r:id="rId22"/>
    <p:sldId id="759" r:id="rId23"/>
    <p:sldId id="760" r:id="rId24"/>
    <p:sldId id="761" r:id="rId25"/>
    <p:sldId id="762" r:id="rId26"/>
    <p:sldId id="763" r:id="rId27"/>
    <p:sldId id="820" r:id="rId28"/>
    <p:sldId id="821" r:id="rId29"/>
    <p:sldId id="822" r:id="rId30"/>
    <p:sldId id="823" r:id="rId31"/>
    <p:sldId id="825" r:id="rId32"/>
    <p:sldId id="577" r:id="rId33"/>
    <p:sldId id="670" r:id="rId34"/>
    <p:sldId id="667" r:id="rId35"/>
    <p:sldId id="668" r:id="rId36"/>
    <p:sldId id="783" r:id="rId37"/>
    <p:sldId id="784" r:id="rId38"/>
    <p:sldId id="785" r:id="rId39"/>
    <p:sldId id="786" r:id="rId40"/>
    <p:sldId id="816" r:id="rId41"/>
    <p:sldId id="817" r:id="rId42"/>
    <p:sldId id="818" r:id="rId43"/>
    <p:sldId id="819" r:id="rId44"/>
    <p:sldId id="788" r:id="rId45"/>
    <p:sldId id="789" r:id="rId46"/>
    <p:sldId id="790" r:id="rId47"/>
    <p:sldId id="791" r:id="rId48"/>
    <p:sldId id="795" r:id="rId49"/>
    <p:sldId id="796" r:id="rId50"/>
    <p:sldId id="797" r:id="rId51"/>
    <p:sldId id="798" r:id="rId52"/>
    <p:sldId id="799" r:id="rId53"/>
    <p:sldId id="800" r:id="rId54"/>
    <p:sldId id="801" r:id="rId55"/>
    <p:sldId id="793" r:id="rId56"/>
    <p:sldId id="802" r:id="rId57"/>
    <p:sldId id="803" r:id="rId58"/>
    <p:sldId id="804" r:id="rId59"/>
    <p:sldId id="673" r:id="rId60"/>
    <p:sldId id="674" r:id="rId61"/>
    <p:sldId id="675" r:id="rId62"/>
    <p:sldId id="806" r:id="rId63"/>
    <p:sldId id="807" r:id="rId64"/>
    <p:sldId id="808" r:id="rId65"/>
    <p:sldId id="809" r:id="rId66"/>
    <p:sldId id="810" r:id="rId67"/>
    <p:sldId id="811" r:id="rId68"/>
    <p:sldId id="813" r:id="rId69"/>
    <p:sldId id="814" r:id="rId70"/>
    <p:sldId id="815" r:id="rId71"/>
    <p:sldId id="715" r:id="rId72"/>
    <p:sldId id="826" r:id="rId73"/>
    <p:sldId id="426" r:id="rId74"/>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83" autoAdjust="0"/>
    <p:restoredTop sz="94604" autoAdjust="0"/>
  </p:normalViewPr>
  <p:slideViewPr>
    <p:cSldViewPr>
      <p:cViewPr varScale="1">
        <p:scale>
          <a:sx n="57" d="100"/>
          <a:sy n="57" d="100"/>
        </p:scale>
        <p:origin x="-898"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el-GR"/>
          </a:p>
        </p:txBody>
      </p:sp>
      <p:sp>
        <p:nvSpPr>
          <p:cNvPr id="7680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C0CB3DCC-EEDB-4B85-B3C2-AC08964770A3}" type="datetime1">
              <a:rPr lang="el-GR"/>
              <a:pPr>
                <a:defRPr/>
              </a:pPr>
              <a:t>10/12/2018</a:t>
            </a:fld>
            <a:endParaRPr lang="el-GR"/>
          </a:p>
        </p:txBody>
      </p:sp>
      <p:sp>
        <p:nvSpPr>
          <p:cNvPr id="7680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l-GR"/>
          </a:p>
        </p:txBody>
      </p:sp>
      <p:sp>
        <p:nvSpPr>
          <p:cNvPr id="7680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DC167E63-DF37-4452-BCD8-ED9ECB75BF85}" type="slidenum">
              <a:rPr lang="el-GR"/>
              <a:pPr>
                <a:defRPr/>
              </a:pPr>
              <a:t>‹#›</a:t>
            </a:fld>
            <a:endParaRPr lang="el-GR"/>
          </a:p>
        </p:txBody>
      </p:sp>
    </p:spTree>
    <p:extLst>
      <p:ext uri="{BB962C8B-B14F-4D97-AF65-F5344CB8AC3E}">
        <p14:creationId xmlns="" xmlns:p14="http://schemas.microsoft.com/office/powerpoint/2010/main" val="2970518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25B9C-F1A2-4474-B3EA-93F90E9FD376}" type="datetimeFigureOut">
              <a:rPr lang="el-GR" smtClean="0"/>
              <a:pPr/>
              <a:t>10/12/2018</a:t>
            </a:fld>
            <a:endParaRPr lang="el-GR"/>
          </a:p>
        </p:txBody>
      </p:sp>
      <p:sp>
        <p:nvSpPr>
          <p:cNvPr id="4" name="Θέση εικόνας διαφάνειας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912C0C-1383-485B-973D-AF017ED2389F}" type="slidenum">
              <a:rPr lang="el-GR" smtClean="0"/>
              <a:pPr/>
              <a:t>‹#›</a:t>
            </a:fld>
            <a:endParaRPr lang="el-GR"/>
          </a:p>
        </p:txBody>
      </p:sp>
    </p:spTree>
    <p:extLst>
      <p:ext uri="{BB962C8B-B14F-4D97-AF65-F5344CB8AC3E}">
        <p14:creationId xmlns="" xmlns:p14="http://schemas.microsoft.com/office/powerpoint/2010/main" val="1842725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CC912C0C-1383-485B-973D-AF017ED2389F}" type="slidenum">
              <a:rPr lang="el-GR" smtClean="0"/>
              <a:pPr/>
              <a:t>1</a:t>
            </a:fld>
            <a:endParaRPr lang="el-GR"/>
          </a:p>
        </p:txBody>
      </p:sp>
    </p:spTree>
    <p:extLst>
      <p:ext uri="{BB962C8B-B14F-4D97-AF65-F5344CB8AC3E}">
        <p14:creationId xmlns="" xmlns:p14="http://schemas.microsoft.com/office/powerpoint/2010/main" val="37513108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Cover-TextureForeGround.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1371600" y="1796303"/>
            <a:ext cx="7086600" cy="1847850"/>
          </a:xfrm>
        </p:spPr>
        <p:txBody>
          <a:bodyPr rtlCol="0" anchor="b">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l-GR" smtClean="0"/>
              <a:t>Click to edit Master title style</a:t>
            </a:r>
            <a:endParaRPr/>
          </a:p>
        </p:txBody>
      </p:sp>
      <p:sp>
        <p:nvSpPr>
          <p:cNvPr id="3" name="Subtitle 2"/>
          <p:cNvSpPr>
            <a:spLocks noGrp="1"/>
          </p:cNvSpPr>
          <p:nvPr>
            <p:ph type="subTitle" idx="1"/>
          </p:nvPr>
        </p:nvSpPr>
        <p:spPr>
          <a:xfrm>
            <a:off x="1371600" y="3666565"/>
            <a:ext cx="7086600" cy="1752600"/>
          </a:xfrm>
        </p:spPr>
        <p:txBody>
          <a:bodyPr rtlCol="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Click to edit Master subtitle style</a:t>
            </a:r>
            <a:endParaRPr/>
          </a:p>
        </p:txBody>
      </p:sp>
      <p:sp>
        <p:nvSpPr>
          <p:cNvPr id="5" name="Date Placeholder 3"/>
          <p:cNvSpPr>
            <a:spLocks noGrp="1"/>
          </p:cNvSpPr>
          <p:nvPr>
            <p:ph type="dt" sz="half" idx="10"/>
          </p:nvPr>
        </p:nvSpPr>
        <p:spPr>
          <a:xfrm>
            <a:off x="5988050" y="6221413"/>
            <a:ext cx="2743200" cy="365125"/>
          </a:xfrm>
        </p:spPr>
        <p:txBody>
          <a:bodyPr/>
          <a:lstStyle>
            <a:lvl1pPr>
              <a:defRPr/>
            </a:lvl1pPr>
          </a:lstStyle>
          <a:p>
            <a:pPr>
              <a:defRPr/>
            </a:pPr>
            <a:endParaRPr lang="el-GR"/>
          </a:p>
        </p:txBody>
      </p:sp>
      <p:sp>
        <p:nvSpPr>
          <p:cNvPr id="6" name="Footer Placeholder 4"/>
          <p:cNvSpPr>
            <a:spLocks noGrp="1"/>
          </p:cNvSpPr>
          <p:nvPr>
            <p:ph type="ftr" sz="quarter" idx="11"/>
          </p:nvPr>
        </p:nvSpPr>
        <p:spPr>
          <a:xfrm>
            <a:off x="1295400" y="6221413"/>
            <a:ext cx="2743200" cy="365125"/>
          </a:xfrm>
        </p:spPr>
        <p:txBody>
          <a:bodyPr/>
          <a:lstStyle>
            <a:lvl1pPr>
              <a:defRPr/>
            </a:lvl1pPr>
          </a:lstStyle>
          <a:p>
            <a:pPr>
              <a:defRPr/>
            </a:pPr>
            <a:r>
              <a:rPr lang="el-GR" smtClean="0"/>
              <a:t>Σπανάκη, 2018</a:t>
            </a:r>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5" y="3765177"/>
            <a:ext cx="7272338" cy="1098176"/>
          </a:xfrm>
        </p:spPr>
        <p:txBody>
          <a:bodyPr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l-GR" smtClean="0"/>
              <a:t>Click to edit Master title style</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l-GR" noProof="0" smtClean="0"/>
              <a:t>Click icon to add picture</a:t>
            </a:r>
            <a:endParaRPr noProof="0"/>
          </a:p>
        </p:txBody>
      </p:sp>
      <p:sp>
        <p:nvSpPr>
          <p:cNvPr id="4" name="Text Placeholder 3"/>
          <p:cNvSpPr>
            <a:spLocks noGrp="1"/>
          </p:cNvSpPr>
          <p:nvPr>
            <p:ph type="body" sz="half" idx="2"/>
          </p:nvPr>
        </p:nvSpPr>
        <p:spPr>
          <a:xfrm>
            <a:off x="1089025" y="4867836"/>
            <a:ext cx="7272338" cy="1264022"/>
          </a:xfrm>
        </p:spPr>
        <p:txBody>
          <a:bodyPr rtlCol="0">
            <a:normAutofit/>
          </a:bodyPr>
          <a:lstStyle>
            <a:lvl1pPr marL="0" indent="0" algn="ctr">
              <a:spcBef>
                <a:spcPts val="3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l-GR"/>
          </a:p>
        </p:txBody>
      </p:sp>
      <p:sp>
        <p:nvSpPr>
          <p:cNvPr id="7" name="Footer Placeholder 5"/>
          <p:cNvSpPr>
            <a:spLocks noGrp="1"/>
          </p:cNvSpPr>
          <p:nvPr>
            <p:ph type="ftr" sz="quarter" idx="11"/>
          </p:nvPr>
        </p:nvSpPr>
        <p:spPr/>
        <p:txBody>
          <a:bodyPr/>
          <a:lstStyle>
            <a:lvl1pPr>
              <a:defRPr/>
            </a:lvl1pPr>
          </a:lstStyle>
          <a:p>
            <a:pPr>
              <a:defRPr/>
            </a:pPr>
            <a:r>
              <a:rPr lang="el-GR" smtClean="0"/>
              <a:t>Σπανάκη, 2018</a:t>
            </a:r>
            <a:endParaRPr lang="el-GR"/>
          </a:p>
        </p:txBody>
      </p:sp>
      <p:sp>
        <p:nvSpPr>
          <p:cNvPr id="8" name="Slide Number Placeholder 6"/>
          <p:cNvSpPr>
            <a:spLocks noGrp="1"/>
          </p:cNvSpPr>
          <p:nvPr>
            <p:ph type="sldNum" sz="quarter" idx="12"/>
          </p:nvPr>
        </p:nvSpPr>
        <p:spPr/>
        <p:txBody>
          <a:bodyPr/>
          <a:lstStyle>
            <a:lvl1pPr>
              <a:defRPr smtClean="0"/>
            </a:lvl1pPr>
          </a:lstStyle>
          <a:p>
            <a:pPr>
              <a:defRPr/>
            </a:pPr>
            <a:fld id="{8E179B15-CCBB-455E-8D1E-B94C0B36EB9F}"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l-GR"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a:p>
        </p:txBody>
      </p:sp>
      <p:sp>
        <p:nvSpPr>
          <p:cNvPr id="5" name="Date Placeholder 3"/>
          <p:cNvSpPr>
            <a:spLocks noGrp="1"/>
          </p:cNvSpPr>
          <p:nvPr>
            <p:ph type="dt" sz="half" idx="10"/>
          </p:nvPr>
        </p:nvSpPr>
        <p:spPr/>
        <p:txBody>
          <a:bodyPr/>
          <a:lstStyle>
            <a:lvl1pPr>
              <a:defRPr/>
            </a:lvl1pPr>
          </a:lstStyle>
          <a:p>
            <a:pPr>
              <a:defRPr/>
            </a:pPr>
            <a:endParaRPr lang="el-GR"/>
          </a:p>
        </p:txBody>
      </p:sp>
      <p:sp>
        <p:nvSpPr>
          <p:cNvPr id="6" name="Footer Placeholder 4"/>
          <p:cNvSpPr>
            <a:spLocks noGrp="1"/>
          </p:cNvSpPr>
          <p:nvPr>
            <p:ph type="ftr" sz="quarter" idx="11"/>
          </p:nvPr>
        </p:nvSpPr>
        <p:spPr/>
        <p:txBody>
          <a:bodyPr/>
          <a:lstStyle>
            <a:lvl1pPr>
              <a:defRPr/>
            </a:lvl1pPr>
          </a:lstStyle>
          <a:p>
            <a:pPr>
              <a:defRPr/>
            </a:pPr>
            <a:r>
              <a:rPr lang="el-GR" smtClean="0"/>
              <a:t>Σπανάκη, 2018</a:t>
            </a:r>
            <a:endParaRPr lang="el-GR"/>
          </a:p>
        </p:txBody>
      </p:sp>
      <p:sp>
        <p:nvSpPr>
          <p:cNvPr id="7" name="Slide Number Placeholder 5"/>
          <p:cNvSpPr>
            <a:spLocks noGrp="1"/>
          </p:cNvSpPr>
          <p:nvPr>
            <p:ph type="sldNum" sz="quarter" idx="12"/>
          </p:nvPr>
        </p:nvSpPr>
        <p:spPr/>
        <p:txBody>
          <a:bodyPr/>
          <a:lstStyle>
            <a:lvl1pPr>
              <a:defRPr smtClean="0"/>
            </a:lvl1pPr>
          </a:lstStyle>
          <a:p>
            <a:pPr>
              <a:defRPr/>
            </a:pPr>
            <a:fld id="{DB4AC247-F489-4A3F-8D35-C9E97DEF1B21}" type="slidenum">
              <a:rPr lang="el-GR"/>
              <a:pPr>
                <a:defRPr/>
              </a:pPr>
              <a:t>‹#›</a:t>
            </a:fld>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Vertical Title 1"/>
          <p:cNvSpPr>
            <a:spLocks noGrp="1"/>
          </p:cNvSpPr>
          <p:nvPr>
            <p:ph type="title" orient="vert"/>
          </p:nvPr>
        </p:nvSpPr>
        <p:spPr>
          <a:xfrm>
            <a:off x="7216588" y="609600"/>
            <a:ext cx="1524000" cy="5516563"/>
          </a:xfrm>
        </p:spPr>
        <p:txBody>
          <a:bodyPr vert="eaVert"/>
          <a:lstStyle/>
          <a:p>
            <a:r>
              <a:rPr lang="el-GR" smtClean="0"/>
              <a:t>Click to edit Master title style</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a:p>
        </p:txBody>
      </p:sp>
      <p:sp>
        <p:nvSpPr>
          <p:cNvPr id="5" name="Date Placeholder 3"/>
          <p:cNvSpPr>
            <a:spLocks noGrp="1"/>
          </p:cNvSpPr>
          <p:nvPr>
            <p:ph type="dt" sz="half" idx="10"/>
          </p:nvPr>
        </p:nvSpPr>
        <p:spPr/>
        <p:txBody>
          <a:bodyPr/>
          <a:lstStyle>
            <a:lvl1pPr>
              <a:defRPr/>
            </a:lvl1pPr>
          </a:lstStyle>
          <a:p>
            <a:pPr>
              <a:defRPr/>
            </a:pPr>
            <a:endParaRPr lang="el-GR"/>
          </a:p>
        </p:txBody>
      </p:sp>
      <p:sp>
        <p:nvSpPr>
          <p:cNvPr id="6" name="Footer Placeholder 4"/>
          <p:cNvSpPr>
            <a:spLocks noGrp="1"/>
          </p:cNvSpPr>
          <p:nvPr>
            <p:ph type="ftr" sz="quarter" idx="11"/>
          </p:nvPr>
        </p:nvSpPr>
        <p:spPr/>
        <p:txBody>
          <a:bodyPr/>
          <a:lstStyle>
            <a:lvl1pPr>
              <a:defRPr/>
            </a:lvl1pPr>
          </a:lstStyle>
          <a:p>
            <a:pPr>
              <a:defRPr/>
            </a:pPr>
            <a:r>
              <a:rPr lang="el-GR" smtClean="0"/>
              <a:t>Σπανάκη, 2018</a:t>
            </a:r>
            <a:endParaRPr lang="el-GR"/>
          </a:p>
        </p:txBody>
      </p:sp>
      <p:sp>
        <p:nvSpPr>
          <p:cNvPr id="7" name="Slide Number Placeholder 5"/>
          <p:cNvSpPr>
            <a:spLocks noGrp="1"/>
          </p:cNvSpPr>
          <p:nvPr>
            <p:ph type="sldNum" sz="quarter" idx="12"/>
          </p:nvPr>
        </p:nvSpPr>
        <p:spPr/>
        <p:txBody>
          <a:bodyPr/>
          <a:lstStyle>
            <a:lvl1pPr>
              <a:defRPr smtClean="0"/>
            </a:lvl1pPr>
          </a:lstStyle>
          <a:p>
            <a:pPr>
              <a:defRPr/>
            </a:pPr>
            <a:fld id="{4253F1CE-1F3E-4D48-8437-91558881BC6E}"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l-GR" smtClean="0"/>
              <a:t>Click to edit Master title style</a:t>
            </a:r>
            <a:endParaRPr/>
          </a:p>
        </p:txBody>
      </p:sp>
      <p:sp>
        <p:nvSpPr>
          <p:cNvPr id="3" name="Content Placeholder 2"/>
          <p:cNvSpPr>
            <a:spLocks noGrp="1"/>
          </p:cNvSpPr>
          <p:nvPr>
            <p:ph idx="1"/>
          </p:nvPr>
        </p:nvSpPr>
        <p:spPr/>
        <p:txBody>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a:p>
        </p:txBody>
      </p:sp>
      <p:sp>
        <p:nvSpPr>
          <p:cNvPr id="5" name="Date Placeholder 3"/>
          <p:cNvSpPr>
            <a:spLocks noGrp="1"/>
          </p:cNvSpPr>
          <p:nvPr>
            <p:ph type="dt" sz="half" idx="10"/>
          </p:nvPr>
        </p:nvSpPr>
        <p:spPr/>
        <p:txBody>
          <a:bodyPr/>
          <a:lstStyle>
            <a:lvl1pPr>
              <a:defRPr/>
            </a:lvl1pPr>
          </a:lstStyle>
          <a:p>
            <a:pPr>
              <a:defRPr/>
            </a:pPr>
            <a:endParaRPr lang="el-GR"/>
          </a:p>
        </p:txBody>
      </p:sp>
      <p:sp>
        <p:nvSpPr>
          <p:cNvPr id="6" name="Footer Placeholder 4"/>
          <p:cNvSpPr>
            <a:spLocks noGrp="1"/>
          </p:cNvSpPr>
          <p:nvPr>
            <p:ph type="ftr" sz="quarter" idx="11"/>
          </p:nvPr>
        </p:nvSpPr>
        <p:spPr/>
        <p:txBody>
          <a:bodyPr/>
          <a:lstStyle>
            <a:lvl1pPr>
              <a:defRPr/>
            </a:lvl1pPr>
          </a:lstStyle>
          <a:p>
            <a:pPr>
              <a:defRPr/>
            </a:pPr>
            <a:r>
              <a:rPr lang="el-GR" smtClean="0"/>
              <a:t>Σπανάκη, 2018</a:t>
            </a:r>
            <a:endParaRPr lang="el-GR"/>
          </a:p>
        </p:txBody>
      </p:sp>
      <p:sp>
        <p:nvSpPr>
          <p:cNvPr id="7" name="Slide Number Placeholder 5"/>
          <p:cNvSpPr>
            <a:spLocks noGrp="1"/>
          </p:cNvSpPr>
          <p:nvPr>
            <p:ph type="sldNum" sz="quarter" idx="12"/>
          </p:nvPr>
        </p:nvSpPr>
        <p:spPr/>
        <p:txBody>
          <a:bodyPr/>
          <a:lstStyle>
            <a:lvl1pPr>
              <a:defRPr smtClean="0"/>
            </a:lvl1pPr>
          </a:lstStyle>
          <a:p>
            <a:pPr>
              <a:defRPr/>
            </a:pPr>
            <a:fld id="{32C3C61B-60DF-406C-976C-741272EA14BC}"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371600" y="1792224"/>
            <a:ext cx="7086600" cy="1847088"/>
          </a:xfrm>
        </p:spPr>
        <p:txBody>
          <a:bodyPr rtlCol="0" anchor="b">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l-GR" smtClean="0"/>
              <a:t>Click to edit Master title style</a:t>
            </a:r>
            <a:endParaRPr/>
          </a:p>
        </p:txBody>
      </p:sp>
      <p:sp>
        <p:nvSpPr>
          <p:cNvPr id="3" name="Text Placeholder 2"/>
          <p:cNvSpPr>
            <a:spLocks noGrp="1"/>
          </p:cNvSpPr>
          <p:nvPr>
            <p:ph type="body" idx="1"/>
          </p:nvPr>
        </p:nvSpPr>
        <p:spPr>
          <a:xfrm>
            <a:off x="1371600" y="3666744"/>
            <a:ext cx="7086600" cy="1755648"/>
          </a:xfrm>
        </p:spPr>
        <p:txBody>
          <a:bodyPr rtlCol="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l-GR"/>
          </a:p>
        </p:txBody>
      </p:sp>
      <p:sp>
        <p:nvSpPr>
          <p:cNvPr id="6" name="Footer Placeholder 4"/>
          <p:cNvSpPr>
            <a:spLocks noGrp="1"/>
          </p:cNvSpPr>
          <p:nvPr>
            <p:ph type="ftr" sz="quarter" idx="11"/>
          </p:nvPr>
        </p:nvSpPr>
        <p:spPr/>
        <p:txBody>
          <a:bodyPr/>
          <a:lstStyle>
            <a:lvl1pPr>
              <a:defRPr/>
            </a:lvl1pPr>
          </a:lstStyle>
          <a:p>
            <a:pPr>
              <a:defRPr/>
            </a:pPr>
            <a:r>
              <a:rPr lang="el-GR" smtClean="0"/>
              <a:t>Σπανάκη, 2018</a:t>
            </a:r>
            <a:endParaRPr lang="el-GR"/>
          </a:p>
        </p:txBody>
      </p:sp>
      <p:sp>
        <p:nvSpPr>
          <p:cNvPr id="7" name="Slide Number Placeholder 5"/>
          <p:cNvSpPr>
            <a:spLocks noGrp="1"/>
          </p:cNvSpPr>
          <p:nvPr>
            <p:ph type="sldNum" sz="quarter" idx="12"/>
          </p:nvPr>
        </p:nvSpPr>
        <p:spPr/>
        <p:txBody>
          <a:bodyPr/>
          <a:lstStyle>
            <a:lvl1pPr>
              <a:defRPr smtClean="0"/>
            </a:lvl1pPr>
          </a:lstStyle>
          <a:p>
            <a:pPr>
              <a:defRPr/>
            </a:pPr>
            <a:fld id="{C7AFCCF4-0CEC-4EA0-A21D-65A0349FD5F9}" type="slidenum">
              <a:rPr lang="el-GR"/>
              <a:pPr>
                <a:defRPr/>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4" y="274637"/>
            <a:ext cx="7272339" cy="1339009"/>
          </a:xfrm>
        </p:spPr>
        <p:txBody>
          <a:bodyPr/>
          <a:lstStyle/>
          <a:p>
            <a:r>
              <a:rPr lang="el-GR" smtClean="0"/>
              <a:t>Click to edit Master title style</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a:p>
        </p:txBody>
      </p:sp>
      <p:sp>
        <p:nvSpPr>
          <p:cNvPr id="6" name="Date Placeholder 4"/>
          <p:cNvSpPr>
            <a:spLocks noGrp="1"/>
          </p:cNvSpPr>
          <p:nvPr>
            <p:ph type="dt" sz="half" idx="10"/>
          </p:nvPr>
        </p:nvSpPr>
        <p:spPr/>
        <p:txBody>
          <a:bodyPr/>
          <a:lstStyle>
            <a:lvl1pPr>
              <a:defRPr/>
            </a:lvl1pPr>
          </a:lstStyle>
          <a:p>
            <a:pPr>
              <a:defRPr/>
            </a:pPr>
            <a:endParaRPr lang="el-GR"/>
          </a:p>
        </p:txBody>
      </p:sp>
      <p:sp>
        <p:nvSpPr>
          <p:cNvPr id="7" name="Footer Placeholder 5"/>
          <p:cNvSpPr>
            <a:spLocks noGrp="1"/>
          </p:cNvSpPr>
          <p:nvPr>
            <p:ph type="ftr" sz="quarter" idx="11"/>
          </p:nvPr>
        </p:nvSpPr>
        <p:spPr/>
        <p:txBody>
          <a:bodyPr/>
          <a:lstStyle>
            <a:lvl1pPr>
              <a:defRPr/>
            </a:lvl1pPr>
          </a:lstStyle>
          <a:p>
            <a:pPr>
              <a:defRPr/>
            </a:pPr>
            <a:r>
              <a:rPr lang="el-GR" smtClean="0"/>
              <a:t>Σπανάκη, 2018</a:t>
            </a:r>
            <a:endParaRPr lang="el-GR"/>
          </a:p>
        </p:txBody>
      </p:sp>
      <p:sp>
        <p:nvSpPr>
          <p:cNvPr id="8" name="Slide Number Placeholder 6"/>
          <p:cNvSpPr>
            <a:spLocks noGrp="1"/>
          </p:cNvSpPr>
          <p:nvPr>
            <p:ph type="sldNum" sz="quarter" idx="12"/>
          </p:nvPr>
        </p:nvSpPr>
        <p:spPr/>
        <p:txBody>
          <a:bodyPr/>
          <a:lstStyle>
            <a:lvl1pPr>
              <a:defRPr smtClean="0"/>
            </a:lvl1pPr>
          </a:lstStyle>
          <a:p>
            <a:pPr>
              <a:defRPr/>
            </a:pPr>
            <a:fld id="{E3747346-5783-4204-8AA0-E5F184ACADF3}" type="slidenum">
              <a:rPr lang="el-GR"/>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4" y="274637"/>
            <a:ext cx="7272339" cy="1339009"/>
          </a:xfrm>
        </p:spPr>
        <p:txBody>
          <a:bodyPr/>
          <a:lstStyle>
            <a:lvl1pPr>
              <a:defRPr/>
            </a:lvl1pPr>
          </a:lstStyle>
          <a:p>
            <a:r>
              <a:rPr lang="el-GR" smtClean="0"/>
              <a:t>Click to edit Master title style</a:t>
            </a:r>
            <a:endParaRPr/>
          </a:p>
        </p:txBody>
      </p:sp>
      <p:sp>
        <p:nvSpPr>
          <p:cNvPr id="3" name="Text Placeholder 2"/>
          <p:cNvSpPr>
            <a:spLocks noGrp="1"/>
          </p:cNvSpPr>
          <p:nvPr>
            <p:ph type="body" idx="1"/>
          </p:nvPr>
        </p:nvSpPr>
        <p:spPr>
          <a:xfrm>
            <a:off x="1089024" y="1688679"/>
            <a:ext cx="3429000" cy="827088"/>
          </a:xfrm>
        </p:spPr>
        <p:txBody>
          <a:bodyPr anchor="ctr">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a:p>
        </p:txBody>
      </p:sp>
      <p:sp>
        <p:nvSpPr>
          <p:cNvPr id="5" name="Text Placeholder 4"/>
          <p:cNvSpPr>
            <a:spLocks noGrp="1"/>
          </p:cNvSpPr>
          <p:nvPr>
            <p:ph type="body" sz="quarter" idx="3"/>
          </p:nvPr>
        </p:nvSpPr>
        <p:spPr>
          <a:xfrm>
            <a:off x="4932363" y="1688679"/>
            <a:ext cx="3429000" cy="827088"/>
          </a:xfrm>
        </p:spPr>
        <p:txBody>
          <a:bodyPr anchor="ctr">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a:p>
        </p:txBody>
      </p:sp>
      <p:sp>
        <p:nvSpPr>
          <p:cNvPr id="8" name="Date Placeholder 6"/>
          <p:cNvSpPr>
            <a:spLocks noGrp="1"/>
          </p:cNvSpPr>
          <p:nvPr>
            <p:ph type="dt" sz="half" idx="10"/>
          </p:nvPr>
        </p:nvSpPr>
        <p:spPr/>
        <p:txBody>
          <a:bodyPr/>
          <a:lstStyle>
            <a:lvl1pPr>
              <a:defRPr/>
            </a:lvl1pPr>
          </a:lstStyle>
          <a:p>
            <a:pPr>
              <a:defRPr/>
            </a:pPr>
            <a:endParaRPr lang="el-GR"/>
          </a:p>
        </p:txBody>
      </p:sp>
      <p:sp>
        <p:nvSpPr>
          <p:cNvPr id="9" name="Footer Placeholder 7"/>
          <p:cNvSpPr>
            <a:spLocks noGrp="1"/>
          </p:cNvSpPr>
          <p:nvPr>
            <p:ph type="ftr" sz="quarter" idx="11"/>
          </p:nvPr>
        </p:nvSpPr>
        <p:spPr/>
        <p:txBody>
          <a:bodyPr/>
          <a:lstStyle>
            <a:lvl1pPr>
              <a:defRPr/>
            </a:lvl1pPr>
          </a:lstStyle>
          <a:p>
            <a:pPr>
              <a:defRPr/>
            </a:pPr>
            <a:r>
              <a:rPr lang="el-GR" smtClean="0"/>
              <a:t>Σπανάκη, 2018</a:t>
            </a:r>
            <a:endParaRPr lang="el-GR"/>
          </a:p>
        </p:txBody>
      </p:sp>
      <p:sp>
        <p:nvSpPr>
          <p:cNvPr id="10" name="Slide Number Placeholder 8"/>
          <p:cNvSpPr>
            <a:spLocks noGrp="1"/>
          </p:cNvSpPr>
          <p:nvPr>
            <p:ph type="sldNum" sz="quarter" idx="12"/>
          </p:nvPr>
        </p:nvSpPr>
        <p:spPr/>
        <p:txBody>
          <a:bodyPr/>
          <a:lstStyle>
            <a:lvl1pPr>
              <a:defRPr smtClean="0"/>
            </a:lvl1pPr>
          </a:lstStyle>
          <a:p>
            <a:pPr>
              <a:defRPr/>
            </a:pPr>
            <a:fld id="{F05DB182-4052-4E9E-972F-5E74EDB985C3}" type="slidenum">
              <a:rPr lang="el-GR"/>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descr="Interio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l-GR" smtClean="0"/>
              <a:t>Click to edit Master title style</a:t>
            </a:r>
            <a:endParaRPr/>
          </a:p>
        </p:txBody>
      </p:sp>
      <p:sp>
        <p:nvSpPr>
          <p:cNvPr id="4" name="Date Placeholder 2"/>
          <p:cNvSpPr>
            <a:spLocks noGrp="1"/>
          </p:cNvSpPr>
          <p:nvPr>
            <p:ph type="dt" sz="half" idx="10"/>
          </p:nvPr>
        </p:nvSpPr>
        <p:spPr/>
        <p:txBody>
          <a:bodyPr/>
          <a:lstStyle>
            <a:lvl1pPr>
              <a:defRPr/>
            </a:lvl1pPr>
          </a:lstStyle>
          <a:p>
            <a:pPr>
              <a:defRPr/>
            </a:pPr>
            <a:endParaRPr lang="el-GR"/>
          </a:p>
        </p:txBody>
      </p:sp>
      <p:sp>
        <p:nvSpPr>
          <p:cNvPr id="5" name="Footer Placeholder 3"/>
          <p:cNvSpPr>
            <a:spLocks noGrp="1"/>
          </p:cNvSpPr>
          <p:nvPr>
            <p:ph type="ftr" sz="quarter" idx="11"/>
          </p:nvPr>
        </p:nvSpPr>
        <p:spPr/>
        <p:txBody>
          <a:bodyPr/>
          <a:lstStyle>
            <a:lvl1pPr>
              <a:defRPr/>
            </a:lvl1pPr>
          </a:lstStyle>
          <a:p>
            <a:pPr>
              <a:defRPr/>
            </a:pPr>
            <a:r>
              <a:rPr lang="el-GR" smtClean="0"/>
              <a:t>Σπανάκη, 2018</a:t>
            </a:r>
            <a:endParaRPr lang="el-GR"/>
          </a:p>
        </p:txBody>
      </p:sp>
      <p:sp>
        <p:nvSpPr>
          <p:cNvPr id="6" name="Slide Number Placeholder 4"/>
          <p:cNvSpPr>
            <a:spLocks noGrp="1"/>
          </p:cNvSpPr>
          <p:nvPr>
            <p:ph type="sldNum" sz="quarter" idx="12"/>
          </p:nvPr>
        </p:nvSpPr>
        <p:spPr/>
        <p:txBody>
          <a:bodyPr/>
          <a:lstStyle>
            <a:lvl1pPr>
              <a:defRPr smtClean="0"/>
            </a:lvl1pPr>
          </a:lstStyle>
          <a:p>
            <a:pPr>
              <a:defRPr/>
            </a:pPr>
            <a:fld id="{7982C719-8F5E-4296-AA66-6A2520454BD6}"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6" descr="Interio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Date Placeholder 1"/>
          <p:cNvSpPr>
            <a:spLocks noGrp="1"/>
          </p:cNvSpPr>
          <p:nvPr>
            <p:ph type="dt" sz="half" idx="10"/>
          </p:nvPr>
        </p:nvSpPr>
        <p:spPr/>
        <p:txBody>
          <a:bodyPr/>
          <a:lstStyle>
            <a:lvl1pPr>
              <a:defRPr/>
            </a:lvl1pPr>
          </a:lstStyle>
          <a:p>
            <a:pPr>
              <a:defRPr/>
            </a:pPr>
            <a:endParaRPr lang="el-GR"/>
          </a:p>
        </p:txBody>
      </p:sp>
      <p:sp>
        <p:nvSpPr>
          <p:cNvPr id="4" name="Footer Placeholder 2"/>
          <p:cNvSpPr>
            <a:spLocks noGrp="1"/>
          </p:cNvSpPr>
          <p:nvPr>
            <p:ph type="ftr" sz="quarter" idx="11"/>
          </p:nvPr>
        </p:nvSpPr>
        <p:spPr/>
        <p:txBody>
          <a:bodyPr/>
          <a:lstStyle>
            <a:lvl1pPr>
              <a:defRPr/>
            </a:lvl1pPr>
          </a:lstStyle>
          <a:p>
            <a:pPr>
              <a:defRPr/>
            </a:pPr>
            <a:r>
              <a:rPr lang="el-GR" smtClean="0"/>
              <a:t>Σπανάκη, 2018</a:t>
            </a:r>
            <a:endParaRPr lang="el-GR"/>
          </a:p>
        </p:txBody>
      </p:sp>
      <p:sp>
        <p:nvSpPr>
          <p:cNvPr id="5" name="Slide Number Placeholder 3"/>
          <p:cNvSpPr>
            <a:spLocks noGrp="1"/>
          </p:cNvSpPr>
          <p:nvPr>
            <p:ph type="sldNum" sz="quarter" idx="12"/>
          </p:nvPr>
        </p:nvSpPr>
        <p:spPr/>
        <p:txBody>
          <a:bodyPr/>
          <a:lstStyle>
            <a:lvl1pPr>
              <a:defRPr smtClean="0"/>
            </a:lvl1pPr>
          </a:lstStyle>
          <a:p>
            <a:pPr>
              <a:defRPr/>
            </a:pPr>
            <a:fld id="{DCF0E800-8143-493D-B6F9-AB6D35E8D8E0}"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el-GR" smtClean="0"/>
              <a:t>Click to edit Master title style</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l-GR"/>
          </a:p>
        </p:txBody>
      </p:sp>
      <p:sp>
        <p:nvSpPr>
          <p:cNvPr id="7" name="Footer Placeholder 5"/>
          <p:cNvSpPr>
            <a:spLocks noGrp="1"/>
          </p:cNvSpPr>
          <p:nvPr>
            <p:ph type="ftr" sz="quarter" idx="11"/>
          </p:nvPr>
        </p:nvSpPr>
        <p:spPr/>
        <p:txBody>
          <a:bodyPr/>
          <a:lstStyle>
            <a:lvl1pPr>
              <a:defRPr/>
            </a:lvl1pPr>
          </a:lstStyle>
          <a:p>
            <a:pPr>
              <a:defRPr/>
            </a:pPr>
            <a:r>
              <a:rPr lang="el-GR" smtClean="0"/>
              <a:t>Σπανάκη, 2018</a:t>
            </a:r>
            <a:endParaRPr lang="el-GR"/>
          </a:p>
        </p:txBody>
      </p:sp>
      <p:sp>
        <p:nvSpPr>
          <p:cNvPr id="8" name="Slide Number Placeholder 6"/>
          <p:cNvSpPr>
            <a:spLocks noGrp="1"/>
          </p:cNvSpPr>
          <p:nvPr>
            <p:ph type="sldNum" sz="quarter" idx="12"/>
          </p:nvPr>
        </p:nvSpPr>
        <p:spPr/>
        <p:txBody>
          <a:bodyPr/>
          <a:lstStyle>
            <a:lvl1pPr>
              <a:defRPr smtClean="0"/>
            </a:lvl1pPr>
          </a:lstStyle>
          <a:p>
            <a:pPr>
              <a:defRPr/>
            </a:pPr>
            <a:fld id="{7467F7AE-9BB3-43A8-A1C9-0883EB71B9D9}"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4932363" y="739588"/>
            <a:ext cx="3429000" cy="1290380"/>
          </a:xfrm>
        </p:spPr>
        <p:txBody>
          <a:bodyPr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l-GR" smtClean="0"/>
              <a:t>Click to edit Master title style</a:t>
            </a:r>
            <a:endParaRPr/>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l-GR" noProof="0" smtClean="0"/>
              <a:t>Click icon to add picture</a:t>
            </a:r>
            <a:endParaRPr noProof="0"/>
          </a:p>
        </p:txBody>
      </p:sp>
      <p:sp>
        <p:nvSpPr>
          <p:cNvPr id="4" name="Text Placeholder 3"/>
          <p:cNvSpPr>
            <a:spLocks noGrp="1"/>
          </p:cNvSpPr>
          <p:nvPr>
            <p:ph type="body" sz="half" idx="2"/>
          </p:nvPr>
        </p:nvSpPr>
        <p:spPr>
          <a:xfrm>
            <a:off x="4932363" y="2057400"/>
            <a:ext cx="3429000" cy="3657600"/>
          </a:xfrm>
        </p:spPr>
        <p:txBody>
          <a:bodyPr rtlCol="0">
            <a:normAutofit/>
          </a:bodyPr>
          <a:lstStyle>
            <a:lvl1pPr marL="0" indent="0" algn="ctr">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l-GR"/>
          </a:p>
        </p:txBody>
      </p:sp>
      <p:sp>
        <p:nvSpPr>
          <p:cNvPr id="7" name="Footer Placeholder 5"/>
          <p:cNvSpPr>
            <a:spLocks noGrp="1"/>
          </p:cNvSpPr>
          <p:nvPr>
            <p:ph type="ftr" sz="quarter" idx="11"/>
          </p:nvPr>
        </p:nvSpPr>
        <p:spPr/>
        <p:txBody>
          <a:bodyPr/>
          <a:lstStyle>
            <a:lvl1pPr>
              <a:defRPr/>
            </a:lvl1pPr>
          </a:lstStyle>
          <a:p>
            <a:pPr>
              <a:defRPr/>
            </a:pPr>
            <a:r>
              <a:rPr lang="el-GR" smtClean="0"/>
              <a:t>Σπανάκη, 2018</a:t>
            </a:r>
            <a:endParaRPr lang="el-GR"/>
          </a:p>
        </p:txBody>
      </p:sp>
      <p:sp>
        <p:nvSpPr>
          <p:cNvPr id="8" name="Slide Number Placeholder 6"/>
          <p:cNvSpPr>
            <a:spLocks noGrp="1"/>
          </p:cNvSpPr>
          <p:nvPr>
            <p:ph type="sldNum" sz="quarter" idx="12"/>
          </p:nvPr>
        </p:nvSpPr>
        <p:spPr/>
        <p:txBody>
          <a:bodyPr/>
          <a:lstStyle>
            <a:lvl1pPr>
              <a:defRPr smtClean="0"/>
            </a:lvl1pPr>
          </a:lstStyle>
          <a:p>
            <a:pPr>
              <a:defRPr/>
            </a:pPr>
            <a:fld id="{94165232-D181-46B3-93AA-D14DCAACA7A6}"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89025" y="274638"/>
            <a:ext cx="7272338" cy="1338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smtClean="0"/>
              <a:t>Click to edit Master title style</a:t>
            </a:r>
            <a:endParaRPr lang="en-US" smtClean="0"/>
          </a:p>
        </p:txBody>
      </p:sp>
      <p:sp>
        <p:nvSpPr>
          <p:cNvPr id="1027" name="Text Placeholder 2"/>
          <p:cNvSpPr>
            <a:spLocks noGrp="1"/>
          </p:cNvSpPr>
          <p:nvPr>
            <p:ph type="body" idx="1"/>
          </p:nvPr>
        </p:nvSpPr>
        <p:spPr bwMode="auto">
          <a:xfrm>
            <a:off x="1089025" y="1801813"/>
            <a:ext cx="7272338"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smtClean="0"/>
          </a:p>
        </p:txBody>
      </p:sp>
      <p:sp>
        <p:nvSpPr>
          <p:cNvPr id="4" name="Date Placeholder 3"/>
          <p:cNvSpPr>
            <a:spLocks noGrp="1"/>
          </p:cNvSpPr>
          <p:nvPr>
            <p:ph type="dt" sz="half" idx="2"/>
          </p:nvPr>
        </p:nvSpPr>
        <p:spPr>
          <a:xfrm>
            <a:off x="6302375" y="6356350"/>
            <a:ext cx="2428875" cy="365125"/>
          </a:xfrm>
          <a:prstGeom prst="rect">
            <a:avLst/>
          </a:prstGeom>
        </p:spPr>
        <p:txBody>
          <a:bodyPr vert="horz" lIns="91440" tIns="45720" rIns="91440" bIns="45720" rtlCol="0" anchor="ctr"/>
          <a:lstStyle>
            <a:lvl1pPr algn="r">
              <a:defRPr sz="1200" b="1">
                <a:solidFill>
                  <a:schemeClr val="tx1">
                    <a:lumMod val="50000"/>
                    <a:lumOff val="50000"/>
                  </a:schemeClr>
                </a:solidFill>
                <a:ea typeface="+mn-ea"/>
              </a:defRPr>
            </a:lvl1pPr>
          </a:lstStyle>
          <a:p>
            <a:pPr>
              <a:defRPr/>
            </a:pPr>
            <a:endParaRPr lang="el-GR"/>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a:defRPr sz="1200" b="1">
                <a:solidFill>
                  <a:schemeClr val="tx1">
                    <a:lumMod val="50000"/>
                    <a:lumOff val="50000"/>
                  </a:schemeClr>
                </a:solidFill>
                <a:ea typeface="+mn-ea"/>
              </a:defRPr>
            </a:lvl1pPr>
          </a:lstStyle>
          <a:p>
            <a:pPr>
              <a:defRPr/>
            </a:pPr>
            <a:r>
              <a:rPr lang="el-GR" smtClean="0"/>
              <a:t>Σπανάκη, 2018</a:t>
            </a:r>
            <a:endParaRPr lang="el-GR"/>
          </a:p>
        </p:txBody>
      </p:sp>
      <p:sp>
        <p:nvSpPr>
          <p:cNvPr id="6" name="Slide Number Placeholder 5"/>
          <p:cNvSpPr>
            <a:spLocks noGrp="1"/>
          </p:cNvSpPr>
          <p:nvPr>
            <p:ph type="sldNum" sz="quarter" idx="4"/>
          </p:nvPr>
        </p:nvSpPr>
        <p:spPr>
          <a:xfrm>
            <a:off x="4419600" y="6356350"/>
            <a:ext cx="609600" cy="365125"/>
          </a:xfrm>
          <a:prstGeom prst="rect">
            <a:avLst/>
          </a:prstGeom>
        </p:spPr>
        <p:txBody>
          <a:bodyPr vert="horz" wrap="square" lIns="91440" tIns="45720" rIns="91440" bIns="45720" numCol="1" anchor="ctr" anchorCtr="0" compatLnSpc="1">
            <a:prstTxWarp prst="textNoShape">
              <a:avLst/>
            </a:prstTxWarp>
          </a:bodyPr>
          <a:lstStyle>
            <a:lvl1pPr algn="ctr">
              <a:defRPr sz="1200" b="1" smtClean="0">
                <a:solidFill>
                  <a:srgbClr val="7F7F7F"/>
                </a:solidFill>
              </a:defRPr>
            </a:lvl1pPr>
          </a:lstStyle>
          <a:p>
            <a:pPr>
              <a:defRPr/>
            </a:pPr>
            <a:fld id="{412B59EA-5E4C-4B3B-BBC0-537F354A4F22}" type="slidenum">
              <a:rPr lang="el-GR"/>
              <a:pPr>
                <a:defRPr/>
              </a:pPr>
              <a:t>‹#›</a:t>
            </a:fld>
            <a:endParaRPr lang="el-GR"/>
          </a:p>
        </p:txBody>
      </p:sp>
    </p:spTree>
  </p:cSld>
  <p:clrMap bg1="dk1" tx1="lt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Lst>
  <p:hf sldNum="0" hdr="0" dt="0"/>
  <p:txStyles>
    <p:titleStyle>
      <a:lvl1pPr algn="ctr" rtl="0" eaLnBrk="0" fontAlgn="base" hangingPunct="0">
        <a:lnSpc>
          <a:spcPts val="5200"/>
        </a:lnSpc>
        <a:spcBef>
          <a:spcPct val="0"/>
        </a:spcBef>
        <a:spcAft>
          <a:spcPct val="0"/>
        </a:spcAft>
        <a:defRPr sz="4800" b="1" kern="1200">
          <a:solidFill>
            <a:srgbClr val="404040"/>
          </a:solidFill>
          <a:latin typeface="+mj-lt"/>
          <a:ea typeface="ＭＳ Ｐゴシック" charset="-128"/>
          <a:cs typeface="+mj-cs"/>
        </a:defRPr>
      </a:lvl1pPr>
      <a:lvl2pPr algn="ctr" rtl="0" eaLnBrk="0" fontAlgn="base" hangingPunct="0">
        <a:lnSpc>
          <a:spcPts val="5200"/>
        </a:lnSpc>
        <a:spcBef>
          <a:spcPct val="0"/>
        </a:spcBef>
        <a:spcAft>
          <a:spcPct val="0"/>
        </a:spcAft>
        <a:defRPr sz="4800" b="1">
          <a:solidFill>
            <a:srgbClr val="404040"/>
          </a:solidFill>
          <a:latin typeface="Candara" pitchFamily="34" charset="0"/>
          <a:ea typeface="ＭＳ Ｐゴシック" charset="-128"/>
        </a:defRPr>
      </a:lvl2pPr>
      <a:lvl3pPr algn="ctr" rtl="0" eaLnBrk="0" fontAlgn="base" hangingPunct="0">
        <a:lnSpc>
          <a:spcPts val="5200"/>
        </a:lnSpc>
        <a:spcBef>
          <a:spcPct val="0"/>
        </a:spcBef>
        <a:spcAft>
          <a:spcPct val="0"/>
        </a:spcAft>
        <a:defRPr sz="4800" b="1">
          <a:solidFill>
            <a:srgbClr val="404040"/>
          </a:solidFill>
          <a:latin typeface="Candara" pitchFamily="34" charset="0"/>
          <a:ea typeface="ＭＳ Ｐゴシック" charset="-128"/>
        </a:defRPr>
      </a:lvl3pPr>
      <a:lvl4pPr algn="ctr" rtl="0" eaLnBrk="0" fontAlgn="base" hangingPunct="0">
        <a:lnSpc>
          <a:spcPts val="5200"/>
        </a:lnSpc>
        <a:spcBef>
          <a:spcPct val="0"/>
        </a:spcBef>
        <a:spcAft>
          <a:spcPct val="0"/>
        </a:spcAft>
        <a:defRPr sz="4800" b="1">
          <a:solidFill>
            <a:srgbClr val="404040"/>
          </a:solidFill>
          <a:latin typeface="Candara" pitchFamily="34" charset="0"/>
          <a:ea typeface="ＭＳ Ｐゴシック" charset="-128"/>
        </a:defRPr>
      </a:lvl4pPr>
      <a:lvl5pPr algn="ctr" rtl="0" eaLnBrk="0" fontAlgn="base" hangingPunct="0">
        <a:lnSpc>
          <a:spcPts val="5200"/>
        </a:lnSpc>
        <a:spcBef>
          <a:spcPct val="0"/>
        </a:spcBef>
        <a:spcAft>
          <a:spcPct val="0"/>
        </a:spcAft>
        <a:defRPr sz="4800" b="1">
          <a:solidFill>
            <a:srgbClr val="404040"/>
          </a:solidFill>
          <a:latin typeface="Candara" pitchFamily="34" charset="0"/>
          <a:ea typeface="ＭＳ Ｐゴシック" charset="-128"/>
        </a:defRPr>
      </a:lvl5pPr>
      <a:lvl6pPr marL="457200" algn="ctr" rtl="0" fontAlgn="base">
        <a:lnSpc>
          <a:spcPts val="5200"/>
        </a:lnSpc>
        <a:spcBef>
          <a:spcPct val="0"/>
        </a:spcBef>
        <a:spcAft>
          <a:spcPct val="0"/>
        </a:spcAft>
        <a:defRPr sz="4800" b="1">
          <a:solidFill>
            <a:srgbClr val="404040"/>
          </a:solidFill>
          <a:latin typeface="Candara" pitchFamily="34" charset="0"/>
          <a:ea typeface="ＭＳ Ｐゴシック" charset="-128"/>
        </a:defRPr>
      </a:lvl6pPr>
      <a:lvl7pPr marL="914400" algn="ctr" rtl="0" fontAlgn="base">
        <a:lnSpc>
          <a:spcPts val="5200"/>
        </a:lnSpc>
        <a:spcBef>
          <a:spcPct val="0"/>
        </a:spcBef>
        <a:spcAft>
          <a:spcPct val="0"/>
        </a:spcAft>
        <a:defRPr sz="4800" b="1">
          <a:solidFill>
            <a:srgbClr val="404040"/>
          </a:solidFill>
          <a:latin typeface="Candara" pitchFamily="34" charset="0"/>
          <a:ea typeface="ＭＳ Ｐゴシック" charset="-128"/>
        </a:defRPr>
      </a:lvl7pPr>
      <a:lvl8pPr marL="1371600" algn="ctr" rtl="0" fontAlgn="base">
        <a:lnSpc>
          <a:spcPts val="5200"/>
        </a:lnSpc>
        <a:spcBef>
          <a:spcPct val="0"/>
        </a:spcBef>
        <a:spcAft>
          <a:spcPct val="0"/>
        </a:spcAft>
        <a:defRPr sz="4800" b="1">
          <a:solidFill>
            <a:srgbClr val="404040"/>
          </a:solidFill>
          <a:latin typeface="Candara" pitchFamily="34" charset="0"/>
          <a:ea typeface="ＭＳ Ｐゴシック" charset="-128"/>
        </a:defRPr>
      </a:lvl8pPr>
      <a:lvl9pPr marL="1828800" algn="ctr" rtl="0" fontAlgn="base">
        <a:lnSpc>
          <a:spcPts val="5200"/>
        </a:lnSpc>
        <a:spcBef>
          <a:spcPct val="0"/>
        </a:spcBef>
        <a:spcAft>
          <a:spcPct val="0"/>
        </a:spcAft>
        <a:defRPr sz="4800" b="1">
          <a:solidFill>
            <a:srgbClr val="404040"/>
          </a:solidFill>
          <a:latin typeface="Candara" pitchFamily="34" charset="0"/>
          <a:ea typeface="ＭＳ Ｐゴシック" charset="-128"/>
        </a:defRPr>
      </a:lvl9pPr>
    </p:titleStyle>
    <p:bodyStyle>
      <a:lvl1pPr marL="282575" indent="-282575" algn="l" rtl="0" eaLnBrk="0" fontAlgn="base" hangingPunct="0">
        <a:spcBef>
          <a:spcPts val="2000"/>
        </a:spcBef>
        <a:spcAft>
          <a:spcPct val="0"/>
        </a:spcAft>
        <a:buFont typeface="Wingdings" pitchFamily="2" charset="2"/>
        <a:buChar char=""/>
        <a:defRPr sz="2400" kern="1200">
          <a:solidFill>
            <a:srgbClr val="404040"/>
          </a:solidFill>
          <a:latin typeface="+mn-lt"/>
          <a:ea typeface="ＭＳ Ｐゴシック" charset="-128"/>
          <a:cs typeface="+mn-cs"/>
        </a:defRPr>
      </a:lvl1pPr>
      <a:lvl2pPr marL="577850" indent="-295275" algn="l" rtl="0" eaLnBrk="0" fontAlgn="base" hangingPunct="0">
        <a:spcBef>
          <a:spcPts val="600"/>
        </a:spcBef>
        <a:spcAft>
          <a:spcPct val="0"/>
        </a:spcAft>
        <a:buFont typeface="Wingdings" pitchFamily="2" charset="2"/>
        <a:buChar char=""/>
        <a:defRPr sz="2200" kern="1200">
          <a:solidFill>
            <a:srgbClr val="404040"/>
          </a:solidFill>
          <a:latin typeface="+mn-lt"/>
          <a:ea typeface="ＭＳ Ｐゴシック" charset="-128"/>
          <a:cs typeface="+mn-cs"/>
        </a:defRPr>
      </a:lvl2pPr>
      <a:lvl3pPr marL="860425" indent="-282575" algn="l" rtl="0" eaLnBrk="0" fontAlgn="base" hangingPunct="0">
        <a:spcBef>
          <a:spcPts val="600"/>
        </a:spcBef>
        <a:spcAft>
          <a:spcPct val="0"/>
        </a:spcAft>
        <a:buFont typeface="Wingdings" pitchFamily="2" charset="2"/>
        <a:buChar char=""/>
        <a:defRPr sz="2000" kern="1200">
          <a:solidFill>
            <a:srgbClr val="404040"/>
          </a:solidFill>
          <a:latin typeface="+mn-lt"/>
          <a:ea typeface="ＭＳ Ｐゴシック" charset="-128"/>
          <a:cs typeface="+mn-cs"/>
        </a:defRPr>
      </a:lvl3pPr>
      <a:lvl4pPr marL="1143000" indent="-282575" algn="l" rtl="0" eaLnBrk="0" fontAlgn="base" hangingPunct="0">
        <a:spcBef>
          <a:spcPts val="600"/>
        </a:spcBef>
        <a:spcAft>
          <a:spcPct val="0"/>
        </a:spcAft>
        <a:buFont typeface="Wingdings" pitchFamily="2" charset="2"/>
        <a:buChar char=""/>
        <a:defRPr kern="1200">
          <a:solidFill>
            <a:srgbClr val="404040"/>
          </a:solidFill>
          <a:latin typeface="+mn-lt"/>
          <a:ea typeface="ＭＳ Ｐゴシック" charset="-128"/>
          <a:cs typeface="+mn-cs"/>
        </a:defRPr>
      </a:lvl4pPr>
      <a:lvl5pPr marL="1425575" indent="-282575" algn="l" rtl="0" eaLnBrk="0" fontAlgn="base" hangingPunct="0">
        <a:spcBef>
          <a:spcPts val="600"/>
        </a:spcBef>
        <a:spcAft>
          <a:spcPct val="0"/>
        </a:spcAft>
        <a:buFont typeface="Wingdings" pitchFamily="2" charset="2"/>
        <a:buChar char=""/>
        <a:defRPr kern="1200">
          <a:solidFill>
            <a:srgbClr val="404040"/>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www.katheris.com/"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hyperlink" Target="http://sweetlife-gr.blogspot.gr/" TargetMode="Externa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50312" y="5394144"/>
            <a:ext cx="7772400" cy="1484784"/>
          </a:xfrm>
        </p:spPr>
        <p:txBody>
          <a:bodyPr>
            <a:normAutofit fontScale="90000"/>
          </a:bodyPr>
          <a:lstStyle/>
          <a:p>
            <a:pPr fontAlgn="auto">
              <a:spcAft>
                <a:spcPts val="0"/>
              </a:spcAft>
              <a:defRPr/>
            </a:pPr>
            <a:r>
              <a:rPr lang="el-GR" sz="2800" dirty="0" smtClean="0">
                <a:solidFill>
                  <a:schemeClr val="tx1"/>
                </a:solidFill>
              </a:rPr>
              <a:t> </a:t>
            </a:r>
            <a:r>
              <a:rPr lang="el-GR" sz="2200" dirty="0" err="1" smtClean="0">
                <a:solidFill>
                  <a:schemeClr val="tx1"/>
                </a:solidFill>
                <a:effectLst/>
              </a:rPr>
              <a:t>Σπανάκη</a:t>
            </a:r>
            <a:r>
              <a:rPr lang="el-GR" sz="2200" dirty="0" smtClean="0">
                <a:solidFill>
                  <a:schemeClr val="tx1"/>
                </a:solidFill>
                <a:effectLst/>
              </a:rPr>
              <a:t> Ειρήνη</a:t>
            </a:r>
            <a:r>
              <a:rPr lang="en-US" sz="2200" dirty="0" smtClean="0">
                <a:solidFill>
                  <a:schemeClr val="tx1"/>
                </a:solidFill>
                <a:effectLst/>
              </a:rPr>
              <a:t/>
            </a:r>
            <a:br>
              <a:rPr lang="en-US" sz="2200" dirty="0" smtClean="0">
                <a:solidFill>
                  <a:schemeClr val="tx1"/>
                </a:solidFill>
                <a:effectLst/>
              </a:rPr>
            </a:br>
            <a:r>
              <a:rPr lang="en-US" sz="2200" dirty="0" smtClean="0">
                <a:solidFill>
                  <a:schemeClr val="tx1"/>
                </a:solidFill>
                <a:effectLst/>
              </a:rPr>
              <a:t>PhD , </a:t>
            </a:r>
            <a:r>
              <a:rPr lang="el-GR" sz="2200" dirty="0" smtClean="0">
                <a:solidFill>
                  <a:schemeClr val="tx1"/>
                </a:solidFill>
                <a:effectLst/>
              </a:rPr>
              <a:t>Ειδική Αγωγή</a:t>
            </a:r>
            <a:r>
              <a:rPr lang="en-US" sz="2200" dirty="0" smtClean="0">
                <a:solidFill>
                  <a:schemeClr val="tx1"/>
                </a:solidFill>
                <a:effectLst/>
              </a:rPr>
              <a:t/>
            </a:r>
            <a:br>
              <a:rPr lang="en-US" sz="2200" dirty="0" smtClean="0">
                <a:solidFill>
                  <a:schemeClr val="tx1"/>
                </a:solidFill>
                <a:effectLst/>
              </a:rPr>
            </a:br>
            <a:r>
              <a:rPr lang="en-US" sz="2200" dirty="0" smtClean="0">
                <a:solidFill>
                  <a:schemeClr val="tx1"/>
                </a:solidFill>
                <a:effectLst/>
              </a:rPr>
              <a:t>irespa@hotmail.com</a:t>
            </a:r>
            <a:br>
              <a:rPr lang="en-US" sz="2200" dirty="0" smtClean="0">
                <a:solidFill>
                  <a:schemeClr val="tx1"/>
                </a:solidFill>
                <a:effectLst/>
              </a:rPr>
            </a:br>
            <a:endParaRPr lang="el-GR" sz="2200" dirty="0">
              <a:solidFill>
                <a:schemeClr val="tx1"/>
              </a:solidFill>
              <a:effectLst/>
            </a:endParaRPr>
          </a:p>
        </p:txBody>
      </p:sp>
      <p:sp>
        <p:nvSpPr>
          <p:cNvPr id="5" name="Rectangle 4"/>
          <p:cNvSpPr/>
          <p:nvPr/>
        </p:nvSpPr>
        <p:spPr>
          <a:xfrm>
            <a:off x="1428728" y="642918"/>
            <a:ext cx="6984776" cy="954107"/>
          </a:xfrm>
          <a:prstGeom prst="rect">
            <a:avLst/>
          </a:prstGeom>
        </p:spPr>
        <p:txBody>
          <a:bodyPr wrap="square">
            <a:spAutoFit/>
          </a:bodyPr>
          <a:lstStyle/>
          <a:p>
            <a:pPr algn="ctr"/>
            <a:r>
              <a:rPr lang="el-GR" sz="2800" b="1" dirty="0" smtClean="0">
                <a:latin typeface="Times New Roman" pitchFamily="18" charset="0"/>
                <a:cs typeface="Times New Roman" pitchFamily="18" charset="0"/>
              </a:rPr>
              <a:t>Αυτισμός: πάντα μοναδικός, πάντα  ξεχωριστός και ενδιαφέρον ….</a:t>
            </a:r>
            <a:endParaRPr lang="en-US" sz="2800" b="1" dirty="0">
              <a:latin typeface="Times New Roman" pitchFamily="18" charset="0"/>
              <a:cs typeface="Times New Roman" pitchFamily="18" charset="0"/>
            </a:endParaRPr>
          </a:p>
        </p:txBody>
      </p:sp>
      <p:sp>
        <p:nvSpPr>
          <p:cNvPr id="6" name="Rectangle 5"/>
          <p:cNvSpPr/>
          <p:nvPr/>
        </p:nvSpPr>
        <p:spPr>
          <a:xfrm>
            <a:off x="1475656" y="421213"/>
            <a:ext cx="6912768" cy="461665"/>
          </a:xfrm>
          <a:prstGeom prst="rect">
            <a:avLst/>
          </a:prstGeom>
        </p:spPr>
        <p:txBody>
          <a:bodyPr wrap="square">
            <a:spAutoFit/>
          </a:bodyPr>
          <a:lstStyle/>
          <a:p>
            <a:endParaRPr lang="el-GR" sz="2400" b="1"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1089023" y="188640"/>
            <a:ext cx="7272339" cy="1339009"/>
          </a:xfrm>
        </p:spPr>
        <p:txBody>
          <a:bodyPr/>
          <a:lstStyle/>
          <a:p>
            <a:pPr eaLnBrk="1" hangingPunct="1"/>
            <a:r>
              <a:rPr lang="el-GR" sz="2900" dirty="0" smtClean="0"/>
              <a:t>+   συμπτώματα </a:t>
            </a:r>
            <a:endParaRPr lang="en-US" sz="2900" dirty="0" smtClean="0"/>
          </a:p>
        </p:txBody>
      </p:sp>
      <p:sp>
        <p:nvSpPr>
          <p:cNvPr id="43011" name="Content Placeholder 2"/>
          <p:cNvSpPr>
            <a:spLocks noGrp="1"/>
          </p:cNvSpPr>
          <p:nvPr>
            <p:ph sz="half" idx="1"/>
          </p:nvPr>
        </p:nvSpPr>
        <p:spPr>
          <a:xfrm>
            <a:off x="755576" y="1340768"/>
            <a:ext cx="3762447" cy="4785395"/>
          </a:xfrm>
        </p:spPr>
        <p:txBody>
          <a:bodyPr>
            <a:noAutofit/>
          </a:bodyPr>
          <a:lstStyle/>
          <a:p>
            <a:pPr eaLnBrk="1" hangingPunct="1">
              <a:lnSpc>
                <a:spcPct val="80000"/>
              </a:lnSpc>
            </a:pPr>
            <a:r>
              <a:rPr lang="el-GR" dirty="0" smtClean="0">
                <a:latin typeface="+mj-lt"/>
              </a:rPr>
              <a:t>Διαταραχές στην αναπνοή </a:t>
            </a:r>
          </a:p>
          <a:p>
            <a:pPr eaLnBrk="1" hangingPunct="1">
              <a:lnSpc>
                <a:spcPct val="80000"/>
              </a:lnSpc>
            </a:pPr>
            <a:r>
              <a:rPr lang="el-GR" dirty="0" smtClean="0">
                <a:latin typeface="+mj-lt"/>
              </a:rPr>
              <a:t>Επιληπτικές κρίσεις</a:t>
            </a:r>
          </a:p>
          <a:p>
            <a:pPr eaLnBrk="1" hangingPunct="1">
              <a:lnSpc>
                <a:spcPct val="80000"/>
              </a:lnSpc>
            </a:pPr>
            <a:r>
              <a:rPr lang="el-GR" dirty="0" smtClean="0">
                <a:latin typeface="+mj-lt"/>
              </a:rPr>
              <a:t>Μυϊκή αδυναμία- δυστονία</a:t>
            </a:r>
          </a:p>
          <a:p>
            <a:pPr eaLnBrk="1" hangingPunct="1">
              <a:lnSpc>
                <a:spcPct val="80000"/>
              </a:lnSpc>
            </a:pPr>
            <a:r>
              <a:rPr lang="el-GR" dirty="0" smtClean="0">
                <a:latin typeface="+mj-lt"/>
              </a:rPr>
              <a:t>Τριγμός δοντιών- δυσκολία στην κατάποση</a:t>
            </a:r>
          </a:p>
          <a:p>
            <a:pPr eaLnBrk="1" hangingPunct="1">
              <a:lnSpc>
                <a:spcPct val="80000"/>
              </a:lnSpc>
            </a:pPr>
            <a:r>
              <a:rPr lang="el-GR" dirty="0" smtClean="0">
                <a:latin typeface="+mj-lt"/>
              </a:rPr>
              <a:t>Αφύσικο εγκεφαλογράφημα</a:t>
            </a:r>
          </a:p>
          <a:p>
            <a:pPr eaLnBrk="1" hangingPunct="1">
              <a:lnSpc>
                <a:spcPct val="80000"/>
              </a:lnSpc>
            </a:pPr>
            <a:r>
              <a:rPr lang="el-GR" dirty="0" err="1" smtClean="0">
                <a:latin typeface="+mj-lt"/>
              </a:rPr>
              <a:t>Υποτροφικά</a:t>
            </a:r>
            <a:r>
              <a:rPr lang="el-GR" dirty="0" smtClean="0">
                <a:latin typeface="+mj-lt"/>
              </a:rPr>
              <a:t> , μικρά πόδια</a:t>
            </a:r>
          </a:p>
          <a:p>
            <a:pPr eaLnBrk="1" hangingPunct="1">
              <a:lnSpc>
                <a:spcPct val="80000"/>
              </a:lnSpc>
            </a:pPr>
            <a:r>
              <a:rPr lang="el-GR" dirty="0" smtClean="0">
                <a:latin typeface="+mj-lt"/>
              </a:rPr>
              <a:t>Χρώμα χεριών κυανό ή ερυθρό</a:t>
            </a:r>
          </a:p>
          <a:p>
            <a:pPr eaLnBrk="1" hangingPunct="1">
              <a:lnSpc>
                <a:spcPct val="80000"/>
              </a:lnSpc>
            </a:pPr>
            <a:r>
              <a:rPr lang="el-GR" dirty="0" smtClean="0">
                <a:latin typeface="+mj-lt"/>
              </a:rPr>
              <a:t>Προοδευτική σκολίωση </a:t>
            </a:r>
          </a:p>
          <a:p>
            <a:pPr eaLnBrk="1" hangingPunct="1">
              <a:lnSpc>
                <a:spcPct val="80000"/>
              </a:lnSpc>
            </a:pPr>
            <a:r>
              <a:rPr lang="el-GR" dirty="0" smtClean="0">
                <a:latin typeface="+mj-lt"/>
              </a:rPr>
              <a:t>Αγγειοκινητικές διαταραχές </a:t>
            </a:r>
          </a:p>
        </p:txBody>
      </p:sp>
      <p:sp>
        <p:nvSpPr>
          <p:cNvPr id="2" name="Θέση περιεχομένου 1"/>
          <p:cNvSpPr>
            <a:spLocks noGrp="1"/>
          </p:cNvSpPr>
          <p:nvPr>
            <p:ph sz="half" idx="2"/>
          </p:nvPr>
        </p:nvSpPr>
        <p:spPr>
          <a:xfrm>
            <a:off x="4550023" y="1340768"/>
            <a:ext cx="4342457" cy="5184576"/>
          </a:xfrm>
        </p:spPr>
        <p:txBody>
          <a:bodyPr>
            <a:noAutofit/>
          </a:bodyPr>
          <a:lstStyle/>
          <a:p>
            <a:pPr eaLnBrk="1" hangingPunct="1">
              <a:lnSpc>
                <a:spcPct val="80000"/>
              </a:lnSpc>
            </a:pPr>
            <a:r>
              <a:rPr lang="el-GR" dirty="0">
                <a:latin typeface="+mj-lt"/>
              </a:rPr>
              <a:t>Καθυστερημένη ανάπτυξη</a:t>
            </a:r>
          </a:p>
          <a:p>
            <a:pPr eaLnBrk="1" hangingPunct="1">
              <a:lnSpc>
                <a:spcPct val="80000"/>
              </a:lnSpc>
            </a:pPr>
            <a:r>
              <a:rPr lang="el-GR" dirty="0">
                <a:latin typeface="+mj-lt"/>
              </a:rPr>
              <a:t>Άστατη βάδιση </a:t>
            </a:r>
          </a:p>
          <a:p>
            <a:pPr eaLnBrk="1" hangingPunct="1">
              <a:lnSpc>
                <a:spcPct val="80000"/>
              </a:lnSpc>
            </a:pPr>
            <a:r>
              <a:rPr lang="el-GR" dirty="0">
                <a:latin typeface="+mj-lt"/>
              </a:rPr>
              <a:t>Διαταραχές στον ύπνο</a:t>
            </a:r>
          </a:p>
          <a:p>
            <a:pPr eaLnBrk="1" hangingPunct="1">
              <a:lnSpc>
                <a:spcPct val="170000"/>
              </a:lnSpc>
            </a:pPr>
            <a:r>
              <a:rPr lang="el-GR" dirty="0">
                <a:latin typeface="+mj-lt"/>
              </a:rPr>
              <a:t>Έντονη ανάγκη </a:t>
            </a:r>
            <a:r>
              <a:rPr lang="el-GR" dirty="0" smtClean="0">
                <a:latin typeface="+mj-lt"/>
              </a:rPr>
              <a:t>για </a:t>
            </a:r>
            <a:r>
              <a:rPr lang="el-GR" dirty="0">
                <a:latin typeface="+mj-lt"/>
              </a:rPr>
              <a:t>επικοινωνία μέσω εικόνων , γραμμάτων , αγγιγμάτων, πινάκων, λέξεων με χρήση ματιών και μέσω συσκευών για την εξαγωγή της φωνής </a:t>
            </a:r>
          </a:p>
          <a:p>
            <a:pPr eaLnBrk="1" hangingPunct="1">
              <a:lnSpc>
                <a:spcPct val="170000"/>
              </a:lnSpc>
            </a:pPr>
            <a:endParaRPr lang="en-US" dirty="0"/>
          </a:p>
          <a:p>
            <a:endParaRPr lang="el-GR" dirty="0"/>
          </a:p>
        </p:txBody>
      </p:sp>
      <p:sp>
        <p:nvSpPr>
          <p:cNvPr id="5" name="4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1053450297"/>
      </p:ext>
    </p:extLst>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idx="4294967295"/>
          </p:nvPr>
        </p:nvSpPr>
        <p:spPr/>
        <p:txBody>
          <a:bodyPr/>
          <a:lstStyle/>
          <a:p>
            <a:pPr eaLnBrk="1" hangingPunct="1"/>
            <a:r>
              <a:rPr lang="el-GR" dirty="0" err="1" smtClean="0">
                <a:latin typeface="+mj-lt"/>
              </a:rPr>
              <a:t>Λογοθεραπεία</a:t>
            </a:r>
            <a:endParaRPr lang="el-GR" dirty="0" smtClean="0">
              <a:latin typeface="+mj-lt"/>
            </a:endParaRPr>
          </a:p>
          <a:p>
            <a:pPr eaLnBrk="1" hangingPunct="1"/>
            <a:r>
              <a:rPr lang="el-GR" dirty="0" smtClean="0">
                <a:latin typeface="+mj-lt"/>
              </a:rPr>
              <a:t>Μουσικοθεραπεία </a:t>
            </a:r>
          </a:p>
          <a:p>
            <a:pPr eaLnBrk="1" hangingPunct="1"/>
            <a:r>
              <a:rPr lang="el-GR" dirty="0" err="1" smtClean="0">
                <a:latin typeface="+mj-lt"/>
              </a:rPr>
              <a:t>Εργοθεραπεία</a:t>
            </a:r>
            <a:r>
              <a:rPr lang="el-GR" dirty="0" smtClean="0">
                <a:latin typeface="+mj-lt"/>
              </a:rPr>
              <a:t> </a:t>
            </a:r>
          </a:p>
          <a:p>
            <a:pPr eaLnBrk="1" hangingPunct="1"/>
            <a:r>
              <a:rPr lang="el-GR" dirty="0" smtClean="0">
                <a:latin typeface="+mj-lt"/>
              </a:rPr>
              <a:t>Φυσιοθεραπεία κι </a:t>
            </a:r>
            <a:r>
              <a:rPr lang="el-GR" dirty="0" err="1" smtClean="0">
                <a:latin typeface="+mj-lt"/>
              </a:rPr>
              <a:t>υδατοθεραπεία</a:t>
            </a:r>
            <a:r>
              <a:rPr lang="el-GR" dirty="0" smtClean="0">
                <a:latin typeface="+mj-lt"/>
              </a:rPr>
              <a:t> </a:t>
            </a:r>
          </a:p>
          <a:p>
            <a:pPr eaLnBrk="1" hangingPunct="1"/>
            <a:endParaRPr lang="en-US" dirty="0" smtClean="0">
              <a:latin typeface="+mj-lt"/>
            </a:endParaRPr>
          </a:p>
        </p:txBody>
      </p:sp>
      <p:sp>
        <p:nvSpPr>
          <p:cNvPr id="4" name="Down Arrow 3"/>
          <p:cNvSpPr/>
          <p:nvPr/>
        </p:nvSpPr>
        <p:spPr>
          <a:xfrm>
            <a:off x="3635375" y="333375"/>
            <a:ext cx="1008063" cy="863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12698586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3200" dirty="0" smtClean="0">
                <a:solidFill>
                  <a:srgbClr val="FF0000"/>
                </a:solidFill>
              </a:rPr>
              <a:t>Διάχυτη αναπτυξιακή διαταραχή μη προσδιοριζόμενη αλλιώς</a:t>
            </a:r>
            <a:endParaRPr lang="en-US" sz="3200" dirty="0">
              <a:solidFill>
                <a:srgbClr val="FF0000"/>
              </a:solidFill>
            </a:endParaRPr>
          </a:p>
        </p:txBody>
      </p:sp>
      <p:sp>
        <p:nvSpPr>
          <p:cNvPr id="3" name="Content Placeholder 2"/>
          <p:cNvSpPr>
            <a:spLocks noGrp="1"/>
          </p:cNvSpPr>
          <p:nvPr>
            <p:ph idx="1"/>
          </p:nvPr>
        </p:nvSpPr>
        <p:spPr/>
        <p:txBody>
          <a:bodyPr/>
          <a:lstStyle/>
          <a:p>
            <a:r>
              <a:rPr lang="el-GR" dirty="0" smtClean="0">
                <a:latin typeface="+mj-lt"/>
              </a:rPr>
              <a:t>Τα αυτιστικά συμπτώματα εμφανίζονται μετά την ηλικία των 3 ετών </a:t>
            </a:r>
          </a:p>
          <a:p>
            <a:r>
              <a:rPr lang="el-GR" dirty="0" smtClean="0">
                <a:latin typeface="+mj-lt"/>
              </a:rPr>
              <a:t>Η διαφορά με τον κλασσικό αυτισμό είναι ότι η αυτιστική συμπτωματολογία δεν καλύπτει την </a:t>
            </a:r>
            <a:r>
              <a:rPr lang="el-GR" dirty="0" smtClean="0">
                <a:solidFill>
                  <a:srgbClr val="FF0000"/>
                </a:solidFill>
                <a:latin typeface="+mj-lt"/>
              </a:rPr>
              <a:t>τριάδα ανεπαρκειών</a:t>
            </a:r>
            <a:r>
              <a:rPr lang="el-GR" dirty="0" smtClean="0">
                <a:latin typeface="+mj-lt"/>
              </a:rPr>
              <a:t>:</a:t>
            </a:r>
          </a:p>
          <a:p>
            <a:r>
              <a:rPr lang="el-GR" dirty="0" smtClean="0">
                <a:latin typeface="+mj-lt"/>
              </a:rPr>
              <a:t>προβλήματα επικοινωνίας, κοινωνικοποίησης και δημιουργικής φαντασίας </a:t>
            </a:r>
            <a:endParaRPr lang="en-US" dirty="0">
              <a:latin typeface="+mj-lt"/>
            </a:endParaRPr>
          </a:p>
        </p:txBody>
      </p:sp>
      <p:sp>
        <p:nvSpPr>
          <p:cNvPr id="4" name="3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7033955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Rot="1" noChangeArrowheads="1"/>
          </p:cNvSpPr>
          <p:nvPr>
            <p:ph type="body" idx="4294967295"/>
          </p:nvPr>
        </p:nvSpPr>
        <p:spPr>
          <a:xfrm>
            <a:off x="827584" y="1124744"/>
            <a:ext cx="8014790" cy="4974431"/>
          </a:xfrm>
        </p:spPr>
        <p:txBody>
          <a:bodyPr/>
          <a:lstStyle/>
          <a:p>
            <a:pPr eaLnBrk="1" hangingPunct="1">
              <a:lnSpc>
                <a:spcPct val="80000"/>
              </a:lnSpc>
            </a:pPr>
            <a:r>
              <a:rPr lang="el-GR" dirty="0" smtClean="0">
                <a:latin typeface="+mj-lt"/>
              </a:rPr>
              <a:t> </a:t>
            </a:r>
            <a:r>
              <a:rPr lang="el-GR" dirty="0" smtClean="0">
                <a:solidFill>
                  <a:srgbClr val="FF0000"/>
                </a:solidFill>
                <a:latin typeface="+mj-lt"/>
              </a:rPr>
              <a:t>άτυπη διάχυτη αναπτυξιακή διαταραχή </a:t>
            </a:r>
            <a:r>
              <a:rPr lang="el-GR" dirty="0" smtClean="0">
                <a:latin typeface="+mj-lt"/>
              </a:rPr>
              <a:t>μοιάζει πολύ με αυτή των ατόμων με τυπικό αυτισμό:</a:t>
            </a:r>
          </a:p>
          <a:p>
            <a:pPr eaLnBrk="1" hangingPunct="1">
              <a:lnSpc>
                <a:spcPct val="80000"/>
              </a:lnSpc>
            </a:pPr>
            <a:endParaRPr lang="el-GR" dirty="0" smtClean="0">
              <a:latin typeface="+mj-lt"/>
            </a:endParaRPr>
          </a:p>
          <a:p>
            <a:pPr eaLnBrk="1" hangingPunct="1">
              <a:lnSpc>
                <a:spcPct val="80000"/>
              </a:lnSpc>
            </a:pPr>
            <a:r>
              <a:rPr lang="el-GR" dirty="0" smtClean="0">
                <a:latin typeface="+mj-lt"/>
              </a:rPr>
              <a:t>η ποιότητα των συμπτωμάτων διαφέρει από άτομο σε άτομο</a:t>
            </a:r>
          </a:p>
          <a:p>
            <a:pPr eaLnBrk="1" hangingPunct="1">
              <a:lnSpc>
                <a:spcPct val="80000"/>
              </a:lnSpc>
            </a:pPr>
            <a:endParaRPr lang="el-GR" dirty="0" smtClean="0">
              <a:latin typeface="+mj-lt"/>
            </a:endParaRPr>
          </a:p>
          <a:p>
            <a:pPr eaLnBrk="1" hangingPunct="1">
              <a:lnSpc>
                <a:spcPct val="80000"/>
              </a:lnSpc>
            </a:pPr>
            <a:r>
              <a:rPr lang="el-GR" dirty="0" smtClean="0">
                <a:latin typeface="+mj-lt"/>
              </a:rPr>
              <a:t>απόμακροι κατά την κοινωνική επαφή / χωρίς συναίσθημα / δυσκολία στην επικοινωνία (λεκτική,  με βλέμματα κ.α.)</a:t>
            </a:r>
          </a:p>
          <a:p>
            <a:pPr eaLnBrk="1" hangingPunct="1">
              <a:lnSpc>
                <a:spcPct val="80000"/>
              </a:lnSpc>
            </a:pPr>
            <a:endParaRPr lang="el-GR" dirty="0" smtClean="0">
              <a:latin typeface="+mj-lt"/>
            </a:endParaRPr>
          </a:p>
          <a:p>
            <a:pPr eaLnBrk="1" hangingPunct="1">
              <a:lnSpc>
                <a:spcPct val="80000"/>
              </a:lnSpc>
            </a:pPr>
            <a:r>
              <a:rPr lang="el-GR" dirty="0" smtClean="0">
                <a:latin typeface="+mj-lt"/>
              </a:rPr>
              <a:t>δυσκολία να περάσουν από μια δραστηριότητα σε μια άλλη</a:t>
            </a:r>
          </a:p>
          <a:p>
            <a:pPr eaLnBrk="1" hangingPunct="1">
              <a:lnSpc>
                <a:spcPct val="80000"/>
              </a:lnSpc>
            </a:pPr>
            <a:endParaRPr lang="el-GR" dirty="0" smtClean="0">
              <a:latin typeface="+mj-lt"/>
            </a:endParaRPr>
          </a:p>
          <a:p>
            <a:pPr eaLnBrk="1" hangingPunct="1">
              <a:lnSpc>
                <a:spcPct val="80000"/>
              </a:lnSpc>
              <a:buFont typeface="Wingdings" pitchFamily="2" charset="2"/>
              <a:buNone/>
            </a:pPr>
            <a:endParaRPr lang="el-GR" dirty="0" smtClean="0">
              <a:latin typeface="+mj-lt"/>
            </a:endParaRPr>
          </a:p>
        </p:txBody>
      </p:sp>
      <p:sp>
        <p:nvSpPr>
          <p:cNvPr id="4" name="3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3585741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Rot="1" noChangeArrowheads="1"/>
          </p:cNvSpPr>
          <p:nvPr>
            <p:ph type="body" idx="4294967295"/>
          </p:nvPr>
        </p:nvSpPr>
        <p:spPr>
          <a:xfrm>
            <a:off x="301625" y="836613"/>
            <a:ext cx="8540750" cy="5262562"/>
          </a:xfrm>
        </p:spPr>
        <p:txBody>
          <a:bodyPr/>
          <a:lstStyle/>
          <a:p>
            <a:pPr eaLnBrk="1" hangingPunct="1">
              <a:lnSpc>
                <a:spcPct val="90000"/>
              </a:lnSpc>
            </a:pPr>
            <a:r>
              <a:rPr lang="el-GR" sz="3200" dirty="0" smtClean="0"/>
              <a:t>  </a:t>
            </a:r>
            <a:r>
              <a:rPr lang="el-GR" dirty="0" smtClean="0">
                <a:latin typeface="+mj-lt"/>
              </a:rPr>
              <a:t>επαναλαμβανόμενες συμπεριφορές </a:t>
            </a:r>
          </a:p>
          <a:p>
            <a:pPr eaLnBrk="1" hangingPunct="1">
              <a:lnSpc>
                <a:spcPct val="90000"/>
              </a:lnSpc>
            </a:pPr>
            <a:endParaRPr lang="el-GR" dirty="0" smtClean="0">
              <a:latin typeface="+mj-lt"/>
            </a:endParaRPr>
          </a:p>
          <a:p>
            <a:pPr eaLnBrk="1" hangingPunct="1">
              <a:lnSpc>
                <a:spcPct val="90000"/>
              </a:lnSpc>
            </a:pPr>
            <a:r>
              <a:rPr lang="el-GR" dirty="0" smtClean="0">
                <a:latin typeface="+mj-lt"/>
              </a:rPr>
              <a:t>Υψηλή ευαισθησία σε ορισμένα ερεθίσματα</a:t>
            </a:r>
          </a:p>
          <a:p>
            <a:pPr eaLnBrk="1" hangingPunct="1">
              <a:lnSpc>
                <a:spcPct val="90000"/>
              </a:lnSpc>
            </a:pPr>
            <a:endParaRPr lang="el-GR" dirty="0" smtClean="0">
              <a:latin typeface="+mj-lt"/>
            </a:endParaRPr>
          </a:p>
          <a:p>
            <a:pPr eaLnBrk="1" hangingPunct="1">
              <a:lnSpc>
                <a:spcPct val="90000"/>
              </a:lnSpc>
              <a:buFont typeface="Wingdings" pitchFamily="2" charset="2"/>
              <a:buNone/>
            </a:pPr>
            <a:r>
              <a:rPr lang="el-GR" dirty="0" smtClean="0">
                <a:latin typeface="+mj-lt"/>
              </a:rPr>
              <a:t>                     διαταραχή που ανήκει στο φάσμα του αυτισμού</a:t>
            </a:r>
          </a:p>
          <a:p>
            <a:pPr eaLnBrk="1" hangingPunct="1">
              <a:lnSpc>
                <a:spcPct val="90000"/>
              </a:lnSpc>
              <a:buFont typeface="Wingdings" pitchFamily="2" charset="2"/>
              <a:buNone/>
            </a:pPr>
            <a:endParaRPr lang="el-GR" dirty="0" smtClean="0"/>
          </a:p>
          <a:p>
            <a:pPr eaLnBrk="1" hangingPunct="1">
              <a:lnSpc>
                <a:spcPct val="90000"/>
              </a:lnSpc>
              <a:buFont typeface="Wingdings" pitchFamily="2" charset="2"/>
              <a:buNone/>
            </a:pPr>
            <a:endParaRPr lang="el-GR" dirty="0" smtClean="0"/>
          </a:p>
          <a:p>
            <a:pPr eaLnBrk="1" hangingPunct="1">
              <a:lnSpc>
                <a:spcPct val="90000"/>
              </a:lnSpc>
              <a:buFont typeface="Wingdings" pitchFamily="2" charset="2"/>
              <a:buNone/>
            </a:pPr>
            <a:endParaRPr lang="el-GR" dirty="0" smtClean="0"/>
          </a:p>
          <a:p>
            <a:pPr eaLnBrk="1" hangingPunct="1">
              <a:lnSpc>
                <a:spcPct val="90000"/>
              </a:lnSpc>
              <a:buFont typeface="Wingdings" pitchFamily="2" charset="2"/>
              <a:buNone/>
            </a:pPr>
            <a:r>
              <a:rPr lang="el-GR" dirty="0" smtClean="0"/>
              <a:t> </a:t>
            </a:r>
            <a:r>
              <a:rPr lang="el-GR" sz="2400" dirty="0" smtClean="0">
                <a:latin typeface="Times New Roman" pitchFamily="18" charset="0"/>
              </a:rPr>
              <a:t>(Ειδική Θεραπευτική Μονάδα Αυτιστικών – Παιδιών με Διάχυτες Αναπτυξιακές Διαταραχές)</a:t>
            </a:r>
          </a:p>
        </p:txBody>
      </p:sp>
      <p:sp>
        <p:nvSpPr>
          <p:cNvPr id="17411" name="AutoShape 4"/>
          <p:cNvSpPr>
            <a:spLocks noChangeArrowheads="1"/>
          </p:cNvSpPr>
          <p:nvPr/>
        </p:nvSpPr>
        <p:spPr bwMode="auto">
          <a:xfrm>
            <a:off x="900113" y="2565400"/>
            <a:ext cx="1223962" cy="50482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99CC"/>
          </a:solidFill>
          <a:ln w="9525">
            <a:solidFill>
              <a:schemeClr val="tx1"/>
            </a:solidFill>
            <a:miter lim="800000"/>
            <a:headEnd/>
            <a:tailEnd/>
          </a:ln>
        </p:spPr>
        <p:txBody>
          <a:bodyPr wrap="none" anchor="ctr"/>
          <a:lstStyle/>
          <a:p>
            <a:endParaRPr lang="en-US"/>
          </a:p>
        </p:txBody>
      </p:sp>
      <p:sp>
        <p:nvSpPr>
          <p:cNvPr id="4" name="3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12925107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Rot="1" noChangeArrowheads="1"/>
          </p:cNvSpPr>
          <p:nvPr>
            <p:ph type="body" idx="4294967295"/>
          </p:nvPr>
        </p:nvSpPr>
        <p:spPr>
          <a:xfrm>
            <a:off x="971600" y="549275"/>
            <a:ext cx="7870775" cy="5549900"/>
          </a:xfrm>
        </p:spPr>
        <p:txBody>
          <a:bodyPr/>
          <a:lstStyle/>
          <a:p>
            <a:pPr eaLnBrk="1" hangingPunct="1"/>
            <a:r>
              <a:rPr lang="en-US" dirty="0" smtClean="0"/>
              <a:t> </a:t>
            </a:r>
            <a:r>
              <a:rPr lang="el-GR" dirty="0" smtClean="0">
                <a:latin typeface="Times New Roman" pitchFamily="18" charset="0"/>
              </a:rPr>
              <a:t>παρατηρήσεις γονέων για ασυνήθιστες συμπεριφορές ή αδυναμία κατάκτησης τυπικών αναπτυξιακών σταδίων </a:t>
            </a:r>
          </a:p>
          <a:p>
            <a:pPr eaLnBrk="1" hangingPunct="1"/>
            <a:endParaRPr lang="el-GR" dirty="0" smtClean="0">
              <a:latin typeface="Times New Roman" pitchFamily="18" charset="0"/>
            </a:endParaRPr>
          </a:p>
          <a:p>
            <a:pPr eaLnBrk="1" hangingPunct="1"/>
            <a:r>
              <a:rPr lang="el-GR" dirty="0" smtClean="0">
                <a:latin typeface="Times New Roman" pitchFamily="18" charset="0"/>
              </a:rPr>
              <a:t> τελική διάγνωση γύρω στα 5,5 χρόνια </a:t>
            </a:r>
          </a:p>
          <a:p>
            <a:pPr eaLnBrk="1" hangingPunct="1"/>
            <a:endParaRPr lang="el-GR" dirty="0" smtClean="0">
              <a:latin typeface="Times New Roman" pitchFamily="18" charset="0"/>
            </a:endParaRPr>
          </a:p>
          <a:p>
            <a:pPr eaLnBrk="1" hangingPunct="1"/>
            <a:r>
              <a:rPr lang="el-GR" dirty="0" smtClean="0">
                <a:latin typeface="Times New Roman" pitchFamily="18" charset="0"/>
              </a:rPr>
              <a:t> Νευρολόγος, Παιδοψυχίατρος, Παιδίατρος </a:t>
            </a:r>
            <a:r>
              <a:rPr lang="el-GR" dirty="0" err="1" smtClean="0">
                <a:latin typeface="Times New Roman" pitchFamily="18" charset="0"/>
              </a:rPr>
              <a:t>Αναπτυξιολόγος</a:t>
            </a:r>
            <a:endParaRPr lang="el-GR" dirty="0" smtClean="0">
              <a:latin typeface="Times New Roman" pitchFamily="18" charset="0"/>
            </a:endParaRPr>
          </a:p>
        </p:txBody>
      </p:sp>
      <p:sp>
        <p:nvSpPr>
          <p:cNvPr id="3" name="2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30018281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idx="4294967295"/>
          </p:nvPr>
        </p:nvSpPr>
        <p:spPr>
          <a:xfrm>
            <a:off x="971600" y="752560"/>
            <a:ext cx="7787208" cy="1016149"/>
          </a:xfrm>
        </p:spPr>
        <p:txBody>
          <a:bodyPr/>
          <a:lstStyle/>
          <a:p>
            <a:pPr eaLnBrk="1" hangingPunct="1"/>
            <a:r>
              <a:rPr lang="el-GR" sz="2800" dirty="0" smtClean="0">
                <a:solidFill>
                  <a:srgbClr val="FF0000"/>
                </a:solidFill>
              </a:rPr>
              <a:t>Παιδική αποδιοργανωτική διαταραχή </a:t>
            </a:r>
            <a:r>
              <a:rPr lang="en-US" sz="2800" dirty="0" smtClean="0">
                <a:solidFill>
                  <a:srgbClr val="FF0000"/>
                </a:solidFill>
              </a:rPr>
              <a:t>, </a:t>
            </a:r>
            <a:r>
              <a:rPr lang="el-GR" sz="2800" dirty="0" smtClean="0"/>
              <a:t>σύνδρομο Η</a:t>
            </a:r>
            <a:r>
              <a:rPr lang="en-US" sz="2800" dirty="0" err="1" smtClean="0"/>
              <a:t>eller</a:t>
            </a:r>
            <a:r>
              <a:rPr lang="en-US" sz="4400" dirty="0" smtClean="0"/>
              <a:t/>
            </a:r>
            <a:br>
              <a:rPr lang="en-US" sz="4400" dirty="0" smtClean="0"/>
            </a:br>
            <a:endParaRPr lang="el-GR" dirty="0" smtClean="0"/>
          </a:p>
        </p:txBody>
      </p:sp>
      <p:sp>
        <p:nvSpPr>
          <p:cNvPr id="45059" name="Content Placeholder 2"/>
          <p:cNvSpPr>
            <a:spLocks noGrp="1"/>
          </p:cNvSpPr>
          <p:nvPr>
            <p:ph idx="4294967295"/>
          </p:nvPr>
        </p:nvSpPr>
        <p:spPr/>
        <p:txBody>
          <a:bodyPr/>
          <a:lstStyle/>
          <a:p>
            <a:pPr eaLnBrk="1" hangingPunct="1"/>
            <a:r>
              <a:rPr lang="en-US" dirty="0" smtClean="0"/>
              <a:t> </a:t>
            </a:r>
            <a:r>
              <a:rPr lang="el-GR" dirty="0" smtClean="0">
                <a:latin typeface="+mj-lt"/>
              </a:rPr>
              <a:t>εμφανίζεται πριν από την ηλικία των 10 ετών</a:t>
            </a:r>
          </a:p>
          <a:p>
            <a:pPr eaLnBrk="1" hangingPunct="1"/>
            <a:r>
              <a:rPr lang="el-GR" dirty="0" smtClean="0">
                <a:latin typeface="+mj-lt"/>
              </a:rPr>
              <a:t>Αναπτύσσεται φυσιολογικά μέχρι τα δύο έτη</a:t>
            </a:r>
          </a:p>
          <a:p>
            <a:pPr eaLnBrk="1" hangingPunct="1">
              <a:buNone/>
            </a:pPr>
            <a:r>
              <a:rPr lang="el-GR" dirty="0" smtClean="0">
                <a:latin typeface="+mj-lt"/>
              </a:rPr>
              <a:t>-----παρουσιάζει αιφνίδια παλινδρόμηση, με απώλεια των ήδη αποκτηθέντων δεξιοτήτων (χωρίς ουσιαστικά να διαφέρει κλινικά από τον κλασσικό αυτισμό), στους παρακάτω τομείς: </a:t>
            </a:r>
          </a:p>
        </p:txBody>
      </p:sp>
      <p:sp>
        <p:nvSpPr>
          <p:cNvPr id="4" name="3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16369592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836712"/>
            <a:ext cx="7272338" cy="4324350"/>
          </a:xfrm>
        </p:spPr>
        <p:txBody>
          <a:bodyPr/>
          <a:lstStyle/>
          <a:p>
            <a:pPr>
              <a:buFont typeface="Wingdings" pitchFamily="2" charset="2"/>
              <a:buChar char="ü"/>
            </a:pPr>
            <a:r>
              <a:rPr lang="el-GR" dirty="0" smtClean="0">
                <a:latin typeface="+mj-lt"/>
              </a:rPr>
              <a:t>Κοινωνικές δεξιότητες </a:t>
            </a:r>
          </a:p>
          <a:p>
            <a:pPr>
              <a:buFont typeface="Wingdings" pitchFamily="2" charset="2"/>
              <a:buChar char="ü"/>
            </a:pPr>
            <a:r>
              <a:rPr lang="el-GR" dirty="0" smtClean="0">
                <a:latin typeface="+mj-lt"/>
              </a:rPr>
              <a:t>Κινητικές δεξιότητες </a:t>
            </a:r>
          </a:p>
          <a:p>
            <a:pPr>
              <a:buFont typeface="Wingdings" pitchFamily="2" charset="2"/>
              <a:buChar char="ü"/>
            </a:pPr>
            <a:r>
              <a:rPr lang="el-GR" dirty="0" smtClean="0">
                <a:latin typeface="+mj-lt"/>
              </a:rPr>
              <a:t>Γλωσσική έκφραση</a:t>
            </a:r>
          </a:p>
          <a:p>
            <a:pPr>
              <a:buFont typeface="Wingdings" pitchFamily="2" charset="2"/>
              <a:buChar char="ü"/>
            </a:pPr>
            <a:r>
              <a:rPr lang="el-GR" dirty="0" smtClean="0">
                <a:latin typeface="+mj-lt"/>
              </a:rPr>
              <a:t>Δυσκολίες συμπεριφοράς</a:t>
            </a:r>
          </a:p>
          <a:p>
            <a:pPr>
              <a:buFont typeface="Wingdings" pitchFamily="2" charset="2"/>
              <a:buChar char="ü"/>
            </a:pPr>
            <a:r>
              <a:rPr lang="el-GR" dirty="0" smtClean="0">
                <a:latin typeface="+mj-lt"/>
              </a:rPr>
              <a:t>Δυσκολίες στην αντίληψη</a:t>
            </a:r>
          </a:p>
          <a:p>
            <a:pPr>
              <a:buFont typeface="Wingdings" pitchFamily="2" charset="2"/>
              <a:buChar char="ü"/>
            </a:pPr>
            <a:r>
              <a:rPr lang="el-GR" dirty="0" smtClean="0">
                <a:latin typeface="+mj-lt"/>
              </a:rPr>
              <a:t>Ενασχόληση με τα παιχνίδια</a:t>
            </a:r>
          </a:p>
          <a:p>
            <a:pPr>
              <a:buFont typeface="Wingdings" pitchFamily="2" charset="2"/>
              <a:buChar char="ü"/>
            </a:pPr>
            <a:r>
              <a:rPr lang="el-GR" dirty="0" smtClean="0">
                <a:latin typeface="+mj-lt"/>
              </a:rPr>
              <a:t>Δυσκολία στον έλεγχο της ουροδόχου κύστης</a:t>
            </a:r>
          </a:p>
          <a:p>
            <a:pPr>
              <a:buFont typeface="Wingdings" pitchFamily="2" charset="2"/>
              <a:buChar char="ü"/>
            </a:pPr>
            <a:r>
              <a:rPr lang="el-GR" dirty="0" smtClean="0">
                <a:latin typeface="+mj-lt"/>
              </a:rPr>
              <a:t>Δυσκολίες στον έλεγχο του ορθού</a:t>
            </a:r>
          </a:p>
          <a:p>
            <a:pPr>
              <a:buFont typeface="Wingdings" pitchFamily="2" charset="2"/>
              <a:buChar char="ü"/>
            </a:pPr>
            <a:endParaRPr lang="en-US" dirty="0"/>
          </a:p>
        </p:txBody>
      </p:sp>
      <p:sp>
        <p:nvSpPr>
          <p:cNvPr id="4" name="3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26838620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idx="4294967295"/>
          </p:nvPr>
        </p:nvSpPr>
        <p:spPr/>
        <p:txBody>
          <a:bodyPr/>
          <a:lstStyle/>
          <a:p>
            <a:pPr eaLnBrk="1" hangingPunct="1"/>
            <a:r>
              <a:rPr lang="en-US" dirty="0" err="1" smtClean="0">
                <a:solidFill>
                  <a:srgbClr val="FF0000"/>
                </a:solidFill>
              </a:rPr>
              <a:t>Asperger</a:t>
            </a:r>
            <a:r>
              <a:rPr lang="en-US" dirty="0" smtClean="0"/>
              <a:t> </a:t>
            </a:r>
          </a:p>
        </p:txBody>
      </p:sp>
      <p:sp>
        <p:nvSpPr>
          <p:cNvPr id="35843" name="Content Placeholder 2"/>
          <p:cNvSpPr>
            <a:spLocks noGrp="1"/>
          </p:cNvSpPr>
          <p:nvPr>
            <p:ph idx="4294967295"/>
          </p:nvPr>
        </p:nvSpPr>
        <p:spPr>
          <a:xfrm>
            <a:off x="755576" y="332656"/>
            <a:ext cx="7931224" cy="6525344"/>
          </a:xfrm>
        </p:spPr>
        <p:txBody>
          <a:bodyPr/>
          <a:lstStyle/>
          <a:p>
            <a:pPr marL="0" indent="0" eaLnBrk="1" hangingPunct="1">
              <a:lnSpc>
                <a:spcPct val="80000"/>
              </a:lnSpc>
              <a:buNone/>
            </a:pPr>
            <a:r>
              <a:rPr lang="el-GR" dirty="0" smtClean="0">
                <a:latin typeface="+mj-lt"/>
              </a:rPr>
              <a:t>                  </a:t>
            </a:r>
          </a:p>
          <a:p>
            <a:pPr eaLnBrk="1" hangingPunct="1">
              <a:lnSpc>
                <a:spcPct val="80000"/>
              </a:lnSpc>
            </a:pPr>
            <a:endParaRPr lang="el-GR" sz="2400" dirty="0" smtClean="0">
              <a:latin typeface="+mj-lt"/>
            </a:endParaRPr>
          </a:p>
          <a:p>
            <a:pPr eaLnBrk="1" hangingPunct="1">
              <a:lnSpc>
                <a:spcPct val="80000"/>
              </a:lnSpc>
            </a:pPr>
            <a:r>
              <a:rPr lang="el-GR" sz="2400" dirty="0" smtClean="0">
                <a:latin typeface="+mj-lt"/>
              </a:rPr>
              <a:t>Δυσκολία σύναψης σχέσεων με συνομηλίκους και συμμετοχής σε ομαδικά παιχνίδια αν και το επιθυμεί</a:t>
            </a:r>
          </a:p>
          <a:p>
            <a:pPr eaLnBrk="1" hangingPunct="1">
              <a:lnSpc>
                <a:spcPct val="80000"/>
              </a:lnSpc>
            </a:pPr>
            <a:r>
              <a:rPr lang="el-GR" sz="2400" dirty="0" smtClean="0">
                <a:latin typeface="+mj-lt"/>
              </a:rPr>
              <a:t>Δυσκολία κατανόησης των συναισθημάτων των άλλων , αλλά και αναγνώριση και ρύθμισης των δικών του</a:t>
            </a:r>
          </a:p>
          <a:p>
            <a:pPr eaLnBrk="1" hangingPunct="1">
              <a:lnSpc>
                <a:spcPct val="80000"/>
              </a:lnSpc>
            </a:pPr>
            <a:r>
              <a:rPr lang="el-GR" sz="2400" dirty="0" smtClean="0">
                <a:latin typeface="+mj-lt"/>
              </a:rPr>
              <a:t>Ιδιορρυθμία και συχνά εκκεντρικότητα στην κοινωνική του συμπεριφορά, κυρίως εκφραζόμενη με εξαιρετικά επίσημη γλώσσα και τάση για ακριβολογία</a:t>
            </a:r>
          </a:p>
          <a:p>
            <a:pPr eaLnBrk="1" hangingPunct="1">
              <a:lnSpc>
                <a:spcPct val="80000"/>
              </a:lnSpc>
              <a:buFont typeface="Wingdings" panose="05000000000000000000" pitchFamily="2" charset="2"/>
              <a:buChar char="§"/>
            </a:pPr>
            <a:r>
              <a:rPr lang="el-GR" sz="2400" dirty="0" smtClean="0">
                <a:latin typeface="+mj-lt"/>
              </a:rPr>
              <a:t>Δυσκολία αντίληψης κοινωνικών κωδίκων</a:t>
            </a:r>
          </a:p>
          <a:p>
            <a:pPr eaLnBrk="1" hangingPunct="1">
              <a:lnSpc>
                <a:spcPct val="80000"/>
              </a:lnSpc>
            </a:pPr>
            <a:endParaRPr lang="el-GR" sz="2400" dirty="0" smtClean="0">
              <a:latin typeface="+mj-lt"/>
            </a:endParaRPr>
          </a:p>
          <a:p>
            <a:pPr eaLnBrk="1" hangingPunct="1">
              <a:lnSpc>
                <a:spcPct val="80000"/>
              </a:lnSpc>
            </a:pPr>
            <a:r>
              <a:rPr lang="el-GR" sz="2400" dirty="0" smtClean="0">
                <a:latin typeface="+mj-lt"/>
              </a:rPr>
              <a:t>Συχνά μη επικοινωνιακή χρήση του λόγου (ακατάληπτος λόγος χωρίς σημασιολογικό περιεχόμενο), ακόμα και με ηχολαλίες σε μικρότερη ηλικία</a:t>
            </a:r>
          </a:p>
          <a:p>
            <a:pPr eaLnBrk="1" hangingPunct="1">
              <a:lnSpc>
                <a:spcPct val="80000"/>
              </a:lnSpc>
            </a:pPr>
            <a:endParaRPr lang="en-US" dirty="0" smtClean="0">
              <a:latin typeface="+mj-lt"/>
            </a:endParaRPr>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15662713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2"/>
          <p:cNvSpPr>
            <a:spLocks noGrp="1"/>
          </p:cNvSpPr>
          <p:nvPr>
            <p:ph idx="4294967295"/>
          </p:nvPr>
        </p:nvSpPr>
        <p:spPr>
          <a:xfrm>
            <a:off x="899592" y="476250"/>
            <a:ext cx="7787208" cy="6049094"/>
          </a:xfrm>
        </p:spPr>
        <p:txBody>
          <a:bodyPr/>
          <a:lstStyle/>
          <a:p>
            <a:pPr eaLnBrk="1" hangingPunct="1">
              <a:lnSpc>
                <a:spcPct val="80000"/>
              </a:lnSpc>
            </a:pPr>
            <a:r>
              <a:rPr lang="el-GR" sz="2400" dirty="0" smtClean="0">
                <a:latin typeface="+mj-lt"/>
              </a:rPr>
              <a:t>Στερεοτυπίες και μανιερισμοί, </a:t>
            </a:r>
            <a:r>
              <a:rPr lang="el-GR" sz="2400" dirty="0" err="1" smtClean="0">
                <a:latin typeface="+mj-lt"/>
              </a:rPr>
              <a:t>εμμονική</a:t>
            </a:r>
            <a:r>
              <a:rPr lang="el-GR" sz="2400" dirty="0" smtClean="0">
                <a:latin typeface="+mj-lt"/>
              </a:rPr>
              <a:t> </a:t>
            </a:r>
            <a:r>
              <a:rPr lang="el-GR" sz="2400" dirty="0" err="1" smtClean="0">
                <a:latin typeface="+mj-lt"/>
              </a:rPr>
              <a:t>προσκόληση</a:t>
            </a:r>
            <a:r>
              <a:rPr lang="el-GR" sz="2400" dirty="0" smtClean="0">
                <a:latin typeface="+mj-lt"/>
              </a:rPr>
              <a:t> σε αντικείμενα ή </a:t>
            </a:r>
            <a:r>
              <a:rPr lang="el-GR" sz="2400" dirty="0" err="1" smtClean="0">
                <a:latin typeface="+mj-lt"/>
              </a:rPr>
              <a:t>ρουτίνες</a:t>
            </a:r>
            <a:r>
              <a:rPr lang="el-GR" sz="2400" dirty="0" smtClean="0">
                <a:latin typeface="+mj-lt"/>
              </a:rPr>
              <a:t> </a:t>
            </a:r>
          </a:p>
          <a:p>
            <a:pPr eaLnBrk="1" hangingPunct="1">
              <a:lnSpc>
                <a:spcPct val="80000"/>
              </a:lnSpc>
            </a:pPr>
            <a:r>
              <a:rPr lang="el-GR" sz="2400" dirty="0" smtClean="0">
                <a:latin typeface="+mj-lt"/>
              </a:rPr>
              <a:t>Προβλήματα στην ανάπτυξη της φαντασίας, την ευελιξία της σκέψης και το φανταστικό παιχνίδι</a:t>
            </a:r>
          </a:p>
          <a:p>
            <a:pPr eaLnBrk="1" hangingPunct="1">
              <a:lnSpc>
                <a:spcPct val="80000"/>
              </a:lnSpc>
            </a:pPr>
            <a:r>
              <a:rPr lang="el-GR" sz="2400" dirty="0" smtClean="0">
                <a:latin typeface="+mj-lt"/>
              </a:rPr>
              <a:t>Δυσκολία στον κινητικό συντονισμό και τη λεπτή κινητικότητα </a:t>
            </a:r>
          </a:p>
          <a:p>
            <a:pPr eaLnBrk="1" hangingPunct="1">
              <a:lnSpc>
                <a:spcPct val="80000"/>
              </a:lnSpc>
            </a:pPr>
            <a:r>
              <a:rPr lang="el-GR" sz="2400" dirty="0" smtClean="0">
                <a:latin typeface="+mj-lt"/>
              </a:rPr>
              <a:t>Ιδιαίτερες δεξιότητες σε τομείς: μαθηματικά, φυσική, ξένες γλώσσες, μουσική κ.α.(</a:t>
            </a:r>
            <a:r>
              <a:rPr lang="el-GR" sz="2400" dirty="0" smtClean="0">
                <a:solidFill>
                  <a:srgbClr val="00B050"/>
                </a:solidFill>
                <a:latin typeface="+mj-lt"/>
              </a:rPr>
              <a:t>μικροί σοφοί</a:t>
            </a:r>
            <a:r>
              <a:rPr lang="el-GR" sz="2400" dirty="0" smtClean="0">
                <a:latin typeface="+mj-lt"/>
              </a:rPr>
              <a:t>)</a:t>
            </a:r>
          </a:p>
          <a:p>
            <a:pPr eaLnBrk="1" hangingPunct="1">
              <a:lnSpc>
                <a:spcPct val="80000"/>
              </a:lnSpc>
            </a:pPr>
            <a:r>
              <a:rPr lang="el-GR" sz="2400" dirty="0" smtClean="0">
                <a:latin typeface="+mj-lt"/>
              </a:rPr>
              <a:t>Δυσανεξία σε έντονα ή νέα αισθητηριακά ερεθίσματα (ήχους, μυρωδιές, υφή των πραγμάτων)</a:t>
            </a:r>
          </a:p>
          <a:p>
            <a:pPr eaLnBrk="1" hangingPunct="1">
              <a:lnSpc>
                <a:spcPct val="80000"/>
              </a:lnSpc>
            </a:pPr>
            <a:r>
              <a:rPr lang="el-GR" sz="2400" dirty="0" smtClean="0">
                <a:latin typeface="+mj-lt"/>
              </a:rPr>
              <a:t>Δυσκολία προσαρμογής σε καινούριες καταστάσεις</a:t>
            </a:r>
          </a:p>
          <a:p>
            <a:pPr eaLnBrk="1" hangingPunct="1">
              <a:lnSpc>
                <a:spcPct val="80000"/>
              </a:lnSpc>
            </a:pPr>
            <a:r>
              <a:rPr lang="el-GR" sz="2400" dirty="0" smtClean="0">
                <a:latin typeface="+mj-lt"/>
              </a:rPr>
              <a:t>Προβλήματα συμπεριφοράς : συχνές εκρήξεις θυμού, άγχος και ματαίωση, διάσπαση προσοχής, δυσκολία σωστής επικοινωνιακής </a:t>
            </a:r>
            <a:r>
              <a:rPr lang="el-GR" sz="2400" dirty="0" err="1" smtClean="0">
                <a:latin typeface="+mj-lt"/>
              </a:rPr>
              <a:t>βλεμματικής</a:t>
            </a:r>
            <a:r>
              <a:rPr lang="el-GR" sz="2400" dirty="0" smtClean="0">
                <a:latin typeface="+mj-lt"/>
              </a:rPr>
              <a:t> επαφής </a:t>
            </a:r>
          </a:p>
          <a:p>
            <a:pPr eaLnBrk="1" hangingPunct="1">
              <a:lnSpc>
                <a:spcPct val="80000"/>
              </a:lnSpc>
            </a:pPr>
            <a:endParaRPr lang="el-GR" dirty="0" smtClean="0">
              <a:latin typeface="+mj-lt"/>
            </a:endParaRPr>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3868072953"/>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Autofit/>
          </a:bodyPr>
          <a:lstStyle/>
          <a:p>
            <a:pPr eaLnBrk="1" hangingPunct="1">
              <a:defRPr/>
            </a:pPr>
            <a:r>
              <a:rPr lang="el-GR" sz="2800" dirty="0" smtClean="0"/>
              <a:t>το αυτιστικό φάσμα περιλαμβάνει τις παρακάτω ομάδες διαταραχών</a:t>
            </a:r>
            <a:r>
              <a:rPr lang="en-US" sz="2800" dirty="0" smtClean="0"/>
              <a:t> </a:t>
            </a:r>
            <a:endParaRPr lang="en-US" sz="2800" dirty="0" smtClean="0">
              <a:solidFill>
                <a:srgbClr val="FF0000"/>
              </a:solidFill>
            </a:endParaRPr>
          </a:p>
        </p:txBody>
      </p:sp>
      <p:sp>
        <p:nvSpPr>
          <p:cNvPr id="8195" name="Content Placeholder 2"/>
          <p:cNvSpPr>
            <a:spLocks noGrp="1"/>
          </p:cNvSpPr>
          <p:nvPr>
            <p:ph idx="4294967295"/>
          </p:nvPr>
        </p:nvSpPr>
        <p:spPr>
          <a:xfrm>
            <a:off x="831590" y="1772816"/>
            <a:ext cx="7787208" cy="4752528"/>
          </a:xfrm>
        </p:spPr>
        <p:txBody>
          <a:bodyPr/>
          <a:lstStyle/>
          <a:p>
            <a:pPr eaLnBrk="1" hangingPunct="1">
              <a:lnSpc>
                <a:spcPct val="90000"/>
              </a:lnSpc>
            </a:pPr>
            <a:r>
              <a:rPr lang="el-GR" sz="2300" dirty="0" smtClean="0"/>
              <a:t>Τυπικός αυτισμός (σύνδρομο </a:t>
            </a:r>
            <a:r>
              <a:rPr lang="en-US" sz="2300" dirty="0" err="1" smtClean="0"/>
              <a:t>Kanner</a:t>
            </a:r>
            <a:r>
              <a:rPr lang="en-US" sz="2300" dirty="0" smtClean="0"/>
              <a:t>, </a:t>
            </a:r>
            <a:r>
              <a:rPr lang="el-GR" sz="2300" dirty="0" smtClean="0"/>
              <a:t>νηπιακός αυτισμός, βρεφική ψύχωση, αυτιστική διαταραχή)</a:t>
            </a:r>
          </a:p>
          <a:p>
            <a:pPr eaLnBrk="1" hangingPunct="1">
              <a:lnSpc>
                <a:spcPct val="90000"/>
              </a:lnSpc>
            </a:pPr>
            <a:r>
              <a:rPr lang="el-GR" sz="2300" dirty="0" smtClean="0"/>
              <a:t>Σύνδρομο </a:t>
            </a:r>
            <a:r>
              <a:rPr lang="en-US" sz="2300" dirty="0" smtClean="0"/>
              <a:t>Asperger</a:t>
            </a:r>
          </a:p>
          <a:p>
            <a:pPr eaLnBrk="1" hangingPunct="1">
              <a:lnSpc>
                <a:spcPct val="90000"/>
              </a:lnSpc>
            </a:pPr>
            <a:r>
              <a:rPr lang="el-GR" sz="2300" dirty="0" smtClean="0"/>
              <a:t>Παιδική αποδιοργανωτική διαταραχή (βρεφική άνοια, αποδιοργανωτική ψύχωση, σύνδρομο Η</a:t>
            </a:r>
            <a:r>
              <a:rPr lang="en-US" sz="2300" dirty="0" err="1" smtClean="0"/>
              <a:t>eller</a:t>
            </a:r>
            <a:r>
              <a:rPr lang="en-US" sz="2300" dirty="0" smtClean="0"/>
              <a:t>)</a:t>
            </a:r>
          </a:p>
          <a:p>
            <a:pPr eaLnBrk="1" hangingPunct="1">
              <a:lnSpc>
                <a:spcPct val="90000"/>
              </a:lnSpc>
            </a:pPr>
            <a:r>
              <a:rPr lang="el-GR" sz="2300" dirty="0" smtClean="0"/>
              <a:t>Σύνδρομο </a:t>
            </a:r>
            <a:r>
              <a:rPr lang="en-US" sz="2300" dirty="0" err="1" smtClean="0"/>
              <a:t>Rett</a:t>
            </a:r>
            <a:endParaRPr lang="en-US" sz="2300" dirty="0" smtClean="0"/>
          </a:p>
          <a:p>
            <a:pPr eaLnBrk="1" hangingPunct="1">
              <a:lnSpc>
                <a:spcPct val="90000"/>
              </a:lnSpc>
            </a:pPr>
            <a:r>
              <a:rPr lang="el-GR" sz="2300" dirty="0" smtClean="0"/>
              <a:t>Διάχυτη αναπτυξιακή διαταραχή μη προσδιοριζόμενη αλλιώς</a:t>
            </a:r>
            <a:r>
              <a:rPr lang="el-GR" dirty="0" smtClean="0"/>
              <a:t> </a:t>
            </a:r>
            <a:r>
              <a:rPr lang="el-GR" sz="2400" dirty="0" smtClean="0">
                <a:latin typeface="Calibri" pitchFamily="34" charset="0"/>
              </a:rPr>
              <a:t>(ΔΑΔ-ΜΠΑ) ή (PDD-NOS)</a:t>
            </a:r>
            <a:r>
              <a:rPr lang="el-GR" dirty="0" smtClean="0"/>
              <a:t> </a:t>
            </a:r>
            <a:endParaRPr lang="en-US" dirty="0" smtClean="0"/>
          </a:p>
          <a:p>
            <a:pPr marL="0" indent="0" eaLnBrk="1" hangingPunct="1">
              <a:lnSpc>
                <a:spcPct val="90000"/>
              </a:lnSpc>
              <a:buNone/>
            </a:pPr>
            <a:r>
              <a:rPr lang="en-US" sz="2300" dirty="0" smtClean="0"/>
              <a:t> </a:t>
            </a:r>
            <a:r>
              <a:rPr lang="en-US" sz="2400" dirty="0" smtClean="0"/>
              <a:t>(</a:t>
            </a:r>
            <a:r>
              <a:rPr lang="en-US" sz="2000" dirty="0" smtClean="0"/>
              <a:t>DSM- IV- R, 2005)</a:t>
            </a:r>
            <a:endParaRPr lang="en-US" sz="2300" dirty="0" smtClean="0"/>
          </a:p>
        </p:txBody>
      </p:sp>
      <p:sp>
        <p:nvSpPr>
          <p:cNvPr id="3" name="Θέση υποσέλιδου 2"/>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41803549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2"/>
          <p:cNvSpPr>
            <a:spLocks noGrp="1"/>
          </p:cNvSpPr>
          <p:nvPr>
            <p:ph idx="4294967295"/>
          </p:nvPr>
        </p:nvSpPr>
        <p:spPr>
          <a:xfrm>
            <a:off x="457200" y="476250"/>
            <a:ext cx="8229600" cy="5649913"/>
          </a:xfrm>
        </p:spPr>
        <p:txBody>
          <a:bodyPr/>
          <a:lstStyle/>
          <a:p>
            <a:pPr eaLnBrk="1" hangingPunct="1"/>
            <a:r>
              <a:rPr lang="el-GR" dirty="0" smtClean="0">
                <a:latin typeface="+mj-lt"/>
              </a:rPr>
              <a:t>Βομβαρδίζονται από αισθητηριακά ερεθίσματα και τους δημιουργείται </a:t>
            </a:r>
            <a:r>
              <a:rPr lang="el-GR" dirty="0" smtClean="0">
                <a:solidFill>
                  <a:srgbClr val="00B050"/>
                </a:solidFill>
                <a:latin typeface="+mj-lt"/>
              </a:rPr>
              <a:t>άγχος </a:t>
            </a:r>
          </a:p>
          <a:p>
            <a:pPr eaLnBrk="1" hangingPunct="1">
              <a:buFont typeface="Wingdings" pitchFamily="2" charset="2"/>
              <a:buNone/>
            </a:pPr>
            <a:r>
              <a:rPr lang="el-GR" dirty="0" smtClean="0">
                <a:latin typeface="+mj-lt"/>
              </a:rPr>
              <a:t>               προτιμάται η δομημένη εκπαίδευση</a:t>
            </a:r>
          </a:p>
          <a:p>
            <a:pPr eaLnBrk="1" hangingPunct="1">
              <a:buFont typeface="Wingdings" pitchFamily="2" charset="2"/>
              <a:buNone/>
            </a:pPr>
            <a:endParaRPr lang="el-GR" dirty="0" smtClean="0">
              <a:latin typeface="+mj-lt"/>
            </a:endParaRPr>
          </a:p>
          <a:p>
            <a:pPr eaLnBrk="1" hangingPunct="1">
              <a:buFont typeface="Wingdings" pitchFamily="2" charset="2"/>
              <a:buNone/>
            </a:pPr>
            <a:endParaRPr lang="el-GR" dirty="0" smtClean="0">
              <a:latin typeface="+mj-lt"/>
            </a:endParaRPr>
          </a:p>
          <a:p>
            <a:pPr eaLnBrk="1" hangingPunct="1">
              <a:buFont typeface="Wingdings" pitchFamily="2" charset="2"/>
              <a:buNone/>
            </a:pPr>
            <a:r>
              <a:rPr lang="el-GR" dirty="0" smtClean="0">
                <a:latin typeface="+mj-lt"/>
              </a:rPr>
              <a:t>   εστιάζει προσοχή σε ότι είναι σημαντικό μια δραστηριότητα </a:t>
            </a:r>
          </a:p>
          <a:p>
            <a:pPr eaLnBrk="1" hangingPunct="1"/>
            <a:endParaRPr lang="en-US" dirty="0" smtClean="0"/>
          </a:p>
        </p:txBody>
      </p:sp>
      <p:sp>
        <p:nvSpPr>
          <p:cNvPr id="4" name="Right Arrow 3"/>
          <p:cNvSpPr/>
          <p:nvPr/>
        </p:nvSpPr>
        <p:spPr>
          <a:xfrm>
            <a:off x="4551472" y="1052512"/>
            <a:ext cx="792162" cy="360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Down Arrow 4"/>
          <p:cNvSpPr/>
          <p:nvPr/>
        </p:nvSpPr>
        <p:spPr>
          <a:xfrm>
            <a:off x="4067175" y="2349500"/>
            <a:ext cx="576263" cy="3587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28777812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25513" y="336550"/>
            <a:ext cx="7761287" cy="1084263"/>
          </a:xfrm>
        </p:spPr>
        <p:txBody>
          <a:bodyPr>
            <a:normAutofit fontScale="90000"/>
          </a:bodyPr>
          <a:lstStyle/>
          <a:p>
            <a:pPr eaLnBrk="1" hangingPunct="1">
              <a:defRPr/>
            </a:pPr>
            <a:r>
              <a:rPr lang="el-GR" sz="2900" b="1" smtClean="0"/>
              <a:t>Από άτομο σε άτομο διαφέρει το μέγεθος της επίδρασης σε τομείς , όπως:  </a:t>
            </a:r>
            <a:r>
              <a:rPr lang="en-US" sz="3800" smtClean="0"/>
              <a:t/>
            </a:r>
            <a:br>
              <a:rPr lang="en-US" sz="3800" smtClean="0"/>
            </a:br>
            <a:endParaRPr lang="en-US" sz="3800" smtClean="0"/>
          </a:p>
        </p:txBody>
      </p:sp>
      <p:sp>
        <p:nvSpPr>
          <p:cNvPr id="46083" name="Content Placeholder 2"/>
          <p:cNvSpPr>
            <a:spLocks noGrp="1"/>
          </p:cNvSpPr>
          <p:nvPr>
            <p:ph idx="4294967295"/>
          </p:nvPr>
        </p:nvSpPr>
        <p:spPr/>
        <p:txBody>
          <a:bodyPr/>
          <a:lstStyle/>
          <a:p>
            <a:pPr eaLnBrk="1" hangingPunct="1"/>
            <a:r>
              <a:rPr lang="el-GR" dirty="0" smtClean="0">
                <a:solidFill>
                  <a:srgbClr val="FF0000"/>
                </a:solidFill>
                <a:latin typeface="+mj-lt"/>
              </a:rPr>
              <a:t>Επικοινωνία</a:t>
            </a:r>
            <a:r>
              <a:rPr lang="el-GR" dirty="0" smtClean="0">
                <a:latin typeface="+mj-lt"/>
              </a:rPr>
              <a:t>: καθυστέρηση στην ανάπτυξη του λόγου, αδυναμία συνομιλίας, αντιστροφή αντωνυμιών, απουσία ομιλίας, επικοινωνία με χειρονομίες και κινήσεις αντί με λέξεις, </a:t>
            </a:r>
          </a:p>
          <a:p>
            <a:pPr eaLnBrk="1" hangingPunct="1"/>
            <a:endParaRPr lang="el-GR" dirty="0" smtClean="0">
              <a:latin typeface="+mj-lt"/>
            </a:endParaRPr>
          </a:p>
          <a:p>
            <a:pPr eaLnBrk="1" hangingPunct="1">
              <a:buNone/>
            </a:pPr>
            <a:r>
              <a:rPr lang="el-GR" dirty="0" smtClean="0">
                <a:latin typeface="+mj-lt"/>
              </a:rPr>
              <a:t>   αδυναμία κατανόησης του λόγου, άμεση ή έμμεση καθυστερημένη ηχολαλία (ακριβή επανάληψη ήχων , λέξεων, φράσεων των άλλων), συγκέντρωση προσοχής για μικρό διάστημα</a:t>
            </a:r>
            <a:endParaRPr lang="en-US" dirty="0" smtClean="0">
              <a:latin typeface="+mj-lt"/>
            </a:endParaRPr>
          </a:p>
        </p:txBody>
      </p:sp>
      <p:sp>
        <p:nvSpPr>
          <p:cNvPr id="4" name="3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42605250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Content Placeholder 2"/>
          <p:cNvSpPr>
            <a:spLocks noGrp="1"/>
          </p:cNvSpPr>
          <p:nvPr>
            <p:ph idx="4294967295"/>
          </p:nvPr>
        </p:nvSpPr>
        <p:spPr/>
        <p:txBody>
          <a:bodyPr/>
          <a:lstStyle/>
          <a:p>
            <a:pPr eaLnBrk="1" hangingPunct="1"/>
            <a:r>
              <a:rPr lang="el-GR" dirty="0" smtClean="0">
                <a:solidFill>
                  <a:srgbClr val="FF0000"/>
                </a:solidFill>
                <a:latin typeface="+mj-lt"/>
              </a:rPr>
              <a:t>Κοινωνική αλληλεπίδραση: </a:t>
            </a:r>
            <a:r>
              <a:rPr lang="el-GR" dirty="0" smtClean="0">
                <a:latin typeface="+mj-lt"/>
              </a:rPr>
              <a:t>έλλειψη συμπάθειας, δυσκολία στη δημιουργία φιλίας, έλλειψη πρόθεσης να μοιραστούν τα ενδιαφέροντά τους με άλλους, </a:t>
            </a:r>
          </a:p>
          <a:p>
            <a:pPr eaLnBrk="1" hangingPunct="1"/>
            <a:endParaRPr lang="el-GR" dirty="0" smtClean="0">
              <a:latin typeface="+mj-lt"/>
            </a:endParaRPr>
          </a:p>
          <a:p>
            <a:pPr eaLnBrk="1" hangingPunct="1">
              <a:buNone/>
            </a:pPr>
            <a:r>
              <a:rPr lang="el-GR" dirty="0" smtClean="0">
                <a:latin typeface="+mj-lt"/>
              </a:rPr>
              <a:t>   τάση για απομόνωση, έλλειψη ανταπόκρισης στα κοινωνικά συνθήματα (χαιρετισμό , χειραψία ή χαμόγελο) , απουσία </a:t>
            </a:r>
            <a:r>
              <a:rPr lang="el-GR" dirty="0" err="1" smtClean="0">
                <a:latin typeface="+mj-lt"/>
              </a:rPr>
              <a:t>βλεμματικής</a:t>
            </a:r>
            <a:r>
              <a:rPr lang="el-GR" dirty="0" smtClean="0">
                <a:latin typeface="+mj-lt"/>
              </a:rPr>
              <a:t> επαφής </a:t>
            </a:r>
            <a:endParaRPr lang="en-US" dirty="0" smtClean="0">
              <a:latin typeface="+mj-lt"/>
            </a:endParaRPr>
          </a:p>
        </p:txBody>
      </p:sp>
      <p:sp>
        <p:nvSpPr>
          <p:cNvPr id="3" name="2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17381985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Content Placeholder 2"/>
          <p:cNvSpPr>
            <a:spLocks noGrp="1"/>
          </p:cNvSpPr>
          <p:nvPr>
            <p:ph idx="4294967295"/>
          </p:nvPr>
        </p:nvSpPr>
        <p:spPr/>
        <p:txBody>
          <a:bodyPr/>
          <a:lstStyle/>
          <a:p>
            <a:pPr eaLnBrk="1" hangingPunct="1">
              <a:lnSpc>
                <a:spcPct val="90000"/>
              </a:lnSpc>
            </a:pPr>
            <a:r>
              <a:rPr lang="el-GR" dirty="0" smtClean="0">
                <a:solidFill>
                  <a:srgbClr val="FF0000"/>
                </a:solidFill>
                <a:latin typeface="+mj-lt"/>
              </a:rPr>
              <a:t>Συμπεριφορά: </a:t>
            </a:r>
            <a:r>
              <a:rPr lang="el-GR" dirty="0" smtClean="0">
                <a:latin typeface="+mj-lt"/>
              </a:rPr>
              <a:t>επαναλαμβανόμενες κινήσεις του σώματος, έντονα ξεσπάσματα, περιορισμένα ενδιαφέροντα μη φυσιολογικά σε ένταση ή σε εστίαση, επιμονή (εμμονή σε ένα στοιχείο, ιδέα, δραστηριότητα, πρόσωπο…), </a:t>
            </a:r>
          </a:p>
          <a:p>
            <a:pPr eaLnBrk="1" hangingPunct="1">
              <a:lnSpc>
                <a:spcPct val="90000"/>
              </a:lnSpc>
            </a:pPr>
            <a:endParaRPr lang="el-GR" dirty="0" smtClean="0">
              <a:latin typeface="+mj-lt"/>
            </a:endParaRPr>
          </a:p>
          <a:p>
            <a:pPr eaLnBrk="1" hangingPunct="1">
              <a:lnSpc>
                <a:spcPct val="90000"/>
              </a:lnSpc>
              <a:buNone/>
            </a:pPr>
            <a:r>
              <a:rPr lang="el-GR" dirty="0" smtClean="0">
                <a:latin typeface="+mj-lt"/>
              </a:rPr>
              <a:t>    έλλειψη στοιχειώδους αίσθηση του κινδύνου, του φόβου, επιθετικότητα (προς τους άλλους ή τον εαυτό τους), </a:t>
            </a:r>
            <a:r>
              <a:rPr lang="el-GR" dirty="0" err="1" smtClean="0">
                <a:latin typeface="+mj-lt"/>
              </a:rPr>
              <a:t>υπερ</a:t>
            </a:r>
            <a:r>
              <a:rPr lang="el-GR" dirty="0" smtClean="0">
                <a:latin typeface="+mj-lt"/>
              </a:rPr>
              <a:t>- ενεργητικότητα ή απάθεια, δύσκολη προσαρμογή, δυσαρέσκεια στις αλλαγές ρουτίνας, κρίσεις θυμού ή νευρικότητας</a:t>
            </a:r>
            <a:endParaRPr lang="en-US" dirty="0" smtClean="0">
              <a:latin typeface="+mj-lt"/>
            </a:endParaRPr>
          </a:p>
        </p:txBody>
      </p:sp>
      <p:sp>
        <p:nvSpPr>
          <p:cNvPr id="3" name="2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27390942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idx="4294967295"/>
          </p:nvPr>
        </p:nvSpPr>
        <p:spPr/>
        <p:txBody>
          <a:bodyPr/>
          <a:lstStyle/>
          <a:p>
            <a:pPr eaLnBrk="1" hangingPunct="1"/>
            <a:r>
              <a:rPr lang="el-GR" dirty="0" smtClean="0">
                <a:solidFill>
                  <a:srgbClr val="FF0000"/>
                </a:solidFill>
                <a:latin typeface="+mj-lt"/>
              </a:rPr>
              <a:t>Αισθητηριακά προβλήματα</a:t>
            </a:r>
            <a:r>
              <a:rPr lang="el-GR" dirty="0" smtClean="0">
                <a:latin typeface="+mj-lt"/>
              </a:rPr>
              <a:t>: υπερευαισθησία, ή μειωμένη ευαισθησία στην όραση, στην ακοή, στην αφή, στην όσφρηση ή τη γεύση, </a:t>
            </a:r>
          </a:p>
          <a:p>
            <a:pPr eaLnBrk="1" hangingPunct="1"/>
            <a:endParaRPr lang="el-GR" dirty="0" smtClean="0">
              <a:latin typeface="+mj-lt"/>
            </a:endParaRPr>
          </a:p>
          <a:p>
            <a:pPr eaLnBrk="1" hangingPunct="1">
              <a:buNone/>
            </a:pPr>
            <a:r>
              <a:rPr lang="el-GR" dirty="0" smtClean="0">
                <a:latin typeface="+mj-lt"/>
              </a:rPr>
              <a:t>    εισαγωγή αντικειμένων στο στόμα,  τρίψιμο σε επιφάνειες, μειωμένη αντίδραση στον πόνο, μειωμένη αντανακλαστική αντίδραση στους δυνατούς θορύβους</a:t>
            </a:r>
            <a:endParaRPr lang="en-US" dirty="0" smtClean="0">
              <a:latin typeface="+mj-lt"/>
            </a:endParaRPr>
          </a:p>
        </p:txBody>
      </p:sp>
      <p:sp>
        <p:nvSpPr>
          <p:cNvPr id="3" name="2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41650265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Content Placeholder 2"/>
          <p:cNvSpPr>
            <a:spLocks noGrp="1"/>
          </p:cNvSpPr>
          <p:nvPr>
            <p:ph idx="4294967295"/>
          </p:nvPr>
        </p:nvSpPr>
        <p:spPr/>
        <p:txBody>
          <a:bodyPr/>
          <a:lstStyle/>
          <a:p>
            <a:pPr eaLnBrk="1" hangingPunct="1"/>
            <a:r>
              <a:rPr lang="el-GR" dirty="0" smtClean="0">
                <a:solidFill>
                  <a:srgbClr val="FF0000"/>
                </a:solidFill>
                <a:latin typeface="+mj-lt"/>
              </a:rPr>
              <a:t>Παιχνίδι</a:t>
            </a:r>
            <a:r>
              <a:rPr lang="el-GR" dirty="0" smtClean="0">
                <a:latin typeface="+mj-lt"/>
              </a:rPr>
              <a:t>: μειωμένη δυνατότητα προσποίησης, έλλειψη ποικίλου αυθόρμητου, υποκριτικού παιχνιδιού με παίξιμο ρόλων, έλλειψη, κοινωνικής μίμησης, επιλογή μεμονωμένου ή τυπολατρικού παιχνιδιού</a:t>
            </a:r>
            <a:endParaRPr lang="en-US" dirty="0" smtClean="0">
              <a:latin typeface="+mj-lt"/>
            </a:endParaRPr>
          </a:p>
        </p:txBody>
      </p:sp>
      <p:sp>
        <p:nvSpPr>
          <p:cNvPr id="3" name="2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13225764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Content Placeholder 2"/>
          <p:cNvSpPr>
            <a:spLocks noGrp="1"/>
          </p:cNvSpPr>
          <p:nvPr>
            <p:ph idx="4294967295"/>
          </p:nvPr>
        </p:nvSpPr>
        <p:spPr/>
        <p:txBody>
          <a:bodyPr/>
          <a:lstStyle/>
          <a:p>
            <a:pPr eaLnBrk="1" hangingPunct="1"/>
            <a:r>
              <a:rPr lang="en-US" dirty="0" err="1" smtClean="0">
                <a:latin typeface="+mj-lt"/>
              </a:rPr>
              <a:t>Schopler</a:t>
            </a:r>
            <a:r>
              <a:rPr lang="en-US" dirty="0" smtClean="0">
                <a:latin typeface="+mj-lt"/>
              </a:rPr>
              <a:t>  &amp; </a:t>
            </a:r>
            <a:r>
              <a:rPr lang="en-US" dirty="0" err="1" smtClean="0">
                <a:latin typeface="+mj-lt"/>
              </a:rPr>
              <a:t>Mesibov</a:t>
            </a:r>
            <a:r>
              <a:rPr lang="en-US" dirty="0" smtClean="0">
                <a:latin typeface="+mj-lt"/>
              </a:rPr>
              <a:t> (1995)</a:t>
            </a:r>
            <a:r>
              <a:rPr lang="el-GR" dirty="0" smtClean="0">
                <a:latin typeface="+mj-lt"/>
              </a:rPr>
              <a:t>: ΑΝΟΜΟΙΟΓΈΝΕΙΑ ως προς τις γνωστικές λειτουργίες (αντίληψη, προσοχή, μνήμη, σκέψη</a:t>
            </a:r>
          </a:p>
          <a:p>
            <a:pPr eaLnBrk="1" hangingPunct="1">
              <a:buNone/>
            </a:pPr>
            <a:r>
              <a:rPr lang="el-GR" dirty="0" smtClean="0">
                <a:latin typeface="+mj-lt"/>
              </a:rPr>
              <a:t>                           σε ανομοιογένεια στη συμπεριφορά τους)</a:t>
            </a:r>
            <a:endParaRPr lang="en-US" dirty="0" smtClean="0">
              <a:latin typeface="+mj-lt"/>
            </a:endParaRPr>
          </a:p>
        </p:txBody>
      </p:sp>
      <p:sp>
        <p:nvSpPr>
          <p:cNvPr id="4" name="Right Arrow 3"/>
          <p:cNvSpPr/>
          <p:nvPr/>
        </p:nvSpPr>
        <p:spPr>
          <a:xfrm>
            <a:off x="2699792" y="3068960"/>
            <a:ext cx="576262" cy="215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21809085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a:xfrm>
            <a:off x="1071538" y="142852"/>
            <a:ext cx="7272338" cy="1338262"/>
          </a:xfrm>
        </p:spPr>
        <p:txBody>
          <a:bodyPr/>
          <a:lstStyle/>
          <a:p>
            <a:r>
              <a:rPr lang="en-US" sz="2800" dirty="0" smtClean="0"/>
              <a:t>DSM- V </a:t>
            </a:r>
            <a:br>
              <a:rPr lang="en-US" sz="2800" dirty="0" smtClean="0"/>
            </a:br>
            <a:r>
              <a:rPr lang="el-GR" sz="2800" dirty="0" smtClean="0"/>
              <a:t>ΔΙΑΓΝΩΣΤΙΚΟ ΕΡΓΑΛΕΙΟ ΓΙΑ ΤΟΝ ΑΥΤΙΣΜΟ (</a:t>
            </a:r>
            <a:r>
              <a:rPr lang="el-GR" sz="2400" b="0" dirty="0" smtClean="0"/>
              <a:t>2013, Αμερικάνικη Ψυχιατρική Εταιρεία)</a:t>
            </a:r>
            <a:endParaRPr lang="el-GR" sz="2400" dirty="0"/>
          </a:p>
        </p:txBody>
      </p:sp>
      <p:sp>
        <p:nvSpPr>
          <p:cNvPr id="4" name="3 - Θέση περιεχομένου"/>
          <p:cNvSpPr>
            <a:spLocks noGrp="1"/>
          </p:cNvSpPr>
          <p:nvPr>
            <p:ph idx="1"/>
          </p:nvPr>
        </p:nvSpPr>
        <p:spPr/>
        <p:txBody>
          <a:bodyPr/>
          <a:lstStyle/>
          <a:p>
            <a:pPr>
              <a:buNone/>
            </a:pPr>
            <a:r>
              <a:rPr lang="el-GR" dirty="0" smtClean="0"/>
              <a:t>Διαταραχή Αυτιστικού Φάσματος 299.00» (“</a:t>
            </a:r>
            <a:r>
              <a:rPr lang="en-US" dirty="0" smtClean="0"/>
              <a:t>Autistic Spectrum Disorder”), </a:t>
            </a:r>
            <a:r>
              <a:rPr lang="el-GR" dirty="0" smtClean="0"/>
              <a:t>αντί του ορισμού «Διάχυτες Αναπτυξιακές Διαταραχές» (“</a:t>
            </a:r>
            <a:r>
              <a:rPr lang="en-US" dirty="0" smtClean="0"/>
              <a:t>Pervasive Developmental Disorders”)</a:t>
            </a:r>
            <a:endParaRPr lang="el-GR" dirty="0" smtClean="0"/>
          </a:p>
          <a:p>
            <a:r>
              <a:rPr lang="el-GR" b="1" dirty="0" smtClean="0"/>
              <a:t>(Ι) «Επίμονα ελλείμματα στην κοινωνική επικοινωνία και την κοινωνική αλληλεπίδραση σε πληθώρα πλαισίων»</a:t>
            </a:r>
            <a:r>
              <a:rPr lang="el-GR" dirty="0" smtClean="0"/>
              <a:t> τοποθετώντας τις δυσκολίες σε όρους όπως «κοινωνική- συναισθηματική αμοιβαιότητα», «συμπεριφορές μη λεκτικής επικοινωνίας στην προσπάθεια για κοινωνική αλληλεπίδραση», «προσπάθεια για ανάπτυξη, διατήρηση και κατανόηση των σχέσεων» </a:t>
            </a:r>
            <a:endParaRPr lang="el-GR" dirty="0"/>
          </a:p>
        </p:txBody>
      </p:sp>
      <p:sp>
        <p:nvSpPr>
          <p:cNvPr id="2" name="1 - Θέση υποσέλιδου"/>
          <p:cNvSpPr>
            <a:spLocks noGrp="1"/>
          </p:cNvSpPr>
          <p:nvPr>
            <p:ph type="ftr" sz="quarter" idx="11"/>
          </p:nvPr>
        </p:nvSpPr>
        <p:spPr/>
        <p:txBody>
          <a:bodyPr/>
          <a:lstStyle/>
          <a:p>
            <a:pPr>
              <a:defRPr/>
            </a:pPr>
            <a:r>
              <a:rPr lang="el-GR" smtClean="0"/>
              <a:t>Σπανάκη, 2018</a:t>
            </a:r>
            <a:endParaRPr lang="el-G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571472" y="214290"/>
            <a:ext cx="8143931" cy="5911873"/>
          </a:xfrm>
        </p:spPr>
        <p:txBody>
          <a:bodyPr/>
          <a:lstStyle/>
          <a:p>
            <a:r>
              <a:rPr lang="el-GR" dirty="0" smtClean="0"/>
              <a:t>και </a:t>
            </a:r>
            <a:r>
              <a:rPr lang="el-GR" b="1" dirty="0" smtClean="0"/>
              <a:t>(ΙΙ) «Περιορισμένες, επαναλαμβανόμενες συμπεριφορές, ενδιαφέροντα ή δραστηριότητες», </a:t>
            </a:r>
          </a:p>
          <a:p>
            <a:r>
              <a:rPr lang="el-GR" dirty="0" smtClean="0"/>
              <a:t>τοποθετώντας τις δυσκολίες σε όρους όπως «στερεότυπη ή επαναλαμβανόμενη κίνηση, χρήση αντικειμένων ή ομιλίας», «επιμονή στη ντροπαλότητα», «</a:t>
            </a:r>
            <a:r>
              <a:rPr lang="el-GR" dirty="0" err="1" smtClean="0"/>
              <a:t>ανέλικτη</a:t>
            </a:r>
            <a:r>
              <a:rPr lang="el-GR" dirty="0" smtClean="0"/>
              <a:t> τήρηση ρουτινών», «τελετουργικές συνήθειες», «αναστάτωση στις αλλαγές και τις μεταβάσεις», «ακαμψία σκέψης», «περιορισμένα και απόλυτα δομημένα εντονότατα ενδιαφέροντα», «δυσκολίες στην αισθητηριακή επεξεργασία», «υπέρ ή υπό-διέγερσης από αισθητηριακά εισερχόμενα», «ασυνήθιστο ενδιαφέρον σε αισθητηριακές διαστάσεις του περιβάλλοντος» </a:t>
            </a:r>
          </a:p>
          <a:p>
            <a:pPr>
              <a:buNone/>
            </a:pPr>
            <a:r>
              <a:rPr lang="el-GR" dirty="0" smtClean="0"/>
              <a:t>(</a:t>
            </a:r>
            <a:r>
              <a:rPr lang="en-US" dirty="0" smtClean="0"/>
              <a:t>http://www.proseggisi.gr</a:t>
            </a:r>
            <a:r>
              <a:rPr lang="el-GR" dirty="0" smtClean="0"/>
              <a:t>)</a:t>
            </a:r>
            <a:endParaRPr lang="el-GR" dirty="0"/>
          </a:p>
        </p:txBody>
      </p:sp>
      <p:sp>
        <p:nvSpPr>
          <p:cNvPr id="4" name="3 - Θέση υποσέλιδου"/>
          <p:cNvSpPr>
            <a:spLocks noGrp="1"/>
          </p:cNvSpPr>
          <p:nvPr>
            <p:ph type="ftr" sz="quarter" idx="11"/>
          </p:nvPr>
        </p:nvSpPr>
        <p:spPr/>
        <p:txBody>
          <a:bodyPr/>
          <a:lstStyle/>
          <a:p>
            <a:pPr>
              <a:defRPr/>
            </a:pPr>
            <a:r>
              <a:rPr lang="el-GR" smtClean="0"/>
              <a:t>Σπανάκη, 2018</a:t>
            </a:r>
            <a:endParaRPr lang="el-G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dirty="0"/>
          </a:p>
        </p:txBody>
      </p:sp>
      <p:sp>
        <p:nvSpPr>
          <p:cNvPr id="3" name="2 - Θέση περιεχομένου"/>
          <p:cNvSpPr>
            <a:spLocks noGrp="1"/>
          </p:cNvSpPr>
          <p:nvPr>
            <p:ph idx="1"/>
          </p:nvPr>
        </p:nvSpPr>
        <p:spPr/>
        <p:txBody>
          <a:bodyPr/>
          <a:lstStyle/>
          <a:p>
            <a:r>
              <a:rPr lang="el-GR" dirty="0" smtClean="0"/>
              <a:t>Τέλος, αποσαφηνίζεται ότι τα συμπτώματα θα πρέπει να έχουν εκδηλωθεί σε πρώιμη αναπτυξιακή περίοδο, να προκαλούν κλινικά ελλείμματα στη λειτουργικότητα του παιδιού και να μην επεξηγούνται πιστότερα από νοητική δυσλειτουργία (Αναπτυξιακή Διαταραχή της Νόησης) ή από γενικευμένη αναπτυξιακή καθυστέρηση</a:t>
            </a:r>
          </a:p>
          <a:p>
            <a:pPr>
              <a:buNone/>
            </a:pPr>
            <a:r>
              <a:rPr lang="el-GR" dirty="0" smtClean="0"/>
              <a:t>   (</a:t>
            </a:r>
            <a:r>
              <a:rPr lang="en-US" dirty="0" smtClean="0"/>
              <a:t>http://www.proseggisi.gr</a:t>
            </a:r>
            <a:r>
              <a:rPr lang="el-GR" dirty="0" smtClean="0"/>
              <a:t>)</a:t>
            </a:r>
          </a:p>
          <a:p>
            <a:endParaRPr lang="el-GR" dirty="0"/>
          </a:p>
        </p:txBody>
      </p:sp>
      <p:sp>
        <p:nvSpPr>
          <p:cNvPr id="4" name="3 - Θέση υποσέλιδου"/>
          <p:cNvSpPr>
            <a:spLocks noGrp="1"/>
          </p:cNvSpPr>
          <p:nvPr>
            <p:ph type="ftr" sz="quarter" idx="11"/>
          </p:nvPr>
        </p:nvSpPr>
        <p:spPr/>
        <p:txBody>
          <a:bodyPr/>
          <a:lstStyle/>
          <a:p>
            <a:pPr>
              <a:defRPr/>
            </a:pPr>
            <a:r>
              <a:rPr lang="el-GR" smtClean="0"/>
              <a:t>Σπανάκη, 2018</a:t>
            </a:r>
            <a:endParaRPr lang="el-G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Rot="1" noChangeArrowheads="1"/>
          </p:cNvSpPr>
          <p:nvPr>
            <p:ph type="body" idx="4294967295"/>
          </p:nvPr>
        </p:nvSpPr>
        <p:spPr>
          <a:xfrm>
            <a:off x="323850" y="981075"/>
            <a:ext cx="8540750" cy="5118100"/>
          </a:xfrm>
        </p:spPr>
        <p:txBody>
          <a:bodyPr/>
          <a:lstStyle/>
          <a:p>
            <a:pPr eaLnBrk="1" hangingPunct="1">
              <a:buFont typeface="Wingdings" pitchFamily="2" charset="2"/>
              <a:buNone/>
            </a:pPr>
            <a:r>
              <a:rPr lang="el-GR" dirty="0" smtClean="0"/>
              <a:t> </a:t>
            </a:r>
          </a:p>
          <a:p>
            <a:pPr eaLnBrk="1" hangingPunct="1"/>
            <a:r>
              <a:rPr lang="el-GR" dirty="0" err="1" smtClean="0">
                <a:latin typeface="Times New Roman" pitchFamily="18" charset="0"/>
              </a:rPr>
              <a:t>νευρο</a:t>
            </a:r>
            <a:r>
              <a:rPr lang="el-GR" dirty="0" smtClean="0">
                <a:latin typeface="Times New Roman" pitchFamily="18" charset="0"/>
              </a:rPr>
              <a:t>- αναπτυξιακές διαταραχές που εμφανίζονται στα πρώτα χρόνια ζωής του παιδιού</a:t>
            </a:r>
          </a:p>
          <a:p>
            <a:pPr eaLnBrk="1" hangingPunct="1"/>
            <a:endParaRPr lang="el-GR" dirty="0" smtClean="0">
              <a:latin typeface="Times New Roman" pitchFamily="18" charset="0"/>
            </a:endParaRPr>
          </a:p>
          <a:p>
            <a:pPr eaLnBrk="1" hangingPunct="1"/>
            <a:r>
              <a:rPr lang="el-GR" dirty="0" smtClean="0">
                <a:latin typeface="Times New Roman" pitchFamily="18" charset="0"/>
              </a:rPr>
              <a:t> αποκλίσεις/ καθυστερήσεις κοινωνικών, επικοινωνιακών, γνωστικών δεξιοτήτων </a:t>
            </a:r>
          </a:p>
          <a:p>
            <a:pPr eaLnBrk="1" hangingPunct="1">
              <a:buFont typeface="Wingdings" pitchFamily="2" charset="2"/>
              <a:buNone/>
            </a:pPr>
            <a:endParaRPr lang="el-GR" dirty="0" smtClean="0">
              <a:latin typeface="Times New Roman" pitchFamily="18" charset="0"/>
            </a:endParaRPr>
          </a:p>
          <a:p>
            <a:pPr eaLnBrk="1" hangingPunct="1"/>
            <a:r>
              <a:rPr lang="el-GR" dirty="0" smtClean="0">
                <a:latin typeface="Times New Roman" pitchFamily="18" charset="0"/>
              </a:rPr>
              <a:t>επαναλαμβανόμενες, περιορισμένες, στερεότυπες συμπεριφορές και ενδιαφέροντα</a:t>
            </a:r>
          </a:p>
        </p:txBody>
      </p:sp>
      <p:sp>
        <p:nvSpPr>
          <p:cNvPr id="10243" name="AutoShape 4"/>
          <p:cNvSpPr>
            <a:spLocks noChangeArrowheads="1"/>
          </p:cNvSpPr>
          <p:nvPr/>
        </p:nvSpPr>
        <p:spPr bwMode="auto">
          <a:xfrm rot="5400000">
            <a:off x="3634581" y="621507"/>
            <a:ext cx="865187" cy="4318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99CC"/>
          </a:solidFill>
          <a:ln w="9525">
            <a:solidFill>
              <a:schemeClr val="tx1"/>
            </a:solidFill>
            <a:miter lim="800000"/>
            <a:headEnd/>
            <a:tailEnd/>
          </a:ln>
        </p:spPr>
        <p:txBody>
          <a:bodyPr wrap="none" anchor="ctr"/>
          <a:lstStyle/>
          <a:p>
            <a:endParaRPr lang="en-US"/>
          </a:p>
        </p:txBody>
      </p:sp>
      <p:sp>
        <p:nvSpPr>
          <p:cNvPr id="10244" name="AutoShape 6"/>
          <p:cNvSpPr>
            <a:spLocks noChangeArrowheads="1"/>
          </p:cNvSpPr>
          <p:nvPr/>
        </p:nvSpPr>
        <p:spPr bwMode="auto">
          <a:xfrm rot="5400000">
            <a:off x="3850481" y="837407"/>
            <a:ext cx="865187" cy="4318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99"/>
          </a:solidFill>
          <a:ln w="9525">
            <a:solidFill>
              <a:schemeClr val="tx1"/>
            </a:solidFill>
            <a:miter lim="800000"/>
            <a:headEnd/>
            <a:tailEnd/>
          </a:ln>
        </p:spPr>
        <p:txBody>
          <a:bodyPr wrap="none" anchor="ctr"/>
          <a:lstStyle/>
          <a:p>
            <a:endParaRPr lang="en-US"/>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7188708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1089025" y="1571612"/>
            <a:ext cx="7272338" cy="4554551"/>
          </a:xfrm>
        </p:spPr>
        <p:txBody>
          <a:bodyPr/>
          <a:lstStyle/>
          <a:p>
            <a:r>
              <a:rPr lang="el-GR" dirty="0" smtClean="0"/>
              <a:t>η διαταραχή χωρίζεται πια ανάλογα με την βαρύτητα των συμπτωμάτων στο Επίπεδο 3 – «Ανάγκη ιδιαίτερης ενισχυμένης υποστήριξης» (σοβαρές δυσκολίες στην κοινωνικοποίηση και την ευελιξία), Επίπεδο 2 – «Ανάγκη ενισχυμένης υποστήριξης» (αξιοσημείωτες δυσκολίες) και  Επίπεδο 1 – «Ανάγκη υποστήριξης» (δυσκολίες στα παραπάνω). </a:t>
            </a:r>
          </a:p>
          <a:p>
            <a:r>
              <a:rPr lang="el-GR" dirty="0" smtClean="0"/>
              <a:t>Έτσι λοιπόν, τα ονόματα δίνουν στην ουσία τη θέση τους στα επίπεδα, τοποθετούμενα όλα μέσα στην «ομπρέλα» του αυτισμού και ελέγχεται στην ουσία η λειτουργικότητα αντί για τα ονόματα (</a:t>
            </a:r>
            <a:r>
              <a:rPr lang="en-US" dirty="0" smtClean="0"/>
              <a:t>http://www.proseggisi.gr</a:t>
            </a:r>
            <a:r>
              <a:rPr lang="el-GR" dirty="0" smtClean="0"/>
              <a:t>)</a:t>
            </a:r>
            <a:endParaRPr lang="el-GR" dirty="0"/>
          </a:p>
        </p:txBody>
      </p:sp>
      <p:sp>
        <p:nvSpPr>
          <p:cNvPr id="4" name="3 - Θέση υποσέλιδου"/>
          <p:cNvSpPr>
            <a:spLocks noGrp="1"/>
          </p:cNvSpPr>
          <p:nvPr>
            <p:ph type="ftr" sz="quarter" idx="11"/>
          </p:nvPr>
        </p:nvSpPr>
        <p:spPr>
          <a:xfrm>
            <a:off x="5715008" y="6286520"/>
            <a:ext cx="2743200" cy="365125"/>
          </a:xfrm>
        </p:spPr>
        <p:txBody>
          <a:bodyPr/>
          <a:lstStyle/>
          <a:p>
            <a:pPr>
              <a:defRPr/>
            </a:pPr>
            <a:r>
              <a:rPr lang="el-GR" dirty="0" err="1" smtClean="0"/>
              <a:t>Σπανάκη</a:t>
            </a:r>
            <a:r>
              <a:rPr lang="el-GR" dirty="0" smtClean="0"/>
              <a:t>, 2018</a:t>
            </a:r>
            <a:endParaRPr lang="el-GR" dirty="0"/>
          </a:p>
        </p:txBody>
      </p:sp>
      <p:sp>
        <p:nvSpPr>
          <p:cNvPr id="5" name="4 - Βέλος προς τα κάτω"/>
          <p:cNvSpPr/>
          <p:nvPr/>
        </p:nvSpPr>
        <p:spPr>
          <a:xfrm>
            <a:off x="4143372" y="500042"/>
            <a:ext cx="1143008" cy="92869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l-G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1089025" y="642918"/>
            <a:ext cx="7272338" cy="5483245"/>
          </a:xfrm>
        </p:spPr>
        <p:txBody>
          <a:bodyPr/>
          <a:lstStyle/>
          <a:p>
            <a:r>
              <a:rPr lang="el-GR" i="1" dirty="0" smtClean="0"/>
              <a:t>Στην Ελλάδα, οι κωδικοί παθήσεων που χρησιμοποιούν οι ειδικοί διάγνωσης, χρησιμοποιούν το </a:t>
            </a:r>
            <a:r>
              <a:rPr lang="el-GR" i="1" dirty="0" err="1" smtClean="0"/>
              <a:t>αξιολογητικό</a:t>
            </a:r>
            <a:r>
              <a:rPr lang="el-GR" i="1" dirty="0" smtClean="0"/>
              <a:t> εργαλείο ICD-10 στο οποίο ακόμη αναγράφονται οι </a:t>
            </a:r>
            <a:r>
              <a:rPr lang="el-GR" b="1" i="1" dirty="0" smtClean="0">
                <a:solidFill>
                  <a:srgbClr val="FF0000"/>
                </a:solidFill>
              </a:rPr>
              <a:t>παθήσεις που δεν αναφέρονται πια στο DSM-V αλλά αναφέρονταν στο DSM-IV </a:t>
            </a:r>
            <a:r>
              <a:rPr lang="el-GR" i="1" dirty="0" smtClean="0"/>
              <a:t>(F84.0  Αυτισμός της παιδικής ηλικίας, F84.1 Άτυπος αυτισμός, F84.2 Σύνδρομο </a:t>
            </a:r>
            <a:r>
              <a:rPr lang="el-GR" i="1" dirty="0" err="1" smtClean="0"/>
              <a:t>Rett</a:t>
            </a:r>
            <a:r>
              <a:rPr lang="el-GR" i="1" dirty="0" smtClean="0"/>
              <a:t>, F84.3  Άλλη αποδιοργανωτική διαταραχή της παιδικής ηλικίας, F84.4  Διαταραχή υπερδραστηριότητας σχετιζόμενη με νοητική καθυστέρηση και στερεότυπες κινήσεις, F84.5 Σύνδρομο </a:t>
            </a:r>
            <a:r>
              <a:rPr lang="el-GR" i="1" dirty="0" err="1" smtClean="0"/>
              <a:t>Asperger</a:t>
            </a:r>
            <a:r>
              <a:rPr lang="el-GR" i="1" dirty="0" smtClean="0"/>
              <a:t>)</a:t>
            </a:r>
            <a:endParaRPr lang="en-US" i="1" dirty="0" smtClean="0"/>
          </a:p>
          <a:p>
            <a:endParaRPr lang="en-US" i="1" dirty="0" smtClean="0"/>
          </a:p>
          <a:p>
            <a:pPr>
              <a:buNone/>
            </a:pPr>
            <a:r>
              <a:rPr lang="en-US" smtClean="0"/>
              <a:t>  </a:t>
            </a:r>
            <a:r>
              <a:rPr lang="el-GR" smtClean="0"/>
              <a:t>(</a:t>
            </a:r>
            <a:r>
              <a:rPr lang="en-US" dirty="0" smtClean="0"/>
              <a:t>http://www.proseggisi.gr</a:t>
            </a:r>
            <a:r>
              <a:rPr lang="el-GR" dirty="0" smtClean="0"/>
              <a:t>)</a:t>
            </a:r>
            <a:endParaRPr lang="el-GR" dirty="0"/>
          </a:p>
        </p:txBody>
      </p:sp>
      <p:sp>
        <p:nvSpPr>
          <p:cNvPr id="4" name="3 - Θέση υποσέλιδου"/>
          <p:cNvSpPr>
            <a:spLocks noGrp="1"/>
          </p:cNvSpPr>
          <p:nvPr>
            <p:ph type="ftr" sz="quarter" idx="11"/>
          </p:nvPr>
        </p:nvSpPr>
        <p:spPr/>
        <p:txBody>
          <a:bodyPr/>
          <a:lstStyle/>
          <a:p>
            <a:pPr>
              <a:defRPr/>
            </a:pPr>
            <a:r>
              <a:rPr lang="el-GR" smtClean="0"/>
              <a:t>Σπανάκη, 2018</a:t>
            </a:r>
            <a:endParaRPr lang="el-G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84728" y="381000"/>
            <a:ext cx="3703295" cy="5640288"/>
          </a:xfrm>
        </p:spPr>
        <p:txBody>
          <a:bodyPr/>
          <a:lstStyle/>
          <a:p>
            <a:r>
              <a:rPr lang="el-GR" dirty="0" smtClean="0"/>
              <a:t>Ίδιοι μαθησιακοί στόχοι ;</a:t>
            </a:r>
            <a:br>
              <a:rPr lang="el-GR" dirty="0" smtClean="0"/>
            </a:br>
            <a:r>
              <a:rPr lang="el-GR" dirty="0" smtClean="0"/>
              <a:t/>
            </a:r>
            <a:br>
              <a:rPr lang="el-GR" dirty="0" smtClean="0"/>
            </a:br>
            <a:r>
              <a:rPr lang="el-GR" dirty="0" smtClean="0"/>
              <a:t>– ίδιο αναλυτικό πρόγραμμα;</a:t>
            </a:r>
            <a:br>
              <a:rPr lang="el-GR" dirty="0" smtClean="0"/>
            </a:br>
            <a:r>
              <a:rPr lang="el-GR" dirty="0" smtClean="0"/>
              <a:t> </a:t>
            </a:r>
            <a:br>
              <a:rPr lang="el-GR" dirty="0" smtClean="0"/>
            </a:br>
            <a:r>
              <a:rPr lang="el-GR" dirty="0" smtClean="0"/>
              <a:t> - ίδιες τεχνικές και μεθοδεύσεις για όλους…;</a:t>
            </a:r>
            <a:endParaRPr lang="en-US" dirty="0"/>
          </a:p>
        </p:txBody>
      </p:sp>
      <p:sp>
        <p:nvSpPr>
          <p:cNvPr id="2" name="Θέση υποσέλιδου 1"/>
          <p:cNvSpPr>
            <a:spLocks noGrp="1"/>
          </p:cNvSpPr>
          <p:nvPr>
            <p:ph type="ftr" sz="quarter" idx="11"/>
          </p:nvPr>
        </p:nvSpPr>
        <p:spPr/>
        <p:txBody>
          <a:bodyPr/>
          <a:lstStyle/>
          <a:p>
            <a:pPr>
              <a:defRPr/>
            </a:pPr>
            <a:r>
              <a:rPr lang="el-GR" dirty="0" err="1" smtClean="0"/>
              <a:t>Σπανάκη</a:t>
            </a:r>
            <a:r>
              <a:rPr lang="el-GR" dirty="0" smtClean="0"/>
              <a:t>, 2018</a:t>
            </a:r>
            <a:endParaRPr lang="el-GR" dirty="0"/>
          </a:p>
        </p:txBody>
      </p:sp>
      <p:sp>
        <p:nvSpPr>
          <p:cNvPr id="6" name="5 - Θέση περιεχομένου"/>
          <p:cNvSpPr>
            <a:spLocks noGrp="1"/>
          </p:cNvSpPr>
          <p:nvPr>
            <p:ph idx="1"/>
          </p:nvPr>
        </p:nvSpPr>
        <p:spPr/>
        <p:txBody>
          <a:bodyPr/>
          <a:lstStyle/>
          <a:p>
            <a:endParaRPr lang="el-G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p:txBody>
          <a:bodyPr/>
          <a:lstStyle/>
          <a:p>
            <a:r>
              <a:rPr lang="el-GR" sz="3200" dirty="0" smtClean="0"/>
              <a:t>Εξατομικευμένο εκπαιδευτικό πρόγραμμα </a:t>
            </a:r>
            <a:endParaRPr lang="el-GR" sz="3200" dirty="0"/>
          </a:p>
        </p:txBody>
      </p:sp>
      <p:sp>
        <p:nvSpPr>
          <p:cNvPr id="2" name="Θέση περιεχομένου 1"/>
          <p:cNvSpPr>
            <a:spLocks noGrp="1"/>
          </p:cNvSpPr>
          <p:nvPr>
            <p:ph idx="1"/>
          </p:nvPr>
        </p:nvSpPr>
        <p:spPr/>
        <p:txBody>
          <a:bodyPr/>
          <a:lstStyle/>
          <a:p>
            <a:r>
              <a:rPr lang="el-GR" dirty="0"/>
              <a:t>Το ΕΕΠ χρειάζεται για να προσδιορίσει τις εξατομικευμένες εκπαιδευτικές ανάγκες  των </a:t>
            </a:r>
            <a:r>
              <a:rPr lang="el-GR" dirty="0" smtClean="0"/>
              <a:t>μαθητών</a:t>
            </a:r>
          </a:p>
          <a:p>
            <a:r>
              <a:rPr lang="el-GR" dirty="0" smtClean="0"/>
              <a:t>είναι </a:t>
            </a:r>
            <a:r>
              <a:rPr lang="el-GR" b="1" dirty="0"/>
              <a:t>δυνατόν να επηρεάσει τη μαθησιακή τους ικανότητα</a:t>
            </a:r>
            <a:r>
              <a:rPr lang="el-GR" dirty="0"/>
              <a:t>. </a:t>
            </a:r>
            <a:endParaRPr lang="el-GR" dirty="0" smtClean="0"/>
          </a:p>
          <a:p>
            <a:r>
              <a:rPr lang="el-GR" dirty="0" smtClean="0"/>
              <a:t>Θέτει  </a:t>
            </a:r>
            <a:r>
              <a:rPr lang="el-GR" dirty="0"/>
              <a:t>βραχυπρόθεσμους και μακροπρόθεσμους στόχους και ορίζει ενδεικτικές δραστηριότητες και τεχνικές εκπαίδευσης, </a:t>
            </a:r>
            <a:endParaRPr lang="el-GR" dirty="0" smtClean="0"/>
          </a:p>
          <a:p>
            <a:r>
              <a:rPr lang="el-GR" dirty="0" smtClean="0"/>
              <a:t>στηριζόμενο </a:t>
            </a:r>
            <a:r>
              <a:rPr lang="el-GR" dirty="0"/>
              <a:t>σε ανάγκες, ενδιαφέροντα, δυνατότητες και δυσκολίες των μαθητών. </a:t>
            </a:r>
          </a:p>
          <a:p>
            <a:endParaRPr lang="el-GR" dirty="0"/>
          </a:p>
        </p:txBody>
      </p:sp>
      <p:sp>
        <p:nvSpPr>
          <p:cNvPr id="3" name="Θέση υποσέλιδου 2"/>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26429842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Θέση περιεχομένου 5"/>
          <p:cNvSpPr>
            <a:spLocks noGrp="1"/>
          </p:cNvSpPr>
          <p:nvPr>
            <p:ph idx="1"/>
          </p:nvPr>
        </p:nvSpPr>
        <p:spPr>
          <a:xfrm>
            <a:off x="683568" y="260648"/>
            <a:ext cx="8064896" cy="5865515"/>
          </a:xfrm>
        </p:spPr>
        <p:txBody>
          <a:bodyPr/>
          <a:lstStyle/>
          <a:p>
            <a:r>
              <a:rPr lang="el-GR" b="1" i="1" dirty="0"/>
              <a:t>Μακροπρόθεσμος στόχος – ετήσιοι στόχοι παρέμβασης</a:t>
            </a:r>
            <a:endParaRPr lang="el-GR" dirty="0"/>
          </a:p>
          <a:p>
            <a:r>
              <a:rPr lang="el-GR" dirty="0" smtClean="0"/>
              <a:t>αξιολογώντας </a:t>
            </a:r>
            <a:r>
              <a:rPr lang="el-GR" dirty="0"/>
              <a:t>τις πληροφορίες </a:t>
            </a:r>
            <a:r>
              <a:rPr lang="el-GR" dirty="0" smtClean="0"/>
              <a:t>για το </a:t>
            </a:r>
            <a:r>
              <a:rPr lang="el-GR" dirty="0"/>
              <a:t>αναπτυξιακό – μαθησιακό επίπεδο του παιδιού </a:t>
            </a:r>
            <a:r>
              <a:rPr lang="el-GR" i="1" dirty="0" smtClean="0">
                <a:solidFill>
                  <a:srgbClr val="FF0000"/>
                </a:solidFill>
              </a:rPr>
              <a:t>(απουσία αυτοεξυπηρέτησης, δυσκολίες </a:t>
            </a:r>
            <a:r>
              <a:rPr lang="el-GR" i="1" dirty="0">
                <a:solidFill>
                  <a:srgbClr val="FF0000"/>
                </a:solidFill>
              </a:rPr>
              <a:t>σε όλους τους τομείς ανάπτυξης, ανεπάρκειες στην προσαρμοστική συμπεριφορά, δυσκολίες στη γλωσσική και στην γνωστική ανάπτυξη καθώς και στην ψυχοκινητική ανάπτυξη, γενικότερη απόκλιση του παιδιού περίπου 3- 4 χρόνων σε σχέση με τα παιδιά της ηλικίας του</a:t>
            </a:r>
            <a:r>
              <a:rPr lang="el-GR" i="1" dirty="0" smtClean="0">
                <a:solidFill>
                  <a:srgbClr val="FF0000"/>
                </a:solidFill>
              </a:rPr>
              <a:t>)</a:t>
            </a:r>
          </a:p>
          <a:p>
            <a:r>
              <a:rPr lang="el-GR" dirty="0" smtClean="0"/>
              <a:t>σαν πρωταρχικούς μακροπρόθεσμους στόχους </a:t>
            </a:r>
            <a:r>
              <a:rPr lang="el-GR" dirty="0"/>
              <a:t>του προγράμματος παρέμβασης </a:t>
            </a:r>
            <a:r>
              <a:rPr lang="el-GR" dirty="0" smtClean="0"/>
              <a:t>πχ α) </a:t>
            </a:r>
            <a:r>
              <a:rPr lang="el-GR" i="1" dirty="0" smtClean="0"/>
              <a:t>το </a:t>
            </a:r>
            <a:r>
              <a:rPr lang="el-GR" i="1" dirty="0"/>
              <a:t>θέμα της ικανότητας να λειτουργεί στο μέγιστο δυνατό βαθμό αυτόνομα και </a:t>
            </a:r>
            <a:r>
              <a:rPr lang="el-GR" i="1" dirty="0" smtClean="0"/>
              <a:t>αυτοδύναμα β) αναγνώριση , κατανόηση , διαχείριση των συναισθημάτων </a:t>
            </a:r>
            <a:r>
              <a:rPr lang="el-GR" i="1" dirty="0"/>
              <a:t>γ</a:t>
            </a:r>
            <a:r>
              <a:rPr lang="el-GR" i="1" dirty="0" smtClean="0"/>
              <a:t>) ενσωμάτωση – κατά το δυνατό- στην ομάδα…</a:t>
            </a:r>
            <a:endParaRPr lang="el-GR" dirty="0"/>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19039745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1089025" y="404664"/>
            <a:ext cx="7272338" cy="5851525"/>
          </a:xfrm>
        </p:spPr>
        <p:txBody>
          <a:bodyPr/>
          <a:lstStyle/>
          <a:p>
            <a:r>
              <a:rPr lang="el-GR" i="1" dirty="0"/>
              <a:t>1. Απόκτηση στο μέγιστο δυνατό βαθμό των αναγκαίων λειτουργικών κοινωνικών δεξιοτήτων</a:t>
            </a:r>
            <a:endParaRPr lang="el-GR" dirty="0"/>
          </a:p>
          <a:p>
            <a:r>
              <a:rPr lang="el-GR" i="1" dirty="0"/>
              <a:t>2. Μέγιστη δυνατή κοινωνική ένταξη του μαθητή μέσα στη σχολική κοινότητα</a:t>
            </a:r>
            <a:endParaRPr lang="el-GR" dirty="0"/>
          </a:p>
          <a:p>
            <a:r>
              <a:rPr lang="el-GR" i="1" dirty="0"/>
              <a:t>3. Μέγιστη δυνατή αποκατάσταση της φθαρμένης ταυτότητάς του.</a:t>
            </a:r>
            <a:endParaRPr lang="el-GR" dirty="0"/>
          </a:p>
          <a:p>
            <a:r>
              <a:rPr lang="el-GR" i="1" dirty="0"/>
              <a:t>Η απόκτηση των αναγκαίων λειτουργικών κοινωνικών δεξιοτήτων </a:t>
            </a:r>
            <a:r>
              <a:rPr lang="el-GR" dirty="0"/>
              <a:t>καθώς και </a:t>
            </a:r>
            <a:r>
              <a:rPr lang="el-GR" i="1" dirty="0"/>
              <a:t>η </a:t>
            </a:r>
            <a:r>
              <a:rPr lang="el-GR" i="1" dirty="0" smtClean="0"/>
              <a:t>μέγιστη</a:t>
            </a:r>
            <a:r>
              <a:rPr lang="el-GR" dirty="0" smtClean="0"/>
              <a:t> </a:t>
            </a:r>
            <a:r>
              <a:rPr lang="el-GR" i="1" dirty="0" smtClean="0"/>
              <a:t>δυνατή </a:t>
            </a:r>
            <a:r>
              <a:rPr lang="el-GR" i="1" dirty="0"/>
              <a:t>κοινωνική ένταξη του παιδιού μέσα στη σχολική κοινότητα </a:t>
            </a:r>
            <a:r>
              <a:rPr lang="el-GR" dirty="0"/>
              <a:t>θεωρώ πως είναι οι δύο στόχοι που στην περίπτωση του παιδιού αυτού είναι αλληλένδετοι και πρέπει να δουλευτούν παράλληλα. </a:t>
            </a:r>
          </a:p>
          <a:p>
            <a:endParaRPr lang="el-GR" dirty="0"/>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5207318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p:txBody>
          <a:bodyPr/>
          <a:lstStyle/>
          <a:p>
            <a:pPr eaLnBrk="1" hangingPunct="1"/>
            <a:r>
              <a:rPr lang="el-GR" smtClean="0"/>
              <a:t>Βασικοί στόχοι</a:t>
            </a:r>
            <a:endParaRPr lang="en-US" smtClean="0"/>
          </a:p>
        </p:txBody>
      </p:sp>
      <p:sp>
        <p:nvSpPr>
          <p:cNvPr id="60419" name="Content Placeholder 2"/>
          <p:cNvSpPr>
            <a:spLocks noGrp="1"/>
          </p:cNvSpPr>
          <p:nvPr>
            <p:ph idx="4294967295"/>
          </p:nvPr>
        </p:nvSpPr>
        <p:spPr/>
        <p:txBody>
          <a:bodyPr/>
          <a:lstStyle/>
          <a:p>
            <a:pPr eaLnBrk="1" hangingPunct="1"/>
            <a:r>
              <a:rPr lang="el-GR" dirty="0" smtClean="0">
                <a:latin typeface="+mj-lt"/>
              </a:rPr>
              <a:t>Λύση της απομόνωσης του παιδιού </a:t>
            </a:r>
          </a:p>
          <a:p>
            <a:pPr eaLnBrk="1" hangingPunct="1"/>
            <a:r>
              <a:rPr lang="el-GR" dirty="0" smtClean="0">
                <a:latin typeface="+mj-lt"/>
              </a:rPr>
              <a:t>Ανάπτυξη ή βελτίωση της επικοινωνίας</a:t>
            </a:r>
          </a:p>
          <a:p>
            <a:pPr eaLnBrk="1" hangingPunct="1"/>
            <a:endParaRPr lang="el-GR" dirty="0" smtClean="0">
              <a:latin typeface="+mj-lt"/>
            </a:endParaRPr>
          </a:p>
          <a:p>
            <a:pPr eaLnBrk="1" hangingPunct="1"/>
            <a:r>
              <a:rPr lang="el-GR" dirty="0" smtClean="0">
                <a:latin typeface="+mj-lt"/>
              </a:rPr>
              <a:t>Βελτίωση της συμπεριφοράς στην κοινωνικοποίηση και αυτονομία</a:t>
            </a:r>
          </a:p>
          <a:p>
            <a:pPr eaLnBrk="1" hangingPunct="1"/>
            <a:r>
              <a:rPr lang="el-GR" dirty="0" smtClean="0">
                <a:latin typeface="+mj-lt"/>
              </a:rPr>
              <a:t>Και βελτίωση χρήσης γλώσσας σε καθημερινές καταστάσεις</a:t>
            </a:r>
          </a:p>
          <a:p>
            <a:pPr eaLnBrk="1" hangingPunct="1"/>
            <a:r>
              <a:rPr lang="el-GR" dirty="0" smtClean="0">
                <a:latin typeface="+mj-lt"/>
              </a:rPr>
              <a:t>Περαιτέρω  απόκτηση σχολικών γνώσεων  (</a:t>
            </a:r>
            <a:r>
              <a:rPr lang="en-US" dirty="0" smtClean="0">
                <a:latin typeface="+mj-lt"/>
              </a:rPr>
              <a:t>Watson, Lord, Schaffer &amp; </a:t>
            </a:r>
            <a:r>
              <a:rPr lang="en-US" dirty="0" err="1" smtClean="0">
                <a:latin typeface="+mj-lt"/>
              </a:rPr>
              <a:t>Schopler</a:t>
            </a:r>
            <a:r>
              <a:rPr lang="en-US" dirty="0" smtClean="0">
                <a:latin typeface="+mj-lt"/>
              </a:rPr>
              <a:t>, 1989) </a:t>
            </a:r>
            <a:endParaRPr lang="el-GR" dirty="0" smtClean="0">
              <a:latin typeface="+mj-l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ontent Placeholder 2"/>
          <p:cNvSpPr>
            <a:spLocks noGrp="1"/>
          </p:cNvSpPr>
          <p:nvPr>
            <p:ph idx="4294967295"/>
          </p:nvPr>
        </p:nvSpPr>
        <p:spPr>
          <a:xfrm>
            <a:off x="457200" y="476250"/>
            <a:ext cx="8229600" cy="5649913"/>
          </a:xfrm>
        </p:spPr>
        <p:txBody>
          <a:bodyPr/>
          <a:lstStyle/>
          <a:p>
            <a:pPr eaLnBrk="1" hangingPunct="1">
              <a:lnSpc>
                <a:spcPct val="80000"/>
              </a:lnSpc>
            </a:pPr>
            <a:r>
              <a:rPr lang="el-GR" dirty="0" smtClean="0">
                <a:latin typeface="+mj-lt"/>
              </a:rPr>
              <a:t>Πρόγραμμα σταθερό ανάλογο των ενδιαφερόντων (αντικείμενα/ δραστηριότητες που κεντρίζουν ενδιαφέρον/ κλίσεις)</a:t>
            </a:r>
          </a:p>
          <a:p>
            <a:pPr eaLnBrk="1" hangingPunct="1">
              <a:lnSpc>
                <a:spcPct val="80000"/>
              </a:lnSpc>
            </a:pPr>
            <a:endParaRPr lang="el-GR" dirty="0" smtClean="0">
              <a:latin typeface="+mj-lt"/>
            </a:endParaRPr>
          </a:p>
          <a:p>
            <a:pPr eaLnBrk="1" hangingPunct="1">
              <a:lnSpc>
                <a:spcPct val="80000"/>
              </a:lnSpc>
            </a:pPr>
            <a:r>
              <a:rPr lang="el-GR" dirty="0" smtClean="0">
                <a:latin typeface="+mj-lt"/>
              </a:rPr>
              <a:t>Περιβάλλον διδασκαλίας: δομημένο , ήρεμο, χαρούμενο, διαμορφωμένο στις ανάγκες , ασφαλές, ώστε να μην προμηνύει κινδύνους για πρόκληση ατυχημάτων </a:t>
            </a:r>
          </a:p>
          <a:p>
            <a:pPr eaLnBrk="1" hangingPunct="1">
              <a:lnSpc>
                <a:spcPct val="80000"/>
              </a:lnSpc>
            </a:pPr>
            <a:endParaRPr lang="el-GR" dirty="0" smtClean="0">
              <a:latin typeface="+mj-lt"/>
            </a:endParaRPr>
          </a:p>
          <a:p>
            <a:pPr eaLnBrk="1" hangingPunct="1">
              <a:lnSpc>
                <a:spcPct val="80000"/>
              </a:lnSpc>
            </a:pPr>
            <a:r>
              <a:rPr lang="el-GR" dirty="0" smtClean="0">
                <a:latin typeface="+mj-lt"/>
              </a:rPr>
              <a:t>Αίθουσες σε ισόγεια, χωρίς σκαλοπάτια, με εξόδους κινδύνου, με τζάμια που δε θρυμματίζονται όταν σπάσουν, να μην υπάρχουν αιχμηρά αντικείμενα</a:t>
            </a:r>
          </a:p>
          <a:p>
            <a:pPr eaLnBrk="1" hangingPunct="1">
              <a:lnSpc>
                <a:spcPct val="80000"/>
              </a:lnSpc>
            </a:pPr>
            <a:endParaRPr lang="el-GR" dirty="0" smtClean="0">
              <a:latin typeface="+mj-l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Content Placeholder 2"/>
          <p:cNvSpPr>
            <a:spLocks noGrp="1"/>
          </p:cNvSpPr>
          <p:nvPr>
            <p:ph idx="4294967295"/>
          </p:nvPr>
        </p:nvSpPr>
        <p:spPr/>
        <p:txBody>
          <a:bodyPr/>
          <a:lstStyle/>
          <a:p>
            <a:pPr eaLnBrk="1" hangingPunct="1"/>
            <a:r>
              <a:rPr lang="el-GR" dirty="0" smtClean="0">
                <a:latin typeface="+mj-lt"/>
              </a:rPr>
              <a:t>Να μη μεταβάλλεται το περιβάλλον διδασκαλίας εκτός αν παραστεί ανάγκη</a:t>
            </a:r>
          </a:p>
          <a:p>
            <a:pPr eaLnBrk="1" hangingPunct="1"/>
            <a:endParaRPr lang="el-GR" dirty="0" smtClean="0">
              <a:latin typeface="+mj-lt"/>
            </a:endParaRPr>
          </a:p>
          <a:p>
            <a:pPr eaLnBrk="1" hangingPunct="1"/>
            <a:endParaRPr lang="el-GR" dirty="0" smtClean="0">
              <a:latin typeface="+mj-lt"/>
            </a:endParaRPr>
          </a:p>
          <a:p>
            <a:pPr eaLnBrk="1" hangingPunct="1"/>
            <a:r>
              <a:rPr lang="el-GR" dirty="0" smtClean="0">
                <a:latin typeface="+mj-lt"/>
              </a:rPr>
              <a:t>Όταν μετακινούνται τα αντικείμενα το ίδιο το παιδί τα </a:t>
            </a:r>
            <a:r>
              <a:rPr lang="el-GR" dirty="0" err="1" smtClean="0">
                <a:latin typeface="+mj-lt"/>
              </a:rPr>
              <a:t>ξαναμετακινεί</a:t>
            </a:r>
            <a:r>
              <a:rPr lang="el-GR" dirty="0" smtClean="0">
                <a:latin typeface="+mj-lt"/>
              </a:rPr>
              <a:t> στην αρχική τους θέση</a:t>
            </a:r>
            <a:endParaRPr lang="en-US" dirty="0" smtClean="0">
              <a:latin typeface="+mj-lt"/>
            </a:endParaRPr>
          </a:p>
        </p:txBody>
      </p:sp>
      <p:cxnSp>
        <p:nvCxnSpPr>
          <p:cNvPr id="5" name="Elbow Connector 4"/>
          <p:cNvCxnSpPr/>
          <p:nvPr/>
        </p:nvCxnSpPr>
        <p:spPr>
          <a:xfrm>
            <a:off x="4211638" y="2708275"/>
            <a:ext cx="720725" cy="576263"/>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Content Placeholder 2"/>
          <p:cNvSpPr>
            <a:spLocks noGrp="1"/>
          </p:cNvSpPr>
          <p:nvPr>
            <p:ph idx="4294967295"/>
          </p:nvPr>
        </p:nvSpPr>
        <p:spPr>
          <a:xfrm>
            <a:off x="1403648" y="1628800"/>
            <a:ext cx="6552728" cy="4497363"/>
          </a:xfrm>
        </p:spPr>
        <p:txBody>
          <a:bodyPr/>
          <a:lstStyle/>
          <a:p>
            <a:pPr algn="ctr" eaLnBrk="1" hangingPunct="1">
              <a:lnSpc>
                <a:spcPct val="80000"/>
              </a:lnSpc>
            </a:pPr>
            <a:r>
              <a:rPr lang="el-GR" dirty="0" smtClean="0">
                <a:latin typeface="+mj-lt"/>
              </a:rPr>
              <a:t>Βασικός στόχος και προτεραιότητα μάθησης είναι η διδασκαλία δεξιοτήτων που θα συμβάλλουν στην αυτονομία τους</a:t>
            </a:r>
          </a:p>
          <a:p>
            <a:pPr algn="ctr" eaLnBrk="1" hangingPunct="1">
              <a:lnSpc>
                <a:spcPct val="80000"/>
              </a:lnSpc>
            </a:pPr>
            <a:endParaRPr lang="el-GR" dirty="0" smtClean="0">
              <a:latin typeface="+mj-lt"/>
            </a:endParaRPr>
          </a:p>
          <a:p>
            <a:pPr algn="ctr" eaLnBrk="1" hangingPunct="1">
              <a:lnSpc>
                <a:spcPct val="80000"/>
              </a:lnSpc>
            </a:pPr>
            <a:r>
              <a:rPr lang="el-GR" dirty="0" smtClean="0">
                <a:latin typeface="+mj-lt"/>
              </a:rPr>
              <a:t>Δεξιότητες αυτοεξυπηρέτησης (αδυναμία κατανόησης)</a:t>
            </a:r>
          </a:p>
          <a:p>
            <a:pPr algn="ctr" eaLnBrk="1" hangingPunct="1">
              <a:lnSpc>
                <a:spcPct val="80000"/>
              </a:lnSpc>
            </a:pPr>
            <a:endParaRPr lang="el-GR" sz="2400" dirty="0" smtClean="0">
              <a:latin typeface="+mj-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Rot="1" noChangeArrowheads="1"/>
          </p:cNvSpPr>
          <p:nvPr>
            <p:ph type="body" idx="4294967295"/>
          </p:nvPr>
        </p:nvSpPr>
        <p:spPr>
          <a:xfrm>
            <a:off x="899592" y="765175"/>
            <a:ext cx="7776864" cy="5334000"/>
          </a:xfrm>
        </p:spPr>
        <p:txBody>
          <a:bodyPr/>
          <a:lstStyle/>
          <a:p>
            <a:pPr eaLnBrk="1" hangingPunct="1"/>
            <a:r>
              <a:rPr lang="el-GR" sz="3600" dirty="0" smtClean="0"/>
              <a:t> </a:t>
            </a:r>
            <a:r>
              <a:rPr lang="el-GR" dirty="0" smtClean="0">
                <a:latin typeface="Times New Roman" pitchFamily="18" charset="0"/>
              </a:rPr>
              <a:t>μπορούν να διαγνωστούν ήδη από την ηλικία των 6 μηνών </a:t>
            </a:r>
          </a:p>
          <a:p>
            <a:pPr eaLnBrk="1" hangingPunct="1"/>
            <a:endParaRPr lang="el-GR" dirty="0" smtClean="0">
              <a:latin typeface="Times New Roman" pitchFamily="18" charset="0"/>
            </a:endParaRPr>
          </a:p>
          <a:p>
            <a:pPr eaLnBrk="1" hangingPunct="1"/>
            <a:r>
              <a:rPr lang="el-GR" dirty="0" smtClean="0">
                <a:latin typeface="Times New Roman" pitchFamily="18" charset="0"/>
              </a:rPr>
              <a:t> παρατήρηση ασυνήθιστης συμπεριφοράς στο παιδί ή αδυναμία του παιδιού να κατακτήσει τυπικά αναπτυξιακά ορόσημα </a:t>
            </a:r>
          </a:p>
          <a:p>
            <a:pPr eaLnBrk="1" hangingPunct="1"/>
            <a:endParaRPr lang="el-GR" dirty="0" smtClean="0">
              <a:latin typeface="Times New Roman" pitchFamily="18" charset="0"/>
            </a:endParaRPr>
          </a:p>
          <a:p>
            <a:pPr eaLnBrk="1" hangingPunct="1"/>
            <a:endParaRPr lang="el-GR" dirty="0" smtClean="0">
              <a:latin typeface="Times New Roman" pitchFamily="18" charset="0"/>
            </a:endParaRPr>
          </a:p>
          <a:p>
            <a:pPr eaLnBrk="1" hangingPunct="1">
              <a:buFont typeface="Wingdings" pitchFamily="2" charset="2"/>
              <a:buNone/>
            </a:pPr>
            <a:r>
              <a:rPr lang="el-GR" sz="3200" dirty="0" smtClean="0">
                <a:latin typeface="Times New Roman" pitchFamily="18" charset="0"/>
              </a:rPr>
              <a:t>   </a:t>
            </a:r>
            <a:r>
              <a:rPr lang="en-US" sz="2000" dirty="0" smtClean="0">
                <a:latin typeface="Times New Roman" pitchFamily="18" charset="0"/>
              </a:rPr>
              <a:t>( </a:t>
            </a:r>
            <a:r>
              <a:rPr lang="el-GR" sz="2000" dirty="0" smtClean="0">
                <a:latin typeface="Times New Roman" pitchFamily="18" charset="0"/>
              </a:rPr>
              <a:t>Κέντρο Φυσικής Θεραπείας- Η αποκατάσταση</a:t>
            </a:r>
            <a:r>
              <a:rPr lang="en-US" sz="2000" dirty="0" smtClean="0">
                <a:latin typeface="Times New Roman" pitchFamily="18" charset="0"/>
              </a:rPr>
              <a:t>  </a:t>
            </a:r>
            <a:r>
              <a:rPr lang="el-GR" sz="2000" dirty="0" smtClean="0">
                <a:latin typeface="Times New Roman" pitchFamily="18" charset="0"/>
              </a:rPr>
              <a:t> </a:t>
            </a:r>
            <a:r>
              <a:rPr lang="en-US" sz="2000" dirty="0" smtClean="0">
                <a:latin typeface="Times New Roman" pitchFamily="18" charset="0"/>
                <a:hlinkClick r:id="rId2"/>
              </a:rPr>
              <a:t>www.katheris.com</a:t>
            </a:r>
            <a:r>
              <a:rPr lang="en-US" sz="2000" dirty="0" smtClean="0">
                <a:latin typeface="Times New Roman" pitchFamily="18" charset="0"/>
              </a:rPr>
              <a:t>  )</a:t>
            </a:r>
            <a:endParaRPr lang="el-GR" sz="2000" dirty="0" smtClean="0">
              <a:latin typeface="Times New Roman" pitchFamily="18" charset="0"/>
            </a:endParaRPr>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29149156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idx="4294967295"/>
          </p:nvPr>
        </p:nvSpPr>
        <p:spPr>
          <a:xfrm>
            <a:off x="301625" y="0"/>
            <a:ext cx="8540750" cy="1196975"/>
          </a:xfrm>
        </p:spPr>
        <p:txBody>
          <a:bodyPr>
            <a:normAutofit fontScale="90000"/>
          </a:bodyPr>
          <a:lstStyle/>
          <a:p>
            <a:pPr algn="ctr" eaLnBrk="1" hangingPunct="1">
              <a:defRPr/>
            </a:pPr>
            <a:r>
              <a:rPr lang="en-US" sz="2600" dirty="0" smtClean="0"/>
              <a:t/>
            </a:r>
            <a:br>
              <a:rPr lang="en-US" sz="2600" dirty="0" smtClean="0"/>
            </a:br>
            <a:r>
              <a:rPr lang="el-GR" sz="2700" dirty="0" smtClean="0"/>
              <a:t>Εξατομικευμένο Εκπαιδευτικό Πρόγραμμα</a:t>
            </a:r>
            <a:br>
              <a:rPr lang="el-GR" sz="2700" dirty="0" smtClean="0"/>
            </a:br>
            <a:endParaRPr lang="el-GR" sz="2700" dirty="0" smtClean="0"/>
          </a:p>
        </p:txBody>
      </p:sp>
      <p:sp>
        <p:nvSpPr>
          <p:cNvPr id="89091" name="2 - Θέση περιεχομένου"/>
          <p:cNvSpPr>
            <a:spLocks noGrp="1"/>
          </p:cNvSpPr>
          <p:nvPr>
            <p:ph idx="4294967295"/>
          </p:nvPr>
        </p:nvSpPr>
        <p:spPr>
          <a:xfrm>
            <a:off x="1089025" y="1285860"/>
            <a:ext cx="7272338" cy="4840303"/>
          </a:xfrm>
        </p:spPr>
        <p:txBody>
          <a:bodyPr/>
          <a:lstStyle/>
          <a:p>
            <a:pPr marL="609600" indent="-609600" eaLnBrk="1" hangingPunct="1">
              <a:lnSpc>
                <a:spcPct val="90000"/>
              </a:lnSpc>
            </a:pPr>
            <a:r>
              <a:rPr lang="el-GR" sz="2000" b="1" dirty="0" smtClean="0"/>
              <a:t>Στάδιο Α</a:t>
            </a:r>
          </a:p>
          <a:p>
            <a:pPr marL="609600" indent="-609600" eaLnBrk="1" hangingPunct="1">
              <a:lnSpc>
                <a:spcPct val="90000"/>
              </a:lnSpc>
              <a:buNone/>
            </a:pPr>
            <a:r>
              <a:rPr lang="el-GR" sz="1700" dirty="0" smtClean="0"/>
              <a:t>1. </a:t>
            </a:r>
            <a:r>
              <a:rPr lang="el-GR" sz="2000" dirty="0" smtClean="0"/>
              <a:t>Καταγραφή των μαθησιακών δυσκολιών του παιδιού</a:t>
            </a:r>
          </a:p>
          <a:p>
            <a:pPr marL="609600" indent="-609600" eaLnBrk="1" hangingPunct="1">
              <a:lnSpc>
                <a:spcPct val="90000"/>
              </a:lnSpc>
              <a:buFont typeface="Wingdings" pitchFamily="2" charset="2"/>
              <a:buNone/>
            </a:pPr>
            <a:r>
              <a:rPr lang="el-GR" sz="2000" dirty="0" smtClean="0"/>
              <a:t>2. Καταγραφή των απαιτούμενων ενεργειών (τι υποστήριξη θα παρέχεται, ειδικές παρεμβάσεις, προγράμματα, υλικό, </a:t>
            </a:r>
            <a:r>
              <a:rPr lang="el-GR" sz="2000" dirty="0" err="1" smtClean="0"/>
              <a:t>κ.λ.π</a:t>
            </a:r>
            <a:r>
              <a:rPr lang="el-GR" sz="2000" dirty="0" smtClean="0"/>
              <a:t>.)</a:t>
            </a:r>
          </a:p>
          <a:p>
            <a:pPr marL="609600" indent="-609600" eaLnBrk="1" hangingPunct="1">
              <a:lnSpc>
                <a:spcPct val="90000"/>
              </a:lnSpc>
              <a:buFont typeface="Wingdings" pitchFamily="2" charset="2"/>
              <a:buNone/>
            </a:pPr>
            <a:r>
              <a:rPr lang="el-GR" sz="2000" dirty="0" smtClean="0"/>
              <a:t>3. Ενημέρωση των γονέων για τους χειρισμούς</a:t>
            </a:r>
          </a:p>
          <a:p>
            <a:pPr marL="609600" indent="-609600" eaLnBrk="1" hangingPunct="1">
              <a:lnSpc>
                <a:spcPct val="90000"/>
              </a:lnSpc>
              <a:buFont typeface="Wingdings" pitchFamily="2" charset="2"/>
              <a:buNone/>
            </a:pPr>
            <a:r>
              <a:rPr lang="el-GR" sz="2000" dirty="0" smtClean="0"/>
              <a:t>4. Συγκεκριμένοι στόχοι που θα επιτευχθούν, σε πόσο χρόνο</a:t>
            </a:r>
          </a:p>
          <a:p>
            <a:pPr marL="609600" indent="-609600" eaLnBrk="1" hangingPunct="1">
              <a:lnSpc>
                <a:spcPct val="90000"/>
              </a:lnSpc>
              <a:buFont typeface="Wingdings" pitchFamily="2" charset="2"/>
              <a:buNone/>
            </a:pPr>
            <a:r>
              <a:rPr lang="el-GR" sz="2000" dirty="0" smtClean="0"/>
              <a:t>5. Έλεγχος της πορείας και αξιολόγηση</a:t>
            </a:r>
          </a:p>
          <a:p>
            <a:pPr marL="609600" indent="-609600" eaLnBrk="1" hangingPunct="1">
              <a:lnSpc>
                <a:spcPct val="90000"/>
              </a:lnSpc>
              <a:buFont typeface="Wingdings" pitchFamily="2" charset="2"/>
              <a:buNone/>
            </a:pPr>
            <a:endParaRPr lang="el-GR" sz="2000" dirty="0" smtClean="0"/>
          </a:p>
          <a:p>
            <a:pPr marL="609600" indent="-609600" eaLnBrk="1" hangingPunct="1">
              <a:lnSpc>
                <a:spcPct val="90000"/>
              </a:lnSpc>
              <a:buFont typeface="Wingdings" pitchFamily="2" charset="2"/>
              <a:buNone/>
            </a:pPr>
            <a:r>
              <a:rPr lang="el-GR" sz="2000" dirty="0" smtClean="0"/>
              <a:t>6. Ανασκόπηση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2 - Θέση περιεχομένου"/>
          <p:cNvSpPr>
            <a:spLocks noGrp="1"/>
          </p:cNvSpPr>
          <p:nvPr>
            <p:ph idx="4294967295"/>
          </p:nvPr>
        </p:nvSpPr>
        <p:spPr>
          <a:xfrm>
            <a:off x="323528" y="333375"/>
            <a:ext cx="8541072" cy="6047953"/>
          </a:xfrm>
        </p:spPr>
        <p:txBody>
          <a:bodyPr/>
          <a:lstStyle/>
          <a:p>
            <a:pPr marL="609600" indent="-609600" eaLnBrk="1" hangingPunct="1">
              <a:lnSpc>
                <a:spcPct val="90000"/>
              </a:lnSpc>
            </a:pPr>
            <a:r>
              <a:rPr lang="el-GR" sz="2000" b="1" dirty="0" smtClean="0">
                <a:latin typeface="+mj-lt"/>
              </a:rPr>
              <a:t>Στάδιο Β</a:t>
            </a:r>
            <a:endParaRPr lang="en-US" sz="1700" b="1" dirty="0" smtClean="0">
              <a:latin typeface="+mj-lt"/>
            </a:endParaRPr>
          </a:p>
          <a:p>
            <a:pPr marL="609600" indent="-609600" eaLnBrk="1" hangingPunct="1">
              <a:lnSpc>
                <a:spcPct val="90000"/>
              </a:lnSpc>
            </a:pPr>
            <a:r>
              <a:rPr lang="el-GR" sz="2000" dirty="0" smtClean="0">
                <a:latin typeface="+mj-lt"/>
              </a:rPr>
              <a:t>1. Στο στάδιο αυτό απαιτείται Εξατομικευμένο Εκπαιδευτικό Πρόγραμμα που στηρίζεται στα εξής:</a:t>
            </a:r>
          </a:p>
          <a:p>
            <a:pPr marL="609600" indent="-609600" eaLnBrk="1" hangingPunct="1">
              <a:lnSpc>
                <a:spcPct val="90000"/>
              </a:lnSpc>
              <a:buNone/>
            </a:pPr>
            <a:r>
              <a:rPr lang="el-GR" sz="2000" dirty="0" smtClean="0">
                <a:solidFill>
                  <a:schemeClr val="hlink"/>
                </a:solidFill>
                <a:latin typeface="+mj-lt"/>
              </a:rPr>
              <a:t>	Αξιολόγηση</a:t>
            </a:r>
            <a:r>
              <a:rPr lang="el-GR" sz="2000" dirty="0" smtClean="0">
                <a:latin typeface="+mj-lt"/>
              </a:rPr>
              <a:t>: μαρτυρίες των δασκάλων, ερωτηματολόγια, ιατρικές εξετάσεις, άλλες εξετάσεις</a:t>
            </a:r>
          </a:p>
          <a:p>
            <a:pPr marL="609600" indent="-609600" eaLnBrk="1" hangingPunct="1">
              <a:lnSpc>
                <a:spcPct val="90000"/>
              </a:lnSpc>
              <a:buFont typeface="Wingdings" pitchFamily="2" charset="2"/>
              <a:buNone/>
            </a:pPr>
            <a:r>
              <a:rPr lang="el-GR" sz="2000" dirty="0" smtClean="0">
                <a:latin typeface="+mj-lt"/>
              </a:rPr>
              <a:t>•	</a:t>
            </a:r>
            <a:r>
              <a:rPr lang="el-GR" sz="2000" dirty="0" smtClean="0">
                <a:solidFill>
                  <a:schemeClr val="hlink"/>
                </a:solidFill>
                <a:latin typeface="+mj-lt"/>
              </a:rPr>
              <a:t>Περιγραφή των δυσκολιών</a:t>
            </a:r>
          </a:p>
          <a:p>
            <a:pPr marL="609600" indent="-609600" eaLnBrk="1" hangingPunct="1">
              <a:lnSpc>
                <a:spcPct val="90000"/>
              </a:lnSpc>
              <a:buFont typeface="Wingdings" pitchFamily="2" charset="2"/>
              <a:buNone/>
            </a:pPr>
            <a:r>
              <a:rPr lang="el-GR" sz="2000" dirty="0" smtClean="0">
                <a:latin typeface="+mj-lt"/>
              </a:rPr>
              <a:t>•	Περιγραφή των υποκείμενων δυσκολιών που μπορεί να επιδεινώσουν το πρόβλημα </a:t>
            </a:r>
          </a:p>
          <a:p>
            <a:pPr marL="609600" indent="-609600" eaLnBrk="1" hangingPunct="1">
              <a:lnSpc>
                <a:spcPct val="90000"/>
              </a:lnSpc>
              <a:buNone/>
            </a:pPr>
            <a:r>
              <a:rPr lang="el-GR" sz="2000" dirty="0" smtClean="0">
                <a:latin typeface="+mj-lt"/>
              </a:rPr>
              <a:t>	τρόπος μάθησης </a:t>
            </a:r>
          </a:p>
          <a:p>
            <a:pPr marL="609600" indent="-609600" eaLnBrk="1" hangingPunct="1">
              <a:lnSpc>
                <a:spcPct val="90000"/>
              </a:lnSpc>
              <a:buFont typeface="Wingdings" pitchFamily="2" charset="2"/>
              <a:buNone/>
            </a:pPr>
            <a:r>
              <a:rPr lang="el-GR" sz="2000" dirty="0" smtClean="0">
                <a:latin typeface="+mj-lt"/>
              </a:rPr>
              <a:t>						οικογενειακοί παράγοντες </a:t>
            </a:r>
          </a:p>
          <a:p>
            <a:pPr marL="609600" indent="-609600" eaLnBrk="1" hangingPunct="1">
              <a:lnSpc>
                <a:spcPct val="90000"/>
              </a:lnSpc>
              <a:buFont typeface="Wingdings" pitchFamily="2" charset="2"/>
              <a:buNone/>
            </a:pPr>
            <a:r>
              <a:rPr lang="el-GR" sz="2000" dirty="0" smtClean="0">
                <a:latin typeface="+mj-lt"/>
              </a:rPr>
              <a:t>     επίδραση συνομηλίκων                   τρόπος και μέθοδος διδασκαλίας            χειρισμός στην τάξη                           κοινωνικές δεξιότητες </a:t>
            </a:r>
          </a:p>
          <a:p>
            <a:pPr marL="609600" indent="-609600" eaLnBrk="1" hangingPunct="1">
              <a:lnSpc>
                <a:spcPct val="90000"/>
              </a:lnSpc>
              <a:buFont typeface="Wingdings" pitchFamily="2" charset="2"/>
              <a:buNone/>
            </a:pPr>
            <a:r>
              <a:rPr lang="el-GR" sz="2000" dirty="0" smtClean="0">
                <a:latin typeface="+mj-lt"/>
              </a:rPr>
              <a:t>     οργάνωση σχολείου</a:t>
            </a:r>
          </a:p>
          <a:p>
            <a:pPr marL="609600" indent="-609600" eaLnBrk="1" hangingPunct="1">
              <a:lnSpc>
                <a:spcPct val="90000"/>
              </a:lnSpc>
              <a:buFont typeface="Wingdings" pitchFamily="2" charset="2"/>
              <a:buNone/>
            </a:pPr>
            <a:r>
              <a:rPr lang="el-GR" sz="2000" dirty="0" smtClean="0">
                <a:latin typeface="+mj-lt"/>
              </a:rPr>
              <a:t>2. </a:t>
            </a:r>
            <a:r>
              <a:rPr lang="el-GR" sz="2000" dirty="0" smtClean="0">
                <a:solidFill>
                  <a:schemeClr val="hlink"/>
                </a:solidFill>
                <a:latin typeface="+mj-lt"/>
              </a:rPr>
              <a:t>Παρέμβαση</a:t>
            </a:r>
            <a:r>
              <a:rPr lang="el-GR" sz="2000" dirty="0" smtClean="0">
                <a:latin typeface="+mj-lt"/>
              </a:rPr>
              <a:t>: συγκεκριμένοι στόχοι και συγκεκριμένες στρατηγικές</a:t>
            </a:r>
          </a:p>
          <a:p>
            <a:pPr marL="609600" indent="-609600" eaLnBrk="1" hangingPunct="1">
              <a:lnSpc>
                <a:spcPct val="90000"/>
              </a:lnSpc>
              <a:buFont typeface="Wingdings" pitchFamily="2" charset="2"/>
              <a:buNone/>
            </a:pPr>
            <a:endParaRPr lang="el-GR" sz="1700" dirty="0" smtClean="0">
              <a:latin typeface="+mj-lt"/>
            </a:endParaRPr>
          </a:p>
        </p:txBody>
      </p:sp>
      <p:sp>
        <p:nvSpPr>
          <p:cNvPr id="90115" name="Line 4"/>
          <p:cNvSpPr>
            <a:spLocks noChangeShapeType="1"/>
          </p:cNvSpPr>
          <p:nvPr/>
        </p:nvSpPr>
        <p:spPr bwMode="auto">
          <a:xfrm flipV="1">
            <a:off x="285720" y="3786187"/>
            <a:ext cx="714380" cy="428630"/>
          </a:xfrm>
          <a:prstGeom prst="line">
            <a:avLst/>
          </a:prstGeom>
          <a:noFill/>
          <a:ln w="9525">
            <a:solidFill>
              <a:schemeClr val="tx1"/>
            </a:solidFill>
            <a:round/>
            <a:headEnd/>
            <a:tailEnd type="triangle" w="med" len="med"/>
          </a:ln>
        </p:spPr>
        <p:txBody>
          <a:bodyPr/>
          <a:lstStyle/>
          <a:p>
            <a:endParaRPr lang="en-US"/>
          </a:p>
        </p:txBody>
      </p:sp>
      <p:sp>
        <p:nvSpPr>
          <p:cNvPr id="90116" name="Line 5"/>
          <p:cNvSpPr>
            <a:spLocks noChangeShapeType="1"/>
          </p:cNvSpPr>
          <p:nvPr/>
        </p:nvSpPr>
        <p:spPr bwMode="auto">
          <a:xfrm>
            <a:off x="285720" y="4143380"/>
            <a:ext cx="642942" cy="1143007"/>
          </a:xfrm>
          <a:prstGeom prst="line">
            <a:avLst/>
          </a:prstGeom>
          <a:noFill/>
          <a:ln w="9525">
            <a:solidFill>
              <a:schemeClr val="tx1"/>
            </a:solidFill>
            <a:round/>
            <a:headEnd/>
            <a:tailEnd type="triangle" w="med" len="med"/>
          </a:ln>
        </p:spPr>
        <p:txBody>
          <a:bodyPr/>
          <a:lstStyle/>
          <a:p>
            <a:endParaRPr lang="en-US"/>
          </a:p>
        </p:txBody>
      </p:sp>
      <p:sp>
        <p:nvSpPr>
          <p:cNvPr id="90117" name="Line 6"/>
          <p:cNvSpPr>
            <a:spLocks noChangeShapeType="1"/>
          </p:cNvSpPr>
          <p:nvPr/>
        </p:nvSpPr>
        <p:spPr bwMode="auto">
          <a:xfrm>
            <a:off x="250825" y="4149724"/>
            <a:ext cx="463523" cy="1422416"/>
          </a:xfrm>
          <a:prstGeom prst="line">
            <a:avLst/>
          </a:prstGeom>
          <a:noFill/>
          <a:ln w="9525">
            <a:solidFill>
              <a:schemeClr val="tx1"/>
            </a:solidFill>
            <a:round/>
            <a:headEnd/>
            <a:tailEnd type="triangle" w="med" len="med"/>
          </a:ln>
        </p:spPr>
        <p:txBody>
          <a:bodyPr/>
          <a:lstStyle/>
          <a:p>
            <a:endParaRPr lang="en-US"/>
          </a:p>
        </p:txBody>
      </p:sp>
      <p:sp>
        <p:nvSpPr>
          <p:cNvPr id="90118" name="Line 7"/>
          <p:cNvSpPr>
            <a:spLocks noChangeShapeType="1"/>
          </p:cNvSpPr>
          <p:nvPr/>
        </p:nvSpPr>
        <p:spPr bwMode="auto">
          <a:xfrm>
            <a:off x="357158" y="4214818"/>
            <a:ext cx="1143008" cy="714380"/>
          </a:xfrm>
          <a:prstGeom prst="line">
            <a:avLst/>
          </a:prstGeom>
          <a:noFill/>
          <a:ln w="9525">
            <a:solidFill>
              <a:schemeClr val="tx1"/>
            </a:solidFill>
            <a:round/>
            <a:headEnd/>
            <a:tailEnd type="triangle" w="med" len="med"/>
          </a:ln>
        </p:spPr>
        <p:txBody>
          <a:bodyPr/>
          <a:lstStyle/>
          <a:p>
            <a:endParaRPr lang="en-US"/>
          </a:p>
        </p:txBody>
      </p:sp>
      <p:sp>
        <p:nvSpPr>
          <p:cNvPr id="90119" name="Line 8"/>
          <p:cNvSpPr>
            <a:spLocks noChangeShapeType="1"/>
          </p:cNvSpPr>
          <p:nvPr/>
        </p:nvSpPr>
        <p:spPr bwMode="auto">
          <a:xfrm flipV="1">
            <a:off x="3643306" y="4500569"/>
            <a:ext cx="1214446" cy="860429"/>
          </a:xfrm>
          <a:prstGeom prst="line">
            <a:avLst/>
          </a:prstGeom>
          <a:noFill/>
          <a:ln w="9525">
            <a:solidFill>
              <a:schemeClr val="tx1"/>
            </a:solidFill>
            <a:round/>
            <a:headEnd/>
            <a:tailEnd type="triangle" w="med" len="med"/>
          </a:ln>
        </p:spPr>
        <p:txBody>
          <a:bodyPr/>
          <a:lstStyle/>
          <a:p>
            <a:endParaRPr lang="en-US"/>
          </a:p>
        </p:txBody>
      </p:sp>
      <p:sp>
        <p:nvSpPr>
          <p:cNvPr id="90120" name="Line 9"/>
          <p:cNvSpPr>
            <a:spLocks noChangeShapeType="1"/>
          </p:cNvSpPr>
          <p:nvPr/>
        </p:nvSpPr>
        <p:spPr bwMode="auto">
          <a:xfrm flipV="1">
            <a:off x="3643306" y="5143513"/>
            <a:ext cx="928694" cy="214314"/>
          </a:xfrm>
          <a:prstGeom prst="line">
            <a:avLst/>
          </a:prstGeom>
          <a:noFill/>
          <a:ln w="9525">
            <a:solidFill>
              <a:schemeClr val="tx1"/>
            </a:solidFill>
            <a:round/>
            <a:headEnd/>
            <a:tailEnd type="triangle" w="med" len="med"/>
          </a:ln>
        </p:spPr>
        <p:txBody>
          <a:bodyPr/>
          <a:lstStyle/>
          <a:p>
            <a:endParaRPr lang="en-US"/>
          </a:p>
        </p:txBody>
      </p:sp>
      <p:sp>
        <p:nvSpPr>
          <p:cNvPr id="90121" name="Line 10"/>
          <p:cNvSpPr>
            <a:spLocks noChangeShapeType="1"/>
          </p:cNvSpPr>
          <p:nvPr/>
        </p:nvSpPr>
        <p:spPr bwMode="auto">
          <a:xfrm>
            <a:off x="3643306" y="5357826"/>
            <a:ext cx="1071570" cy="71438"/>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4" name="Rectangle 6"/>
          <p:cNvSpPr>
            <a:spLocks noChangeArrowheads="1"/>
          </p:cNvSpPr>
          <p:nvPr/>
        </p:nvSpPr>
        <p:spPr bwMode="auto">
          <a:xfrm>
            <a:off x="1042988" y="836613"/>
            <a:ext cx="7345362" cy="519112"/>
          </a:xfrm>
          <a:prstGeom prst="rect">
            <a:avLst/>
          </a:prstGeom>
          <a:noFill/>
          <a:ln w="9525">
            <a:noFill/>
            <a:miter lim="800000"/>
            <a:headEnd/>
            <a:tailEnd/>
          </a:ln>
          <a:effectLst/>
        </p:spPr>
        <p:txBody>
          <a:bodyPr>
            <a:spAutoFit/>
          </a:bodyPr>
          <a:lstStyle/>
          <a:p>
            <a:pPr fontAlgn="auto">
              <a:spcBef>
                <a:spcPts val="0"/>
              </a:spcBef>
              <a:spcAft>
                <a:spcPts val="0"/>
              </a:spcAft>
              <a:defRPr/>
            </a:pPr>
            <a:r>
              <a:rPr lang="el-GR" sz="2800">
                <a:solidFill>
                  <a:srgbClr val="800000"/>
                </a:solidFill>
                <a:effectLst>
                  <a:outerShdw blurRad="38100" dist="38100" dir="2700000" algn="tl">
                    <a:srgbClr val="000000"/>
                  </a:outerShdw>
                </a:effectLst>
                <a:latin typeface="+mn-lt"/>
              </a:rPr>
              <a:t>Αντιμετώπιση προβλημάτων </a:t>
            </a:r>
            <a:r>
              <a:rPr lang="el-GR" sz="2800">
                <a:solidFill>
                  <a:srgbClr val="800000"/>
                </a:solidFill>
                <a:effectLst>
                  <a:outerShdw blurRad="38100" dist="38100" dir="2700000" algn="tl">
                    <a:srgbClr val="000000"/>
                  </a:outerShdw>
                </a:effectLst>
                <a:latin typeface="Times New Roman" pitchFamily="18" charset="0"/>
              </a:rPr>
              <a:t>συμπεριφοράς</a:t>
            </a:r>
          </a:p>
        </p:txBody>
      </p:sp>
      <p:sp>
        <p:nvSpPr>
          <p:cNvPr id="201735" name="Rectangle 7"/>
          <p:cNvSpPr>
            <a:spLocks noRot="1" noChangeArrowheads="1"/>
          </p:cNvSpPr>
          <p:nvPr/>
        </p:nvSpPr>
        <p:spPr bwMode="auto">
          <a:xfrm>
            <a:off x="827088" y="1412875"/>
            <a:ext cx="7777162" cy="4686300"/>
          </a:xfrm>
          <a:prstGeom prst="rect">
            <a:avLst/>
          </a:prstGeom>
          <a:noFill/>
          <a:ln w="9525">
            <a:noFill/>
            <a:miter lim="800000"/>
            <a:headEnd/>
            <a:tailEnd/>
          </a:ln>
          <a:effectLst/>
        </p:spPr>
        <p:txBody>
          <a:bodyPr/>
          <a:lstStyle/>
          <a:p>
            <a:pPr marL="342900" indent="-342900" fontAlgn="auto">
              <a:lnSpc>
                <a:spcPct val="90000"/>
              </a:lnSpc>
              <a:spcBef>
                <a:spcPct val="20000"/>
              </a:spcBef>
              <a:spcAft>
                <a:spcPts val="0"/>
              </a:spcAft>
              <a:buClr>
                <a:schemeClr val="hlink"/>
              </a:buClr>
              <a:buSzPct val="80000"/>
              <a:buFont typeface="Arial" charset="0"/>
              <a:buBlip>
                <a:blip r:embed="rId2"/>
              </a:buBlip>
              <a:defRPr/>
            </a:pPr>
            <a:r>
              <a:rPr lang="el-GR" sz="2800">
                <a:solidFill>
                  <a:schemeClr val="hlink"/>
                </a:solidFill>
                <a:effectLst>
                  <a:outerShdw blurRad="38100" dist="38100" dir="2700000" algn="tl">
                    <a:srgbClr val="000000"/>
                  </a:outerShdw>
                </a:effectLst>
                <a:latin typeface="Times New Roman" pitchFamily="18" charset="0"/>
              </a:rPr>
              <a:t>Έγκαιρη αντιμετώπιση προκλητικών συμπεριφορών : συχνά τρόπος επηρεασμού του περιβάλλοντος</a:t>
            </a:r>
          </a:p>
          <a:p>
            <a:pPr marL="342900" indent="-342900" fontAlgn="auto">
              <a:lnSpc>
                <a:spcPct val="90000"/>
              </a:lnSpc>
              <a:spcBef>
                <a:spcPct val="20000"/>
              </a:spcBef>
              <a:spcAft>
                <a:spcPts val="0"/>
              </a:spcAft>
              <a:buClr>
                <a:schemeClr val="hlink"/>
              </a:buClr>
              <a:buSzPct val="80000"/>
              <a:buFont typeface="Arial" charset="0"/>
              <a:buBlip>
                <a:blip r:embed="rId2"/>
              </a:buBlip>
              <a:defRPr/>
            </a:pPr>
            <a:endParaRPr lang="el-GR" sz="2800">
              <a:solidFill>
                <a:schemeClr val="hlink"/>
              </a:solidFill>
              <a:effectLst>
                <a:outerShdw blurRad="38100" dist="38100" dir="2700000" algn="tl">
                  <a:srgbClr val="000000"/>
                </a:outerShdw>
              </a:effectLst>
              <a:latin typeface="Times New Roman" pitchFamily="18" charset="0"/>
            </a:endParaRPr>
          </a:p>
          <a:p>
            <a:pPr marL="342900" indent="-342900" fontAlgn="auto">
              <a:lnSpc>
                <a:spcPct val="90000"/>
              </a:lnSpc>
              <a:spcBef>
                <a:spcPct val="20000"/>
              </a:spcBef>
              <a:spcAft>
                <a:spcPts val="0"/>
              </a:spcAft>
              <a:buClr>
                <a:schemeClr val="hlink"/>
              </a:buClr>
              <a:buSzPct val="80000"/>
              <a:buFont typeface="Arial" charset="0"/>
              <a:buBlip>
                <a:blip r:embed="rId2"/>
              </a:buBlip>
              <a:defRPr/>
            </a:pPr>
            <a:r>
              <a:rPr lang="el-GR" sz="2800">
                <a:solidFill>
                  <a:schemeClr val="hlink"/>
                </a:solidFill>
                <a:effectLst>
                  <a:outerShdw blurRad="38100" dist="38100" dir="2700000" algn="tl">
                    <a:srgbClr val="000000"/>
                  </a:outerShdw>
                </a:effectLst>
                <a:latin typeface="Times New Roman" pitchFamily="18" charset="0"/>
              </a:rPr>
              <a:t>Επιδιώκουμε να αντικαταστήσουμε τις προβληματικές με εναλλακτικές συμπεριφορές που στέλνουν το ίδιο μήνυμα</a:t>
            </a:r>
          </a:p>
          <a:p>
            <a:pPr marL="342900" indent="-342900" fontAlgn="auto">
              <a:lnSpc>
                <a:spcPct val="90000"/>
              </a:lnSpc>
              <a:spcBef>
                <a:spcPct val="20000"/>
              </a:spcBef>
              <a:spcAft>
                <a:spcPts val="0"/>
              </a:spcAft>
              <a:buClr>
                <a:schemeClr val="hlink"/>
              </a:buClr>
              <a:buSzPct val="80000"/>
              <a:buFont typeface="Arial" charset="0"/>
              <a:buNone/>
              <a:defRPr/>
            </a:pPr>
            <a:r>
              <a:rPr lang="el-GR" sz="2800">
                <a:solidFill>
                  <a:schemeClr val="hlink"/>
                </a:solidFill>
                <a:effectLst>
                  <a:outerShdw blurRad="38100" dist="38100" dir="2700000" algn="tl">
                    <a:srgbClr val="000000"/>
                  </a:outerShdw>
                </a:effectLst>
                <a:latin typeface="Times New Roman" pitchFamily="18" charset="0"/>
              </a:rPr>
              <a:t>                             αν σταθούμε σε συμπεριφορικές τεχνικές : αντιμετώπιση βραχυπρόθεσμη και μπορεί μελλοντικά να φανεί πιο έντονα</a:t>
            </a:r>
          </a:p>
        </p:txBody>
      </p:sp>
      <p:sp>
        <p:nvSpPr>
          <p:cNvPr id="91141" name="AutoShape 8"/>
          <p:cNvSpPr>
            <a:spLocks noChangeArrowheads="1"/>
          </p:cNvSpPr>
          <p:nvPr/>
        </p:nvSpPr>
        <p:spPr bwMode="auto">
          <a:xfrm>
            <a:off x="4284663" y="2636838"/>
            <a:ext cx="503237" cy="576262"/>
          </a:xfrm>
          <a:prstGeom prst="curvedRightArrow">
            <a:avLst>
              <a:gd name="adj1" fmla="val 22902"/>
              <a:gd name="adj2" fmla="val 45804"/>
              <a:gd name="adj3" fmla="val 33333"/>
            </a:avLst>
          </a:prstGeom>
          <a:solidFill>
            <a:srgbClr val="333300"/>
          </a:solidFill>
          <a:ln w="9525">
            <a:solidFill>
              <a:schemeClr val="tx1"/>
            </a:solidFill>
            <a:miter lim="800000"/>
            <a:headEnd/>
            <a:tailEnd/>
          </a:ln>
        </p:spPr>
        <p:txBody>
          <a:bodyPr wrap="none" anchor="ctr"/>
          <a:lstStyle/>
          <a:p>
            <a:endParaRPr lang="el-GR">
              <a:latin typeface="Calibri" pitchFamily="34" charset="0"/>
            </a:endParaRPr>
          </a:p>
        </p:txBody>
      </p:sp>
      <p:sp>
        <p:nvSpPr>
          <p:cNvPr id="91142" name="AutoShape 9"/>
          <p:cNvSpPr>
            <a:spLocks noChangeArrowheads="1"/>
          </p:cNvSpPr>
          <p:nvPr/>
        </p:nvSpPr>
        <p:spPr bwMode="auto">
          <a:xfrm>
            <a:off x="1476375" y="4437063"/>
            <a:ext cx="1152525" cy="28733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99CC"/>
          </a:solidFill>
          <a:ln w="9525">
            <a:solidFill>
              <a:schemeClr val="tx1"/>
            </a:solidFill>
            <a:miter lim="800000"/>
            <a:headEnd/>
            <a:tailEnd/>
          </a:ln>
        </p:spPr>
        <p:txBody>
          <a:bodyPr wrap="none" anchor="ctr"/>
          <a:lstStyle/>
          <a:p>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3"/>
          <p:cNvSpPr>
            <a:spLocks noGrp="1" noRot="1" noChangeArrowheads="1"/>
          </p:cNvSpPr>
          <p:nvPr>
            <p:ph type="body" idx="4294967295"/>
          </p:nvPr>
        </p:nvSpPr>
        <p:spPr>
          <a:xfrm>
            <a:off x="301625" y="476250"/>
            <a:ext cx="8540750" cy="5622925"/>
          </a:xfrm>
        </p:spPr>
        <p:txBody>
          <a:bodyPr/>
          <a:lstStyle/>
          <a:p>
            <a:pPr eaLnBrk="1" hangingPunct="1">
              <a:buFont typeface="Wingdings" pitchFamily="2" charset="2"/>
              <a:buBlip>
                <a:blip r:embed="rId2"/>
              </a:buBlip>
            </a:pPr>
            <a:r>
              <a:rPr lang="el-GR" sz="2400" dirty="0" smtClean="0">
                <a:latin typeface="Times New Roman" pitchFamily="18" charset="0"/>
              </a:rPr>
              <a:t>Εξατομίκευση παρεμβατικού προγράμματος βασισμένο στα ειδικά ελλείμματα (νοητικά / γλωσσικά / κινητικά)</a:t>
            </a:r>
          </a:p>
          <a:p>
            <a:pPr eaLnBrk="1" hangingPunct="1">
              <a:buFont typeface="Wingdings" pitchFamily="2" charset="2"/>
              <a:buNone/>
            </a:pPr>
            <a:endParaRPr lang="el-GR" sz="2400" dirty="0" smtClean="0">
              <a:latin typeface="Times New Roman" pitchFamily="18" charset="0"/>
            </a:endParaRPr>
          </a:p>
          <a:p>
            <a:pPr eaLnBrk="1" hangingPunct="1">
              <a:buFont typeface="Wingdings" pitchFamily="2" charset="2"/>
              <a:buBlip>
                <a:blip r:embed="rId2"/>
              </a:buBlip>
            </a:pPr>
            <a:r>
              <a:rPr lang="el-GR" sz="2400" dirty="0" smtClean="0">
                <a:latin typeface="Times New Roman" pitchFamily="18" charset="0"/>
              </a:rPr>
              <a:t>Στήριξη της οικογένειας</a:t>
            </a:r>
          </a:p>
          <a:p>
            <a:pPr eaLnBrk="1" hangingPunct="1">
              <a:buFont typeface="Wingdings" pitchFamily="2" charset="2"/>
              <a:buBlip>
                <a:blip r:embed="rId2"/>
              </a:buBlip>
            </a:pPr>
            <a:endParaRPr lang="el-GR" sz="2400" dirty="0" smtClean="0">
              <a:latin typeface="Times New Roman" pitchFamily="18" charset="0"/>
            </a:endParaRPr>
          </a:p>
          <a:p>
            <a:pPr eaLnBrk="1" hangingPunct="1">
              <a:buFont typeface="Wingdings" pitchFamily="2" charset="2"/>
              <a:buBlip>
                <a:blip r:embed="rId2"/>
              </a:buBlip>
            </a:pPr>
            <a:r>
              <a:rPr lang="el-GR" sz="2400" dirty="0" smtClean="0">
                <a:latin typeface="Times New Roman" pitchFamily="18" charset="0"/>
              </a:rPr>
              <a:t>Πρώιμη παρέμβαση – συνεχής κι εντατική</a:t>
            </a:r>
          </a:p>
          <a:p>
            <a:pPr eaLnBrk="1" hangingPunct="1">
              <a:buFont typeface="Wingdings" pitchFamily="2" charset="2"/>
              <a:buBlip>
                <a:blip r:embed="rId2"/>
              </a:buBlip>
            </a:pPr>
            <a:endParaRPr lang="el-GR" sz="2400" dirty="0" smtClean="0">
              <a:latin typeface="Times New Roman" pitchFamily="18" charset="0"/>
            </a:endParaRPr>
          </a:p>
          <a:p>
            <a:pPr eaLnBrk="1" hangingPunct="1">
              <a:buNone/>
            </a:pPr>
            <a:r>
              <a:rPr lang="el-GR" sz="2400" dirty="0" smtClean="0">
                <a:latin typeface="Times New Roman" pitchFamily="18" charset="0"/>
              </a:rPr>
              <a:t> </a:t>
            </a:r>
          </a:p>
          <a:p>
            <a:pPr eaLnBrk="1" hangingPunct="1">
              <a:buFont typeface="Wingdings" pitchFamily="2" charset="2"/>
              <a:buBlip>
                <a:blip r:embed="rId2"/>
              </a:buBlip>
            </a:pPr>
            <a:r>
              <a:rPr lang="el-GR" sz="2400" dirty="0" smtClean="0">
                <a:latin typeface="Times New Roman" pitchFamily="18" charset="0"/>
              </a:rPr>
              <a:t>συνοδευτικές παρεμβάσεις: φαρμακευτική αγωγή, δίαιτες κατ’ επιλογή </a:t>
            </a:r>
          </a:p>
          <a:p>
            <a:pPr eaLnBrk="1" hangingPunct="1">
              <a:buFont typeface="Wingdings" pitchFamily="2" charset="2"/>
              <a:buNone/>
            </a:pPr>
            <a:r>
              <a:rPr lang="el-GR" sz="2400" dirty="0" smtClean="0">
                <a:latin typeface="Times New Roman" pitchFamily="18" charset="0"/>
              </a:rPr>
              <a:t>    (</a:t>
            </a:r>
            <a:r>
              <a:rPr lang="el-GR" sz="2400" dirty="0" err="1" smtClean="0">
                <a:latin typeface="Times New Roman" pitchFamily="18" charset="0"/>
              </a:rPr>
              <a:t>Ιωακειμίδης</a:t>
            </a:r>
            <a:r>
              <a:rPr lang="el-GR" sz="2400" dirty="0" smtClean="0">
                <a:latin typeface="Times New Roman" pitchFamily="18" charset="0"/>
              </a:rPr>
              <a:t>, 2008)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idx="4294967295"/>
          </p:nvPr>
        </p:nvSpPr>
        <p:spPr/>
        <p:txBody>
          <a:bodyPr/>
          <a:lstStyle/>
          <a:p>
            <a:pPr eaLnBrk="1" hangingPunct="1"/>
            <a:r>
              <a:rPr lang="el-GR" smtClean="0"/>
              <a:t>Στρατηγικές διδασκαλίας</a:t>
            </a:r>
            <a:endParaRPr lang="en-US" smtClean="0"/>
          </a:p>
        </p:txBody>
      </p:sp>
      <p:sp>
        <p:nvSpPr>
          <p:cNvPr id="64515" name="Content Placeholder 2"/>
          <p:cNvSpPr>
            <a:spLocks noGrp="1"/>
          </p:cNvSpPr>
          <p:nvPr>
            <p:ph idx="4294967295"/>
          </p:nvPr>
        </p:nvSpPr>
        <p:spPr/>
        <p:txBody>
          <a:bodyPr/>
          <a:lstStyle/>
          <a:p>
            <a:pPr eaLnBrk="1" hangingPunct="1"/>
            <a:r>
              <a:rPr lang="el-GR" dirty="0" smtClean="0">
                <a:latin typeface="+mj-lt"/>
              </a:rPr>
              <a:t>Δημιουργία τεχνάσματος παρεμπόδισης μιας ενέργειας</a:t>
            </a:r>
          </a:p>
          <a:p>
            <a:pPr eaLnBrk="1" hangingPunct="1"/>
            <a:r>
              <a:rPr lang="el-GR" dirty="0" smtClean="0">
                <a:latin typeface="+mj-lt"/>
              </a:rPr>
              <a:t>Εσκεμμένο λάθος, παράλειψη, </a:t>
            </a:r>
          </a:p>
          <a:p>
            <a:pPr eaLnBrk="1" hangingPunct="1">
              <a:buFont typeface="Wingdings" pitchFamily="2" charset="2"/>
              <a:buNone/>
            </a:pPr>
            <a:r>
              <a:rPr lang="en-US" dirty="0" smtClean="0">
                <a:latin typeface="+mj-lt"/>
              </a:rPr>
              <a:t>                        </a:t>
            </a:r>
            <a:r>
              <a:rPr lang="el-GR" dirty="0" smtClean="0">
                <a:latin typeface="+mj-lt"/>
              </a:rPr>
              <a:t>παρότρυνση επιλογής</a:t>
            </a:r>
          </a:p>
          <a:p>
            <a:pPr eaLnBrk="1" hangingPunct="1"/>
            <a:endParaRPr lang="el-GR" dirty="0" smtClean="0">
              <a:latin typeface="+mj-lt"/>
            </a:endParaRPr>
          </a:p>
          <a:p>
            <a:pPr eaLnBrk="1" hangingPunct="1"/>
            <a:r>
              <a:rPr lang="el-GR" dirty="0" smtClean="0">
                <a:latin typeface="+mj-lt"/>
              </a:rPr>
              <a:t>Αποκτά αυτονομία, αυτοπεποίθηση και προσωπική ικανοποίηση</a:t>
            </a:r>
            <a:endParaRPr lang="en-US" dirty="0" smtClean="0">
              <a:latin typeface="+mj-l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Content Placeholder 2"/>
          <p:cNvSpPr>
            <a:spLocks noGrp="1"/>
          </p:cNvSpPr>
          <p:nvPr>
            <p:ph idx="4294967295"/>
          </p:nvPr>
        </p:nvSpPr>
        <p:spPr/>
        <p:txBody>
          <a:bodyPr/>
          <a:lstStyle/>
          <a:p>
            <a:pPr eaLnBrk="1" hangingPunct="1"/>
            <a:r>
              <a:rPr lang="el-GR" dirty="0" smtClean="0">
                <a:latin typeface="+mj-lt"/>
              </a:rPr>
              <a:t>Συνεργασία με τους γονείς ΑΠΑΡΑΙΤΗΤΗ για αποφυγή ή επίλυση προβλημάτων</a:t>
            </a:r>
          </a:p>
          <a:p>
            <a:pPr eaLnBrk="1" hangingPunct="1"/>
            <a:r>
              <a:rPr lang="el-GR" dirty="0" smtClean="0">
                <a:latin typeface="+mj-lt"/>
              </a:rPr>
              <a:t>Εκπαιδευτικό έργο πρέπει να συνεχίζεται στο σπίτι</a:t>
            </a:r>
          </a:p>
          <a:p>
            <a:pPr eaLnBrk="1" hangingPunct="1"/>
            <a:r>
              <a:rPr lang="el-GR" dirty="0" smtClean="0">
                <a:latin typeface="+mj-lt"/>
              </a:rPr>
              <a:t>Τυχόν οικογενειακά προβλήματα πρέπει να γνωστοποιούνται έγκαιρα</a:t>
            </a:r>
            <a:endParaRPr lang="en-US" dirty="0" smtClean="0">
              <a:latin typeface="+mj-l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Content Placeholder 2"/>
          <p:cNvSpPr>
            <a:spLocks noGrp="1"/>
          </p:cNvSpPr>
          <p:nvPr>
            <p:ph idx="4294967295"/>
          </p:nvPr>
        </p:nvSpPr>
        <p:spPr/>
        <p:txBody>
          <a:bodyPr/>
          <a:lstStyle/>
          <a:p>
            <a:pPr eaLnBrk="1" hangingPunct="1"/>
            <a:r>
              <a:rPr lang="el-GR" dirty="0" smtClean="0">
                <a:latin typeface="+mj-lt"/>
              </a:rPr>
              <a:t>Επικοινωνία: σύντομες κι απλές προτάσεις, </a:t>
            </a:r>
            <a:r>
              <a:rPr lang="el-GR" dirty="0" err="1" smtClean="0">
                <a:latin typeface="+mj-lt"/>
              </a:rPr>
              <a:t>βλεμματική</a:t>
            </a:r>
            <a:r>
              <a:rPr lang="el-GR" dirty="0" smtClean="0">
                <a:latin typeface="+mj-lt"/>
              </a:rPr>
              <a:t> επαφή , χρήση </a:t>
            </a:r>
            <a:r>
              <a:rPr lang="el-GR" dirty="0" err="1" smtClean="0">
                <a:latin typeface="+mj-lt"/>
              </a:rPr>
              <a:t>χειρομορφών</a:t>
            </a:r>
            <a:endParaRPr lang="el-GR" dirty="0" smtClean="0">
              <a:latin typeface="+mj-lt"/>
            </a:endParaRPr>
          </a:p>
          <a:p>
            <a:pPr eaLnBrk="1" hangingPunct="1"/>
            <a:endParaRPr lang="el-GR" dirty="0" smtClean="0">
              <a:latin typeface="+mj-lt"/>
            </a:endParaRPr>
          </a:p>
          <a:p>
            <a:pPr eaLnBrk="1" hangingPunct="1"/>
            <a:r>
              <a:rPr lang="el-GR" dirty="0" smtClean="0">
                <a:latin typeface="+mj-lt"/>
              </a:rPr>
              <a:t>Χρήση τραγουδιών για την αποφυγή άγχους και καταστάσεων εκνευρισμού</a:t>
            </a:r>
          </a:p>
          <a:p>
            <a:pPr eaLnBrk="1" hangingPunct="1"/>
            <a:endParaRPr lang="el-GR"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Content Placeholder 2"/>
          <p:cNvSpPr>
            <a:spLocks noGrp="1"/>
          </p:cNvSpPr>
          <p:nvPr>
            <p:ph idx="4294967295"/>
          </p:nvPr>
        </p:nvSpPr>
        <p:spPr/>
        <p:txBody>
          <a:bodyPr/>
          <a:lstStyle/>
          <a:p>
            <a:pPr eaLnBrk="1" hangingPunct="1">
              <a:lnSpc>
                <a:spcPct val="90000"/>
              </a:lnSpc>
              <a:buFont typeface="Wingdings" pitchFamily="2" charset="2"/>
              <a:buNone/>
            </a:pPr>
            <a:r>
              <a:rPr lang="el-GR" sz="2600" smtClean="0"/>
              <a:t>                                       Διδασκαλία της χρήσης </a:t>
            </a:r>
          </a:p>
          <a:p>
            <a:pPr eaLnBrk="1" hangingPunct="1">
              <a:lnSpc>
                <a:spcPct val="90000"/>
              </a:lnSpc>
              <a:buFont typeface="Wingdings" pitchFamily="2" charset="2"/>
              <a:buNone/>
            </a:pPr>
            <a:r>
              <a:rPr lang="el-GR" sz="2600" smtClean="0"/>
              <a:t>                                        χειρονομιών για να </a:t>
            </a:r>
          </a:p>
          <a:p>
            <a:pPr eaLnBrk="1" hangingPunct="1">
              <a:lnSpc>
                <a:spcPct val="90000"/>
              </a:lnSpc>
              <a:buFont typeface="Wingdings" pitchFamily="2" charset="2"/>
              <a:buNone/>
            </a:pPr>
            <a:r>
              <a:rPr lang="el-GR" sz="2600" smtClean="0"/>
              <a:t>                                          επικοινωνήσουν </a:t>
            </a:r>
          </a:p>
          <a:p>
            <a:pPr eaLnBrk="1" hangingPunct="1">
              <a:lnSpc>
                <a:spcPct val="90000"/>
              </a:lnSpc>
              <a:buFont typeface="Wingdings" pitchFamily="2" charset="2"/>
              <a:buNone/>
            </a:pPr>
            <a:r>
              <a:rPr lang="el-GR" sz="2600" smtClean="0"/>
              <a:t>                          με φίλους (θετικά αντί αρνητικά)</a:t>
            </a:r>
          </a:p>
          <a:p>
            <a:pPr eaLnBrk="1" hangingPunct="1">
              <a:lnSpc>
                <a:spcPct val="90000"/>
              </a:lnSpc>
            </a:pPr>
            <a:endParaRPr lang="el-GR" sz="2600" smtClean="0"/>
          </a:p>
          <a:p>
            <a:pPr eaLnBrk="1" hangingPunct="1">
              <a:lnSpc>
                <a:spcPct val="90000"/>
              </a:lnSpc>
            </a:pPr>
            <a:r>
              <a:rPr lang="el-GR" sz="2600" smtClean="0"/>
              <a:t>Τροποποίηση με κατάλληλους χειρισμούς από τον εκπαιδευτικό </a:t>
            </a:r>
          </a:p>
          <a:p>
            <a:pPr eaLnBrk="1" hangingPunct="1">
              <a:lnSpc>
                <a:spcPct val="90000"/>
              </a:lnSpc>
            </a:pPr>
            <a:r>
              <a:rPr lang="el-GR" sz="2600" smtClean="0"/>
              <a:t>Αργός ρυθμός εκμάθησης (υπομονή, αγάπη, στοργή, κατανόηση κ.α.) </a:t>
            </a:r>
            <a:endParaRPr lang="en-US" sz="260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idx="4294967295"/>
          </p:nvPr>
        </p:nvSpPr>
        <p:spPr/>
        <p:txBody>
          <a:bodyPr/>
          <a:lstStyle/>
          <a:p>
            <a:pPr eaLnBrk="1" hangingPunct="1"/>
            <a:r>
              <a:rPr lang="en-US" sz="2500" smtClean="0"/>
              <a:t>TEACCH</a:t>
            </a:r>
            <a:br>
              <a:rPr lang="en-US" sz="2500" smtClean="0"/>
            </a:br>
            <a:r>
              <a:rPr lang="en-US" sz="2500" smtClean="0"/>
              <a:t>(Treatment and education of autistic and related communication handicapped children) </a:t>
            </a:r>
          </a:p>
        </p:txBody>
      </p:sp>
      <p:sp>
        <p:nvSpPr>
          <p:cNvPr id="69635" name="Content Placeholder 2"/>
          <p:cNvSpPr>
            <a:spLocks noGrp="1"/>
          </p:cNvSpPr>
          <p:nvPr>
            <p:ph idx="4294967295"/>
          </p:nvPr>
        </p:nvSpPr>
        <p:spPr/>
        <p:txBody>
          <a:bodyPr/>
          <a:lstStyle/>
          <a:p>
            <a:pPr eaLnBrk="1" hangingPunct="1">
              <a:lnSpc>
                <a:spcPct val="80000"/>
              </a:lnSpc>
            </a:pPr>
            <a:r>
              <a:rPr lang="el-GR" sz="2600" smtClean="0"/>
              <a:t>Ολοκληρωμένο, δομημένο πρόγραμμα, δια βίου εκπαίδευση ατόμων με αυτισμό</a:t>
            </a:r>
          </a:p>
          <a:p>
            <a:pPr eaLnBrk="1" hangingPunct="1">
              <a:lnSpc>
                <a:spcPct val="80000"/>
              </a:lnSpc>
            </a:pPr>
            <a:endParaRPr lang="el-GR" sz="2600" smtClean="0"/>
          </a:p>
          <a:p>
            <a:pPr eaLnBrk="1" hangingPunct="1">
              <a:lnSpc>
                <a:spcPct val="80000"/>
              </a:lnSpc>
            </a:pPr>
            <a:r>
              <a:rPr lang="el-GR" sz="2600" smtClean="0"/>
              <a:t>φιλοσοφία: Ν’ αντιμετωπιστεί  ο αυτισμός ψυχοεκπαιδευτικά σε όλες τις αναπτυξιακές φάσεις του παιδιού</a:t>
            </a:r>
          </a:p>
          <a:p>
            <a:pPr eaLnBrk="1" hangingPunct="1">
              <a:lnSpc>
                <a:spcPct val="80000"/>
              </a:lnSpc>
            </a:pPr>
            <a:endParaRPr lang="el-GR" sz="2600" smtClean="0"/>
          </a:p>
          <a:p>
            <a:pPr eaLnBrk="1" hangingPunct="1">
              <a:lnSpc>
                <a:spcPct val="80000"/>
              </a:lnSpc>
            </a:pPr>
            <a:r>
              <a:rPr lang="el-GR" sz="2600" smtClean="0"/>
              <a:t>Στόχος: απόκτηση αυτονομίας </a:t>
            </a:r>
          </a:p>
          <a:p>
            <a:pPr eaLnBrk="1" hangingPunct="1">
              <a:lnSpc>
                <a:spcPct val="80000"/>
              </a:lnSpc>
            </a:pPr>
            <a:r>
              <a:rPr lang="el-GR" sz="2600" smtClean="0"/>
              <a:t>Σκοπός : προετοιμασία για ένταξη στο σχολείο, η οποία βοηθάει την κοινωνική ένταξη</a:t>
            </a:r>
            <a:endParaRPr lang="en-US" sz="260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2"/>
          <p:cNvSpPr>
            <a:spLocks noGrp="1"/>
          </p:cNvSpPr>
          <p:nvPr>
            <p:ph idx="4294967295"/>
          </p:nvPr>
        </p:nvSpPr>
        <p:spPr>
          <a:xfrm>
            <a:off x="468313" y="260350"/>
            <a:ext cx="8218487" cy="6337300"/>
          </a:xfrm>
        </p:spPr>
        <p:txBody>
          <a:bodyPr/>
          <a:lstStyle/>
          <a:p>
            <a:pPr eaLnBrk="1" hangingPunct="1">
              <a:lnSpc>
                <a:spcPct val="80000"/>
              </a:lnSpc>
            </a:pPr>
            <a:r>
              <a:rPr lang="el-GR" dirty="0" smtClean="0"/>
              <a:t>Βασικά στοιχεία του </a:t>
            </a:r>
            <a:r>
              <a:rPr lang="en-US" dirty="0" smtClean="0"/>
              <a:t>T</a:t>
            </a:r>
            <a:r>
              <a:rPr lang="el-GR" dirty="0" smtClean="0"/>
              <a:t>ΕΑ</a:t>
            </a:r>
            <a:r>
              <a:rPr lang="en-US" dirty="0" smtClean="0"/>
              <a:t>CCH </a:t>
            </a:r>
            <a:r>
              <a:rPr lang="el-GR" dirty="0" smtClean="0"/>
              <a:t>:</a:t>
            </a:r>
          </a:p>
          <a:p>
            <a:pPr eaLnBrk="1" hangingPunct="1">
              <a:lnSpc>
                <a:spcPct val="80000"/>
              </a:lnSpc>
              <a:buFont typeface="Wingdings" pitchFamily="2" charset="2"/>
              <a:buChar char="Ø"/>
            </a:pPr>
            <a:r>
              <a:rPr lang="el-GR" dirty="0" smtClean="0"/>
              <a:t> φυσική δόμηση του περιβάλλοντος (κάθε γωνιά εξυπηρετεί προφανώς τη δική της δραστηριότητα)</a:t>
            </a:r>
          </a:p>
          <a:p>
            <a:pPr eaLnBrk="1" hangingPunct="1">
              <a:lnSpc>
                <a:spcPct val="80000"/>
              </a:lnSpc>
              <a:buFont typeface="Wingdings" pitchFamily="2" charset="2"/>
              <a:buChar char="Ø"/>
            </a:pPr>
            <a:endParaRPr lang="el-GR" dirty="0" smtClean="0"/>
          </a:p>
          <a:p>
            <a:pPr eaLnBrk="1" hangingPunct="1">
              <a:lnSpc>
                <a:spcPct val="80000"/>
              </a:lnSpc>
              <a:buFont typeface="Wingdings" pitchFamily="2" charset="2"/>
              <a:buChar char="Ø"/>
            </a:pPr>
            <a:r>
              <a:rPr lang="el-GR" dirty="0" smtClean="0"/>
              <a:t>Ατομικό ημερήσιο πρόγραμμα (στηριγμένο στις ιδιαίτερες ανάγκες )</a:t>
            </a:r>
          </a:p>
          <a:p>
            <a:pPr eaLnBrk="1" hangingPunct="1">
              <a:lnSpc>
                <a:spcPct val="80000"/>
              </a:lnSpc>
              <a:buFont typeface="Wingdings" pitchFamily="2" charset="2"/>
              <a:buChar char="Ø"/>
            </a:pPr>
            <a:endParaRPr lang="el-GR" dirty="0" smtClean="0"/>
          </a:p>
          <a:p>
            <a:pPr eaLnBrk="1" hangingPunct="1">
              <a:lnSpc>
                <a:spcPct val="80000"/>
              </a:lnSpc>
              <a:buFont typeface="Wingdings" pitchFamily="2" charset="2"/>
              <a:buChar char="Ø"/>
            </a:pPr>
            <a:r>
              <a:rPr lang="el-GR" dirty="0" smtClean="0"/>
              <a:t>Σύστημα ατομικής εργασίας </a:t>
            </a:r>
          </a:p>
          <a:p>
            <a:pPr eaLnBrk="1" hangingPunct="1">
              <a:lnSpc>
                <a:spcPct val="80000"/>
              </a:lnSpc>
              <a:buNone/>
            </a:pPr>
            <a:r>
              <a:rPr lang="el-GR" dirty="0" smtClean="0"/>
              <a:t>(απαντά :τι, πόση, πού, πώς, τι ακολουθεί?)</a:t>
            </a:r>
          </a:p>
          <a:p>
            <a:pPr eaLnBrk="1" hangingPunct="1">
              <a:lnSpc>
                <a:spcPct val="80000"/>
              </a:lnSpc>
              <a:buFont typeface="Wingdings" pitchFamily="2" charset="2"/>
              <a:buChar char="Ø"/>
            </a:pPr>
            <a:r>
              <a:rPr lang="el-GR" dirty="0" smtClean="0"/>
              <a:t>Οπτική παρουσίαση των δραστηριοτήτων (στάδια: οπτική οργάνωση- κουτιά διαχωρισμού αντικειμένων, </a:t>
            </a:r>
            <a:endParaRPr lang="en-US" dirty="0" smtClean="0"/>
          </a:p>
          <a:p>
            <a:pPr eaLnBrk="1" hangingPunct="1">
              <a:lnSpc>
                <a:spcPct val="80000"/>
              </a:lnSpc>
              <a:buFont typeface="Wingdings" pitchFamily="2" charset="2"/>
              <a:buChar char="Ø"/>
            </a:pPr>
            <a:r>
              <a:rPr lang="el-GR" dirty="0" smtClean="0"/>
              <a:t>οπτικές οδηγίες- καρτέλες, </a:t>
            </a:r>
            <a:endParaRPr lang="en-US" dirty="0" smtClean="0"/>
          </a:p>
          <a:p>
            <a:pPr eaLnBrk="1" hangingPunct="1">
              <a:lnSpc>
                <a:spcPct val="80000"/>
              </a:lnSpc>
              <a:buFont typeface="Wingdings" pitchFamily="2" charset="2"/>
              <a:buChar char="Ø"/>
            </a:pPr>
            <a:r>
              <a:rPr lang="el-GR" dirty="0" smtClean="0"/>
              <a:t>οπτική </a:t>
            </a:r>
            <a:r>
              <a:rPr lang="el-GR" dirty="0" err="1" smtClean="0"/>
              <a:t>σαφήνια</a:t>
            </a:r>
            <a:r>
              <a:rPr lang="el-GR" dirty="0" smtClean="0"/>
              <a:t>- κωδικοποίηση</a:t>
            </a:r>
            <a:r>
              <a:rPr lang="en-US" dirty="0" smtClean="0"/>
              <a:t> </a:t>
            </a:r>
            <a:r>
              <a:rPr lang="el-GR" dirty="0" smtClean="0"/>
              <a:t>με χρώματα)</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a:xfrm>
            <a:off x="1089025" y="274638"/>
            <a:ext cx="7272338" cy="922114"/>
          </a:xfrm>
        </p:spPr>
        <p:txBody>
          <a:bodyPr/>
          <a:lstStyle/>
          <a:p>
            <a:pPr eaLnBrk="1" hangingPunct="1"/>
            <a:r>
              <a:rPr lang="el-GR" sz="3200" dirty="0" smtClean="0"/>
              <a:t>αυτισμός</a:t>
            </a:r>
            <a:endParaRPr lang="en-US" sz="3200" dirty="0" smtClean="0"/>
          </a:p>
        </p:txBody>
      </p:sp>
      <p:sp>
        <p:nvSpPr>
          <p:cNvPr id="20483" name="Content Placeholder 2"/>
          <p:cNvSpPr>
            <a:spLocks noGrp="1"/>
          </p:cNvSpPr>
          <p:nvPr>
            <p:ph idx="4294967295"/>
          </p:nvPr>
        </p:nvSpPr>
        <p:spPr>
          <a:xfrm>
            <a:off x="1089025" y="1412776"/>
            <a:ext cx="7272338" cy="4324350"/>
          </a:xfrm>
        </p:spPr>
        <p:txBody>
          <a:bodyPr/>
          <a:lstStyle/>
          <a:p>
            <a:pPr eaLnBrk="1" hangingPunct="1">
              <a:buFont typeface="Wingdings" panose="05000000000000000000" pitchFamily="2" charset="2"/>
              <a:buChar char="§"/>
            </a:pPr>
            <a:r>
              <a:rPr lang="el-GR" sz="2400" dirty="0" smtClean="0">
                <a:latin typeface="+mj-lt"/>
              </a:rPr>
              <a:t> </a:t>
            </a:r>
            <a:r>
              <a:rPr lang="en-US" dirty="0">
                <a:latin typeface="+mj-lt"/>
              </a:rPr>
              <a:t> </a:t>
            </a:r>
            <a:r>
              <a:rPr lang="el-GR" sz="2400" dirty="0" smtClean="0">
                <a:latin typeface="+mj-lt"/>
              </a:rPr>
              <a:t>Εμποδίζει την ανάπτυξη ορισμένων ψυχολογικών δεξιοτήτων που είναι ζωτικές για την ψυχοκοινωνική λειτουργία και επάρκεια του ανθρώπου</a:t>
            </a:r>
          </a:p>
          <a:p>
            <a:pPr eaLnBrk="1" hangingPunct="1"/>
            <a:r>
              <a:rPr lang="el-GR" dirty="0" smtClean="0">
                <a:latin typeface="+mj-lt"/>
              </a:rPr>
              <a:t>Περιλαμβάνονται άτομα με φυσιολογικό γνωστικό επίπεδο (</a:t>
            </a:r>
            <a:r>
              <a:rPr lang="en-US" dirty="0" smtClean="0">
                <a:latin typeface="+mj-lt"/>
              </a:rPr>
              <a:t>Asperger) </a:t>
            </a:r>
            <a:r>
              <a:rPr lang="el-GR" dirty="0" smtClean="0">
                <a:latin typeface="+mj-lt"/>
              </a:rPr>
              <a:t>μέχρι άτομα με πολύ χαμηλή λειτουργικότητα σε συνδυασμό με νοητική υστέρηση</a:t>
            </a:r>
          </a:p>
          <a:p>
            <a:pPr eaLnBrk="1" hangingPunct="1"/>
            <a:endParaRPr lang="el-GR" sz="2400" dirty="0" smtClean="0">
              <a:latin typeface="+mj-lt"/>
            </a:endParaRPr>
          </a:p>
          <a:p>
            <a:pPr eaLnBrk="1" hangingPunct="1"/>
            <a:endParaRPr lang="el-GR" sz="2400" dirty="0" smtClean="0">
              <a:latin typeface="+mj-lt"/>
            </a:endParaRPr>
          </a:p>
          <a:p>
            <a:pPr eaLnBrk="1" hangingPunct="1"/>
            <a:endParaRPr lang="en-US" sz="2000" dirty="0" smtClean="0"/>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11221969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Content Placeholder 2"/>
          <p:cNvSpPr>
            <a:spLocks noGrp="1"/>
          </p:cNvSpPr>
          <p:nvPr>
            <p:ph idx="4294967295"/>
          </p:nvPr>
        </p:nvSpPr>
        <p:spPr>
          <a:xfrm>
            <a:off x="1089025" y="428604"/>
            <a:ext cx="7272338" cy="5697559"/>
          </a:xfrm>
        </p:spPr>
        <p:txBody>
          <a:bodyPr/>
          <a:lstStyle/>
          <a:p>
            <a:pPr eaLnBrk="1" hangingPunct="1">
              <a:lnSpc>
                <a:spcPct val="80000"/>
              </a:lnSpc>
            </a:pPr>
            <a:r>
              <a:rPr lang="el-GR" sz="2600" dirty="0" smtClean="0"/>
              <a:t>Κλειδί: δουλεύει με επικοινωνία, προσέγγιση, παιχνίδι</a:t>
            </a:r>
          </a:p>
          <a:p>
            <a:pPr eaLnBrk="1" hangingPunct="1">
              <a:lnSpc>
                <a:spcPct val="80000"/>
              </a:lnSpc>
            </a:pPr>
            <a:r>
              <a:rPr lang="el-GR" sz="2600" dirty="0" smtClean="0"/>
              <a:t>Πτυχές : ετικέτες, χρονοδιαγράμματα, πού, πώς, πότε ..θα δουλέψει το παιδί, τι θα κάνει? </a:t>
            </a:r>
          </a:p>
          <a:p>
            <a:pPr eaLnBrk="1" hangingPunct="1">
              <a:lnSpc>
                <a:spcPct val="80000"/>
              </a:lnSpc>
            </a:pPr>
            <a:r>
              <a:rPr lang="el-GR" sz="2600" dirty="0" smtClean="0"/>
              <a:t>Με ποιόν, για πόσο χρόνο…</a:t>
            </a:r>
          </a:p>
          <a:p>
            <a:pPr eaLnBrk="1" hangingPunct="1">
              <a:lnSpc>
                <a:spcPct val="80000"/>
              </a:lnSpc>
            </a:pPr>
            <a:r>
              <a:rPr lang="el-GR" sz="2600" dirty="0" smtClean="0"/>
              <a:t>Χρήση οπτικών αντικειμένων</a:t>
            </a:r>
            <a:endParaRPr lang="en-US" sz="2600" dirty="0" smtClean="0"/>
          </a:p>
          <a:p>
            <a:pPr eaLnBrk="1" hangingPunct="1">
              <a:lnSpc>
                <a:spcPct val="80000"/>
              </a:lnSpc>
            </a:pPr>
            <a:endParaRPr lang="el-GR" sz="2600" dirty="0" smtClean="0"/>
          </a:p>
          <a:p>
            <a:pPr eaLnBrk="1" hangingPunct="1">
              <a:lnSpc>
                <a:spcPct val="80000"/>
              </a:lnSpc>
            </a:pPr>
            <a:r>
              <a:rPr lang="el-GR" sz="2600" dirty="0" smtClean="0"/>
              <a:t>Σύστημα εργασίας: ατομικό: ποια εργασία?</a:t>
            </a:r>
          </a:p>
          <a:p>
            <a:pPr eaLnBrk="1" hangingPunct="1">
              <a:lnSpc>
                <a:spcPct val="80000"/>
              </a:lnSpc>
            </a:pPr>
            <a:r>
              <a:rPr lang="el-GR" sz="2600" dirty="0" smtClean="0"/>
              <a:t>                                                    πόση εργασία?</a:t>
            </a:r>
          </a:p>
          <a:p>
            <a:pPr eaLnBrk="1" hangingPunct="1">
              <a:lnSpc>
                <a:spcPct val="80000"/>
              </a:lnSpc>
            </a:pPr>
            <a:r>
              <a:rPr lang="el-GR" sz="2600" dirty="0" smtClean="0"/>
              <a:t>                                                     πότε τελειώνω?</a:t>
            </a:r>
          </a:p>
          <a:p>
            <a:pPr eaLnBrk="1" hangingPunct="1">
              <a:lnSpc>
                <a:spcPct val="80000"/>
              </a:lnSpc>
            </a:pPr>
            <a:r>
              <a:rPr lang="el-GR" sz="2600" dirty="0" smtClean="0"/>
              <a:t>                                                     τι συμβαίνει μετά?</a:t>
            </a:r>
            <a:endParaRPr lang="en-US" sz="2600"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Content Placeholder 2"/>
          <p:cNvSpPr>
            <a:spLocks noGrp="1"/>
          </p:cNvSpPr>
          <p:nvPr>
            <p:ph idx="4294967295"/>
          </p:nvPr>
        </p:nvSpPr>
        <p:spPr>
          <a:xfrm>
            <a:off x="914400" y="548680"/>
            <a:ext cx="7772400" cy="5582245"/>
          </a:xfrm>
        </p:spPr>
        <p:txBody>
          <a:bodyPr/>
          <a:lstStyle/>
          <a:p>
            <a:pPr eaLnBrk="1" hangingPunct="1">
              <a:lnSpc>
                <a:spcPct val="80000"/>
              </a:lnSpc>
            </a:pPr>
            <a:r>
              <a:rPr lang="el-GR" dirty="0" smtClean="0">
                <a:latin typeface="+mj-lt"/>
              </a:rPr>
              <a:t>Είδη συστημάτων εργασίας: από αριστερά προς δεξιά</a:t>
            </a:r>
            <a:endParaRPr lang="en-US" dirty="0" smtClean="0">
              <a:latin typeface="+mj-lt"/>
            </a:endParaRPr>
          </a:p>
          <a:p>
            <a:pPr eaLnBrk="1" hangingPunct="1">
              <a:lnSpc>
                <a:spcPct val="80000"/>
              </a:lnSpc>
              <a:buNone/>
            </a:pPr>
            <a:endParaRPr lang="el-GR" dirty="0" smtClean="0">
              <a:latin typeface="+mj-lt"/>
            </a:endParaRPr>
          </a:p>
          <a:p>
            <a:pPr eaLnBrk="1" hangingPunct="1">
              <a:lnSpc>
                <a:spcPct val="80000"/>
              </a:lnSpc>
            </a:pPr>
            <a:r>
              <a:rPr lang="el-GR" dirty="0" smtClean="0">
                <a:latin typeface="+mj-lt"/>
              </a:rPr>
              <a:t>                   αντιστοίχηση(χρώματα, σχήματα…)</a:t>
            </a:r>
          </a:p>
          <a:p>
            <a:pPr eaLnBrk="1" hangingPunct="1">
              <a:lnSpc>
                <a:spcPct val="80000"/>
              </a:lnSpc>
            </a:pPr>
            <a:r>
              <a:rPr lang="el-GR" dirty="0" smtClean="0">
                <a:latin typeface="+mj-lt"/>
              </a:rPr>
              <a:t>                    γραπτή λίστα για τις υποχρεώσεις</a:t>
            </a:r>
          </a:p>
          <a:p>
            <a:pPr eaLnBrk="1" hangingPunct="1">
              <a:lnSpc>
                <a:spcPct val="80000"/>
              </a:lnSpc>
            </a:pPr>
            <a:endParaRPr lang="el-GR" dirty="0" smtClean="0">
              <a:latin typeface="+mj-lt"/>
            </a:endParaRPr>
          </a:p>
          <a:p>
            <a:pPr eaLnBrk="1" hangingPunct="1">
              <a:lnSpc>
                <a:spcPct val="80000"/>
              </a:lnSpc>
            </a:pPr>
            <a:r>
              <a:rPr lang="el-GR" dirty="0" smtClean="0">
                <a:solidFill>
                  <a:srgbClr val="00B050"/>
                </a:solidFill>
                <a:latin typeface="+mj-lt"/>
              </a:rPr>
              <a:t>Πλεονεκτήματα</a:t>
            </a:r>
            <a:r>
              <a:rPr lang="el-GR" dirty="0" smtClean="0">
                <a:latin typeface="+mj-lt"/>
              </a:rPr>
              <a:t>: οργάνωση και κατανόηση του τι πρέπει να γίνει</a:t>
            </a:r>
          </a:p>
          <a:p>
            <a:pPr eaLnBrk="1" hangingPunct="1">
              <a:lnSpc>
                <a:spcPct val="80000"/>
              </a:lnSpc>
            </a:pPr>
            <a:r>
              <a:rPr lang="el-GR" dirty="0" smtClean="0">
                <a:latin typeface="+mj-lt"/>
              </a:rPr>
              <a:t>Διδάσκει δεξιότητες  χρήσης πραγμάτων για την καθημερινή ζωή</a:t>
            </a:r>
          </a:p>
          <a:p>
            <a:pPr eaLnBrk="1" hangingPunct="1">
              <a:lnSpc>
                <a:spcPct val="80000"/>
              </a:lnSpc>
            </a:pPr>
            <a:r>
              <a:rPr lang="el-GR" dirty="0" smtClean="0">
                <a:latin typeface="+mj-lt"/>
              </a:rPr>
              <a:t>Παρακινεί τα παιδιά να αναπτύξουν τη μάθηση</a:t>
            </a:r>
          </a:p>
          <a:p>
            <a:pPr eaLnBrk="1" hangingPunct="1">
              <a:lnSpc>
                <a:spcPct val="80000"/>
              </a:lnSpc>
            </a:pPr>
            <a:r>
              <a:rPr lang="el-GR" dirty="0" smtClean="0">
                <a:latin typeface="+mj-lt"/>
              </a:rPr>
              <a:t>Οπτική μέθοδος και βοηθάει όλα τα άτομα με αυτισμό, είτε χρειάζονται εικόνες, είτε λέξεις, είτε σύμβολα</a:t>
            </a:r>
            <a:endParaRPr lang="en-US" dirty="0" smtClean="0">
              <a:latin typeface="+mj-lt"/>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Content Placeholder 2"/>
          <p:cNvSpPr>
            <a:spLocks noGrp="1"/>
          </p:cNvSpPr>
          <p:nvPr>
            <p:ph idx="4294967295"/>
          </p:nvPr>
        </p:nvSpPr>
        <p:spPr/>
        <p:txBody>
          <a:bodyPr/>
          <a:lstStyle/>
          <a:p>
            <a:pPr eaLnBrk="1" hangingPunct="1"/>
            <a:r>
              <a:rPr lang="el-GR" dirty="0" smtClean="0">
                <a:solidFill>
                  <a:srgbClr val="00B050"/>
                </a:solidFill>
                <a:latin typeface="+mj-lt"/>
              </a:rPr>
              <a:t>Μειονεκτήματα</a:t>
            </a:r>
            <a:r>
              <a:rPr lang="el-GR" dirty="0" smtClean="0">
                <a:latin typeface="+mj-lt"/>
              </a:rPr>
              <a:t>: να μη γίνονται όλα από τον εκπαιδευτή </a:t>
            </a:r>
          </a:p>
          <a:p>
            <a:pPr eaLnBrk="1" hangingPunct="1"/>
            <a:r>
              <a:rPr lang="el-GR" dirty="0" smtClean="0">
                <a:latin typeface="+mj-lt"/>
              </a:rPr>
              <a:t>Να δίνονται ευκαιρίες για επικοινωνία κι αλληλεπίδραση</a:t>
            </a:r>
          </a:p>
          <a:p>
            <a:pPr eaLnBrk="1" hangingPunct="1">
              <a:buNone/>
            </a:pPr>
            <a:endParaRPr lang="el-GR" dirty="0" smtClean="0">
              <a:latin typeface="+mj-lt"/>
            </a:endParaRPr>
          </a:p>
          <a:p>
            <a:pPr eaLnBrk="1" hangingPunct="1"/>
            <a:r>
              <a:rPr lang="el-GR" dirty="0" smtClean="0">
                <a:latin typeface="+mj-lt"/>
              </a:rPr>
              <a:t>Δε χρειάζεται σε όλες τις περιπτώσεις </a:t>
            </a:r>
          </a:p>
          <a:p>
            <a:pPr eaLnBrk="1" hangingPunct="1"/>
            <a:r>
              <a:rPr lang="el-GR" dirty="0" smtClean="0">
                <a:latin typeface="+mj-lt"/>
              </a:rPr>
              <a:t>Είναι πολύ δομημένη διδασκαλία και μετά από αυτό είναι δύσκολη η προσαρμογή σε λιγότερο δομημένο περιβάλλον</a:t>
            </a:r>
            <a:endParaRPr lang="en-US" dirty="0" smtClean="0">
              <a:latin typeface="+mj-lt"/>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3"/>
          <p:cNvSpPr>
            <a:spLocks noGrp="1" noRot="1" noChangeArrowheads="1"/>
          </p:cNvSpPr>
          <p:nvPr>
            <p:ph type="body" idx="4294967295"/>
          </p:nvPr>
        </p:nvSpPr>
        <p:spPr>
          <a:xfrm>
            <a:off x="301625" y="188913"/>
            <a:ext cx="8540750" cy="6264275"/>
          </a:xfrm>
        </p:spPr>
        <p:txBody>
          <a:bodyPr/>
          <a:lstStyle/>
          <a:p>
            <a:pPr eaLnBrk="1" hangingPunct="1">
              <a:lnSpc>
                <a:spcPct val="90000"/>
              </a:lnSpc>
              <a:buFont typeface="Wingdings" pitchFamily="2" charset="2"/>
              <a:buBlip>
                <a:blip r:embed="rId2"/>
              </a:buBlip>
            </a:pPr>
            <a:r>
              <a:rPr lang="en-US" dirty="0" smtClean="0"/>
              <a:t> </a:t>
            </a:r>
            <a:r>
              <a:rPr lang="el-GR" dirty="0" smtClean="0">
                <a:latin typeface="+mj-lt"/>
              </a:rPr>
              <a:t>πριν το σχεδιασμό ενός παρεμβατικού προγράμματος:</a:t>
            </a:r>
          </a:p>
          <a:p>
            <a:pPr eaLnBrk="1" hangingPunct="1">
              <a:lnSpc>
                <a:spcPct val="90000"/>
              </a:lnSpc>
              <a:buFont typeface="Wingdings" pitchFamily="2" charset="2"/>
              <a:buNone/>
            </a:pPr>
            <a:endParaRPr lang="el-GR" dirty="0" smtClean="0">
              <a:latin typeface="+mj-lt"/>
            </a:endParaRPr>
          </a:p>
          <a:p>
            <a:pPr eaLnBrk="1" hangingPunct="1">
              <a:lnSpc>
                <a:spcPct val="90000"/>
              </a:lnSpc>
              <a:buFont typeface="Wingdings" pitchFamily="2" charset="2"/>
              <a:buBlip>
                <a:blip r:embed="rId2"/>
              </a:buBlip>
            </a:pPr>
            <a:r>
              <a:rPr lang="el-GR" dirty="0" smtClean="0">
                <a:latin typeface="+mj-lt"/>
              </a:rPr>
              <a:t>αναλύουμε συμπεριφορά παιδιού με τη χρήση της μεταφοράς του παγόβουνου του </a:t>
            </a:r>
            <a:r>
              <a:rPr lang="en-US" dirty="0" smtClean="0">
                <a:latin typeface="+mj-lt"/>
              </a:rPr>
              <a:t>TEACCH</a:t>
            </a:r>
            <a:endParaRPr lang="el-GR" dirty="0" smtClean="0">
              <a:latin typeface="+mj-lt"/>
            </a:endParaRPr>
          </a:p>
          <a:p>
            <a:pPr eaLnBrk="1" hangingPunct="1">
              <a:lnSpc>
                <a:spcPct val="90000"/>
              </a:lnSpc>
              <a:buFont typeface="Wingdings" pitchFamily="2" charset="2"/>
              <a:buNone/>
            </a:pPr>
            <a:endParaRPr lang="el-GR" dirty="0" smtClean="0">
              <a:latin typeface="+mj-lt"/>
            </a:endParaRPr>
          </a:p>
          <a:p>
            <a:pPr eaLnBrk="1" hangingPunct="1">
              <a:lnSpc>
                <a:spcPct val="90000"/>
              </a:lnSpc>
              <a:buFont typeface="Wingdings" pitchFamily="2" charset="2"/>
              <a:buBlip>
                <a:blip r:embed="rId2"/>
              </a:buBlip>
            </a:pPr>
            <a:r>
              <a:rPr lang="el-GR" dirty="0" smtClean="0">
                <a:latin typeface="+mj-lt"/>
              </a:rPr>
              <a:t>Και την ανάλυση συμπεριφοράς με την τεχνική</a:t>
            </a:r>
            <a:r>
              <a:rPr lang="en-US" dirty="0" smtClean="0">
                <a:latin typeface="+mj-lt"/>
              </a:rPr>
              <a:t>  STAR</a:t>
            </a:r>
            <a:endParaRPr lang="el-GR" dirty="0" smtClean="0">
              <a:latin typeface="+mj-lt"/>
            </a:endParaRPr>
          </a:p>
          <a:p>
            <a:pPr eaLnBrk="1" hangingPunct="1">
              <a:lnSpc>
                <a:spcPct val="90000"/>
              </a:lnSpc>
              <a:buFont typeface="Wingdings" pitchFamily="2" charset="2"/>
              <a:buNone/>
            </a:pPr>
            <a:endParaRPr lang="el-GR" dirty="0" smtClean="0">
              <a:latin typeface="+mj-lt"/>
            </a:endParaRPr>
          </a:p>
          <a:p>
            <a:pPr eaLnBrk="1" hangingPunct="1">
              <a:lnSpc>
                <a:spcPct val="90000"/>
              </a:lnSpc>
              <a:buFont typeface="Wingdings" pitchFamily="2" charset="2"/>
              <a:buBlip>
                <a:blip r:embed="rId2"/>
              </a:buBlip>
            </a:pPr>
            <a:r>
              <a:rPr lang="el-GR" dirty="0" smtClean="0">
                <a:latin typeface="+mj-lt"/>
              </a:rPr>
              <a:t>Σημασία έχει η ανεύρεση των αιτιών που προκαλούν τις προκλητικές συμπεριφορές</a:t>
            </a:r>
          </a:p>
          <a:p>
            <a:pPr eaLnBrk="1" hangingPunct="1">
              <a:lnSpc>
                <a:spcPct val="90000"/>
              </a:lnSpc>
              <a:buFont typeface="Wingdings" pitchFamily="2" charset="2"/>
              <a:buNone/>
            </a:pPr>
            <a:r>
              <a:rPr lang="el-GR" dirty="0" smtClean="0">
                <a:latin typeface="+mj-lt"/>
              </a:rPr>
              <a:t>   </a:t>
            </a:r>
            <a:r>
              <a:rPr lang="el-GR" sz="2400" dirty="0" smtClean="0">
                <a:latin typeface="+mj-lt"/>
              </a:rPr>
              <a:t>(</a:t>
            </a:r>
            <a:r>
              <a:rPr lang="el-GR" sz="2400" dirty="0" err="1" smtClean="0">
                <a:latin typeface="+mj-lt"/>
              </a:rPr>
              <a:t>Ιωακειμίδης</a:t>
            </a:r>
            <a:r>
              <a:rPr lang="el-GR" sz="2400" dirty="0" smtClean="0">
                <a:latin typeface="+mj-lt"/>
              </a:rPr>
              <a:t>, 2008) </a:t>
            </a:r>
          </a:p>
          <a:p>
            <a:pPr eaLnBrk="1" hangingPunct="1">
              <a:lnSpc>
                <a:spcPct val="90000"/>
              </a:lnSpc>
              <a:buFont typeface="Wingdings" pitchFamily="2" charset="2"/>
              <a:buNone/>
            </a:pPr>
            <a:r>
              <a:rPr lang="el-GR" dirty="0" smtClean="0">
                <a:latin typeface="+mj-lt"/>
              </a:rPr>
              <a:t>    </a:t>
            </a:r>
            <a:endParaRPr lang="en-US" dirty="0" smtClean="0">
              <a:latin typeface="+mj-lt"/>
            </a:endParaRPr>
          </a:p>
          <a:p>
            <a:pPr eaLnBrk="1" hangingPunct="1">
              <a:lnSpc>
                <a:spcPct val="90000"/>
              </a:lnSpc>
            </a:pPr>
            <a:endParaRPr lang="el-GR" dirty="0" smtClean="0">
              <a:latin typeface="+mj-lt"/>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3"/>
          <p:cNvSpPr>
            <a:spLocks noGrp="1" noRot="1" noChangeArrowheads="1"/>
          </p:cNvSpPr>
          <p:nvPr>
            <p:ph type="body" idx="4294967295"/>
          </p:nvPr>
        </p:nvSpPr>
        <p:spPr>
          <a:xfrm>
            <a:off x="301625" y="549275"/>
            <a:ext cx="8540750" cy="5549900"/>
          </a:xfrm>
        </p:spPr>
        <p:txBody>
          <a:bodyPr/>
          <a:lstStyle/>
          <a:p>
            <a:pPr eaLnBrk="1" hangingPunct="1">
              <a:lnSpc>
                <a:spcPct val="90000"/>
              </a:lnSpc>
              <a:buFont typeface="Wingdings" pitchFamily="2" charset="2"/>
              <a:buBlip>
                <a:blip r:embed="rId2"/>
              </a:buBlip>
            </a:pPr>
            <a:r>
              <a:rPr lang="en-US" sz="3200" b="1" dirty="0" smtClean="0"/>
              <a:t> </a:t>
            </a:r>
            <a:r>
              <a:rPr lang="el-GR" sz="3200" b="1" dirty="0" smtClean="0"/>
              <a:t> </a:t>
            </a:r>
            <a:r>
              <a:rPr lang="el-GR" b="1" dirty="0" smtClean="0">
                <a:latin typeface="Times New Roman" pitchFamily="18" charset="0"/>
              </a:rPr>
              <a:t>παγόβουνο της επιθετικότητας</a:t>
            </a:r>
            <a:r>
              <a:rPr lang="el-GR" dirty="0" smtClean="0">
                <a:latin typeface="Times New Roman" pitchFamily="18" charset="0"/>
              </a:rPr>
              <a:t>: συμπεριφορές (χτυπά, σπρώχνει, φτύνει, δαγκώνει, πετάει αντικείμενα)</a:t>
            </a:r>
          </a:p>
          <a:p>
            <a:pPr eaLnBrk="1" hangingPunct="1">
              <a:lnSpc>
                <a:spcPct val="90000"/>
              </a:lnSpc>
              <a:buFont typeface="Wingdings" pitchFamily="2" charset="2"/>
              <a:buNone/>
            </a:pPr>
            <a:endParaRPr lang="el-GR" dirty="0" smtClean="0">
              <a:latin typeface="Times New Roman" pitchFamily="18" charset="0"/>
            </a:endParaRPr>
          </a:p>
          <a:p>
            <a:pPr eaLnBrk="1" hangingPunct="1">
              <a:lnSpc>
                <a:spcPct val="90000"/>
              </a:lnSpc>
              <a:buFont typeface="Wingdings" pitchFamily="2" charset="2"/>
              <a:buBlip>
                <a:blip r:embed="rId2"/>
              </a:buBlip>
            </a:pPr>
            <a:r>
              <a:rPr lang="el-GR" dirty="0" smtClean="0">
                <a:latin typeface="Times New Roman" pitchFamily="18" charset="0"/>
              </a:rPr>
              <a:t>    υποκειμενικοί παράγοντες: ανάγκη για αισθητηριακή διέγερση, </a:t>
            </a:r>
          </a:p>
          <a:p>
            <a:pPr eaLnBrk="1" hangingPunct="1">
              <a:lnSpc>
                <a:spcPct val="90000"/>
              </a:lnSpc>
              <a:buFont typeface="Wingdings" pitchFamily="2" charset="2"/>
              <a:buNone/>
            </a:pPr>
            <a:r>
              <a:rPr lang="el-GR" dirty="0" smtClean="0">
                <a:latin typeface="Times New Roman" pitchFamily="18" charset="0"/>
              </a:rPr>
              <a:t>   δεν κατανοεί τις προσδοκίες, </a:t>
            </a:r>
          </a:p>
          <a:p>
            <a:pPr eaLnBrk="1" hangingPunct="1">
              <a:lnSpc>
                <a:spcPct val="90000"/>
              </a:lnSpc>
              <a:buFont typeface="Wingdings" pitchFamily="2" charset="2"/>
              <a:buNone/>
            </a:pPr>
            <a:r>
              <a:rPr lang="el-GR" dirty="0" smtClean="0">
                <a:latin typeface="Times New Roman" pitchFamily="18" charset="0"/>
              </a:rPr>
              <a:t>   αγνοεί τους κοινωνικούς κανόνες, </a:t>
            </a:r>
          </a:p>
          <a:p>
            <a:pPr eaLnBrk="1" hangingPunct="1">
              <a:lnSpc>
                <a:spcPct val="90000"/>
              </a:lnSpc>
              <a:buFont typeface="Wingdings" pitchFamily="2" charset="2"/>
              <a:buNone/>
            </a:pPr>
            <a:r>
              <a:rPr lang="el-GR" dirty="0" smtClean="0">
                <a:latin typeface="Times New Roman" pitchFamily="18" charset="0"/>
              </a:rPr>
              <a:t>   ματαίωση από τους επικοινωνιακούς περιορισμούς,</a:t>
            </a:r>
          </a:p>
          <a:p>
            <a:pPr eaLnBrk="1" hangingPunct="1">
              <a:lnSpc>
                <a:spcPct val="90000"/>
              </a:lnSpc>
              <a:buFont typeface="Wingdings" pitchFamily="2" charset="2"/>
              <a:buNone/>
            </a:pPr>
            <a:r>
              <a:rPr lang="el-GR" dirty="0" smtClean="0">
                <a:latin typeface="Times New Roman" pitchFamily="18" charset="0"/>
              </a:rPr>
              <a:t>   αγνοεί τα συναισθήματα των άλλων</a:t>
            </a:r>
            <a:endParaRPr lang="en-US" dirty="0" smtClean="0">
              <a:latin typeface="Times New Roman" pitchFamily="18" charset="0"/>
            </a:endParaRPr>
          </a:p>
          <a:p>
            <a:pPr eaLnBrk="1" hangingPunct="1">
              <a:lnSpc>
                <a:spcPct val="90000"/>
              </a:lnSpc>
              <a:buFont typeface="Wingdings" pitchFamily="2" charset="2"/>
              <a:buNone/>
            </a:pPr>
            <a:endParaRPr lang="el-GR" dirty="0" smtClean="0">
              <a:latin typeface="Times New Roman" pitchFamily="18" charset="0"/>
            </a:endParaRPr>
          </a:p>
          <a:p>
            <a:pPr eaLnBrk="1" hangingPunct="1">
              <a:lnSpc>
                <a:spcPct val="90000"/>
              </a:lnSpc>
              <a:buFont typeface="Wingdings" pitchFamily="2" charset="2"/>
              <a:buNone/>
            </a:pPr>
            <a:r>
              <a:rPr lang="el-GR" sz="2400" dirty="0" smtClean="0">
                <a:latin typeface="Times New Roman" pitchFamily="18" charset="0"/>
              </a:rPr>
              <a:t>    (</a:t>
            </a:r>
            <a:r>
              <a:rPr lang="en-US" sz="2400" dirty="0" smtClean="0">
                <a:latin typeface="Times New Roman" pitchFamily="18" charset="0"/>
              </a:rPr>
              <a:t>Jordan, 2000</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Peeters</a:t>
            </a:r>
            <a:r>
              <a:rPr lang="en-US" sz="2400" dirty="0" smtClean="0">
                <a:latin typeface="Times New Roman" pitchFamily="18" charset="0"/>
                <a:cs typeface="Times New Roman" pitchFamily="18" charset="0"/>
              </a:rPr>
              <a:t>, 2000)</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Content Placeholder 2"/>
          <p:cNvSpPr>
            <a:spLocks noGrp="1"/>
          </p:cNvSpPr>
          <p:nvPr>
            <p:ph idx="4294967295"/>
          </p:nvPr>
        </p:nvSpPr>
        <p:spPr/>
        <p:txBody>
          <a:bodyPr/>
          <a:lstStyle/>
          <a:p>
            <a:pPr eaLnBrk="1" hangingPunct="1"/>
            <a:r>
              <a:rPr lang="el-GR" dirty="0" smtClean="0">
                <a:latin typeface="+mj-lt"/>
              </a:rPr>
              <a:t>Όσον αφορά τα σύμβολα μπορεί να χρησιμοποιηθεί το σύστημα επικοινωνίας με ανταλλαγή συμβόλων </a:t>
            </a:r>
            <a:r>
              <a:rPr lang="en-US" dirty="0" smtClean="0">
                <a:latin typeface="+mj-lt"/>
              </a:rPr>
              <a:t>(picture exchange communication system- PECS)</a:t>
            </a:r>
          </a:p>
          <a:p>
            <a:pPr eaLnBrk="1" hangingPunct="1"/>
            <a:endParaRPr lang="en-US" dirty="0" smtClean="0">
              <a:latin typeface="+mj-lt"/>
            </a:endParaRPr>
          </a:p>
          <a:p>
            <a:pPr eaLnBrk="1" hangingPunct="1"/>
            <a:r>
              <a:rPr lang="el-GR" dirty="0" smtClean="0">
                <a:latin typeface="+mj-lt"/>
              </a:rPr>
              <a:t>Το παιδί εκπαιδεύεται στην αναγνώριση αντικειμένων με ανταλλαγή της αντίστοιχης κάρτας για το επιθυμητό αντικείμενο </a:t>
            </a:r>
            <a:endParaRPr lang="en-US" dirty="0" smtClean="0">
              <a:latin typeface="+mj-lt"/>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Rot="1" noChangeArrowheads="1"/>
          </p:cNvSpPr>
          <p:nvPr>
            <p:ph type="body" idx="4294967295"/>
          </p:nvPr>
        </p:nvSpPr>
        <p:spPr>
          <a:xfrm>
            <a:off x="301625" y="549275"/>
            <a:ext cx="8540750" cy="5549900"/>
          </a:xfrm>
        </p:spPr>
        <p:txBody>
          <a:bodyPr/>
          <a:lstStyle/>
          <a:p>
            <a:pPr eaLnBrk="1" hangingPunct="1">
              <a:buFont typeface="Wingdings" pitchFamily="2" charset="2"/>
              <a:buBlip>
                <a:blip r:embed="rId2"/>
              </a:buBlip>
            </a:pPr>
            <a:r>
              <a:rPr lang="en-US" smtClean="0"/>
              <a:t>Star </a:t>
            </a:r>
            <a:r>
              <a:rPr lang="el-GR" smtClean="0"/>
              <a:t>: </a:t>
            </a:r>
            <a:r>
              <a:rPr lang="el-GR" sz="2400" smtClean="0">
                <a:latin typeface="Times New Roman" pitchFamily="18" charset="0"/>
              </a:rPr>
              <a:t>αστέρι που αποτελείται από το ακρωνύμιο των λέξεων : </a:t>
            </a:r>
          </a:p>
          <a:p>
            <a:pPr eaLnBrk="1" hangingPunct="1">
              <a:buFont typeface="Wingdings" pitchFamily="2" charset="2"/>
              <a:buNone/>
            </a:pPr>
            <a:endParaRPr lang="el-GR" sz="2400" smtClean="0">
              <a:latin typeface="Times New Roman" pitchFamily="18" charset="0"/>
            </a:endParaRPr>
          </a:p>
          <a:p>
            <a:pPr eaLnBrk="1" hangingPunct="1">
              <a:buFont typeface="Wingdings" pitchFamily="2" charset="2"/>
              <a:buChar char="§"/>
            </a:pPr>
            <a:r>
              <a:rPr lang="el-GR" sz="2400" smtClean="0">
                <a:latin typeface="Times New Roman" pitchFamily="18" charset="0"/>
              </a:rPr>
              <a:t> </a:t>
            </a:r>
            <a:r>
              <a:rPr lang="en-US" sz="2400" smtClean="0">
                <a:latin typeface="Times New Roman" pitchFamily="18" charset="0"/>
              </a:rPr>
              <a:t>Settings (S)</a:t>
            </a:r>
            <a:r>
              <a:rPr lang="el-GR" sz="2400" smtClean="0">
                <a:latin typeface="Times New Roman" pitchFamily="18" charset="0"/>
              </a:rPr>
              <a:t>: πλαίσιο</a:t>
            </a:r>
            <a:endParaRPr lang="en-US" sz="2400" smtClean="0">
              <a:latin typeface="Times New Roman" pitchFamily="18" charset="0"/>
            </a:endParaRPr>
          </a:p>
          <a:p>
            <a:pPr eaLnBrk="1" hangingPunct="1">
              <a:buFont typeface="Wingdings" pitchFamily="2" charset="2"/>
              <a:buChar char="§"/>
            </a:pPr>
            <a:r>
              <a:rPr lang="en-US" sz="2400" smtClean="0">
                <a:latin typeface="Times New Roman" pitchFamily="18" charset="0"/>
              </a:rPr>
              <a:t> Triggers (T)</a:t>
            </a:r>
            <a:r>
              <a:rPr lang="el-GR" sz="2400" smtClean="0">
                <a:latin typeface="Times New Roman" pitchFamily="18" charset="0"/>
              </a:rPr>
              <a:t>: αφορμές</a:t>
            </a:r>
            <a:endParaRPr lang="en-US" sz="2400" smtClean="0">
              <a:latin typeface="Times New Roman" pitchFamily="18" charset="0"/>
            </a:endParaRPr>
          </a:p>
          <a:p>
            <a:pPr eaLnBrk="1" hangingPunct="1">
              <a:buFont typeface="Wingdings" pitchFamily="2" charset="2"/>
              <a:buChar char="§"/>
            </a:pPr>
            <a:r>
              <a:rPr lang="en-US" sz="2400" smtClean="0">
                <a:latin typeface="Times New Roman" pitchFamily="18" charset="0"/>
              </a:rPr>
              <a:t> Action (A)</a:t>
            </a:r>
            <a:r>
              <a:rPr lang="el-GR" sz="2400" smtClean="0">
                <a:latin typeface="Times New Roman" pitchFamily="18" charset="0"/>
              </a:rPr>
              <a:t>: πράξη</a:t>
            </a:r>
            <a:endParaRPr lang="en-US" sz="2400" smtClean="0">
              <a:latin typeface="Times New Roman" pitchFamily="18" charset="0"/>
            </a:endParaRPr>
          </a:p>
          <a:p>
            <a:pPr eaLnBrk="1" hangingPunct="1">
              <a:buFont typeface="Wingdings" pitchFamily="2" charset="2"/>
              <a:buChar char="§"/>
            </a:pPr>
            <a:r>
              <a:rPr lang="en-US" sz="2400" smtClean="0">
                <a:latin typeface="Times New Roman" pitchFamily="18" charset="0"/>
              </a:rPr>
              <a:t> Results (R) </a:t>
            </a:r>
            <a:r>
              <a:rPr lang="el-GR" sz="2400" smtClean="0">
                <a:latin typeface="Times New Roman" pitchFamily="18" charset="0"/>
              </a:rPr>
              <a:t>: αποτελέσματα</a:t>
            </a:r>
          </a:p>
          <a:p>
            <a:pPr eaLnBrk="1" hangingPunct="1">
              <a:buFont typeface="Wingdings" pitchFamily="2" charset="2"/>
              <a:buChar char="§"/>
            </a:pPr>
            <a:endParaRPr lang="el-GR" sz="2400" smtClean="0">
              <a:latin typeface="Times New Roman" pitchFamily="18" charset="0"/>
            </a:endParaRPr>
          </a:p>
          <a:p>
            <a:pPr eaLnBrk="1" hangingPunct="1">
              <a:buFont typeface="Wingdings" pitchFamily="2" charset="2"/>
              <a:buNone/>
            </a:pPr>
            <a:r>
              <a:rPr lang="el-GR" smtClean="0"/>
              <a:t> </a:t>
            </a:r>
            <a:r>
              <a:rPr lang="el-GR" sz="2000" smtClean="0">
                <a:latin typeface="Times New Roman" pitchFamily="18" charset="0"/>
              </a:rPr>
              <a:t>(Πάντειο Πανεπιστήμιο Κοινωνικών &amp; Πολιτικών Σπουδών- Διαναπηρικός Οδηγός Εξειδίκευσης)</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idx="4294967295"/>
          </p:nvPr>
        </p:nvSpPr>
        <p:spPr/>
        <p:txBody>
          <a:bodyPr/>
          <a:lstStyle/>
          <a:p>
            <a:pPr eaLnBrk="1" hangingPunct="1"/>
            <a:r>
              <a:rPr lang="el-GR" smtClean="0"/>
              <a:t>Χειρομορφές </a:t>
            </a:r>
            <a:endParaRPr lang="en-US" smtClean="0"/>
          </a:p>
        </p:txBody>
      </p:sp>
      <p:sp>
        <p:nvSpPr>
          <p:cNvPr id="73731" name="Content Placeholder 2"/>
          <p:cNvSpPr>
            <a:spLocks noGrp="1"/>
          </p:cNvSpPr>
          <p:nvPr>
            <p:ph idx="4294967295"/>
          </p:nvPr>
        </p:nvSpPr>
        <p:spPr>
          <a:xfrm>
            <a:off x="457200" y="1412875"/>
            <a:ext cx="8229600" cy="4713288"/>
          </a:xfrm>
        </p:spPr>
        <p:txBody>
          <a:bodyPr/>
          <a:lstStyle/>
          <a:p>
            <a:pPr eaLnBrk="1" hangingPunct="1"/>
            <a:r>
              <a:rPr lang="en-US" dirty="0" err="1" smtClean="0"/>
              <a:t>Makaton</a:t>
            </a:r>
            <a:r>
              <a:rPr lang="en-US" dirty="0" smtClean="0"/>
              <a:t> </a:t>
            </a:r>
            <a:r>
              <a:rPr lang="el-GR" dirty="0" smtClean="0"/>
              <a:t>: οι υποστηρικτικές μορφές επικοινωνίας μπορούν να ενισχύσουν τις λεκτικές και μη λεκτικές επικοινωνιακές δεξιότητες </a:t>
            </a:r>
          </a:p>
          <a:p>
            <a:pPr eaLnBrk="1" hangingPunct="1"/>
            <a:endParaRPr lang="el-GR" dirty="0" smtClean="0"/>
          </a:p>
          <a:p>
            <a:pPr eaLnBrk="1" hangingPunct="1"/>
            <a:r>
              <a:rPr lang="el-GR" dirty="0" smtClean="0"/>
              <a:t>Απώτερος σκοπός είναι να συνδεθεί η αυθόρμητη λειτουργική επικοινωνία και η γενίκευση</a:t>
            </a:r>
          </a:p>
          <a:p>
            <a:pPr eaLnBrk="1" hangingPunct="1"/>
            <a:endParaRPr lang="el-GR" dirty="0" smtClean="0"/>
          </a:p>
          <a:p>
            <a:pPr eaLnBrk="1" hangingPunct="1"/>
            <a:r>
              <a:rPr lang="en-US" sz="3600" dirty="0" smtClean="0">
                <a:solidFill>
                  <a:schemeClr val="tx2">
                    <a:lumMod val="90000"/>
                    <a:lumOff val="10000"/>
                  </a:schemeClr>
                </a:solidFill>
              </a:rPr>
              <a:t>- </a:t>
            </a:r>
            <a:r>
              <a:rPr lang="el-GR" sz="3600" dirty="0" smtClean="0">
                <a:solidFill>
                  <a:schemeClr val="tx2">
                    <a:lumMod val="90000"/>
                    <a:lumOff val="10000"/>
                  </a:schemeClr>
                </a:solidFill>
              </a:rPr>
              <a:t>κοινωνικές ιστορίες</a:t>
            </a:r>
          </a:p>
          <a:p>
            <a:pPr eaLnBrk="1" hangingPunct="1"/>
            <a:endParaRPr lang="el-GR"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idx="4294967295"/>
          </p:nvPr>
        </p:nvSpPr>
        <p:spPr/>
        <p:txBody>
          <a:bodyPr/>
          <a:lstStyle/>
          <a:p>
            <a:pPr algn="ctr" eaLnBrk="1" hangingPunct="1"/>
            <a:r>
              <a:rPr lang="el-GR" sz="3600" dirty="0" err="1" smtClean="0"/>
              <a:t>Συμπεριφορικές</a:t>
            </a:r>
            <a:r>
              <a:rPr lang="el-GR" sz="3600" dirty="0" smtClean="0"/>
              <a:t> τεχνικές</a:t>
            </a:r>
            <a:endParaRPr lang="en-US" sz="3600" dirty="0" smtClean="0"/>
          </a:p>
        </p:txBody>
      </p:sp>
      <p:sp>
        <p:nvSpPr>
          <p:cNvPr id="74755" name="Content Placeholder 2"/>
          <p:cNvSpPr>
            <a:spLocks noGrp="1"/>
          </p:cNvSpPr>
          <p:nvPr>
            <p:ph idx="4294967295"/>
          </p:nvPr>
        </p:nvSpPr>
        <p:spPr/>
        <p:txBody>
          <a:bodyPr/>
          <a:lstStyle/>
          <a:p>
            <a:pPr eaLnBrk="1" hangingPunct="1">
              <a:lnSpc>
                <a:spcPct val="80000"/>
              </a:lnSpc>
            </a:pPr>
            <a:r>
              <a:rPr lang="el-GR" dirty="0" smtClean="0">
                <a:latin typeface="+mj-lt"/>
              </a:rPr>
              <a:t>Θεωρία συμπεριφορισμού</a:t>
            </a:r>
          </a:p>
          <a:p>
            <a:pPr eaLnBrk="1" hangingPunct="1">
              <a:lnSpc>
                <a:spcPct val="80000"/>
              </a:lnSpc>
            </a:pPr>
            <a:r>
              <a:rPr lang="el-GR" dirty="0" smtClean="0">
                <a:latin typeface="+mj-lt"/>
              </a:rPr>
              <a:t>Ακολουθούν το έργο του </a:t>
            </a:r>
            <a:r>
              <a:rPr lang="en-US" dirty="0" err="1" smtClean="0">
                <a:latin typeface="+mj-lt"/>
              </a:rPr>
              <a:t>Lovaas</a:t>
            </a:r>
            <a:endParaRPr lang="en-US" dirty="0" smtClean="0">
              <a:latin typeface="+mj-lt"/>
            </a:endParaRPr>
          </a:p>
          <a:p>
            <a:pPr eaLnBrk="1" hangingPunct="1">
              <a:lnSpc>
                <a:spcPct val="80000"/>
              </a:lnSpc>
            </a:pPr>
            <a:r>
              <a:rPr lang="el-GR" dirty="0" smtClean="0">
                <a:latin typeface="+mj-lt"/>
              </a:rPr>
              <a:t>Οι ελλειμματικές ικανότητες (μνήμη, μίμηση, γλώσσα, </a:t>
            </a:r>
            <a:r>
              <a:rPr lang="el-GR" dirty="0" err="1" smtClean="0">
                <a:latin typeface="+mj-lt"/>
              </a:rPr>
              <a:t>προμαθησιακές</a:t>
            </a:r>
            <a:r>
              <a:rPr lang="el-GR" dirty="0" smtClean="0">
                <a:latin typeface="+mj-lt"/>
              </a:rPr>
              <a:t> έννοιες, αυτοβοήθεια) απλοποιούνται με την μέθοδο του επιμερισμού σε κομμάτια και διδάσκονται τμηματικά</a:t>
            </a:r>
          </a:p>
          <a:p>
            <a:pPr eaLnBrk="1" hangingPunct="1">
              <a:lnSpc>
                <a:spcPct val="80000"/>
              </a:lnSpc>
            </a:pPr>
            <a:r>
              <a:rPr lang="el-GR" dirty="0" smtClean="0">
                <a:latin typeface="+mj-lt"/>
              </a:rPr>
              <a:t>Οι απαντήσεις επαναλαμβάνονται μέχρι να κατακτηθούν πλήρως</a:t>
            </a:r>
          </a:p>
          <a:p>
            <a:pPr eaLnBrk="1" hangingPunct="1">
              <a:lnSpc>
                <a:spcPct val="80000"/>
              </a:lnSpc>
            </a:pPr>
            <a:r>
              <a:rPr lang="el-GR" dirty="0" smtClean="0">
                <a:latin typeface="+mj-lt"/>
              </a:rPr>
              <a:t>Στην εφαρμογή της εφαρμοσμένης ανάλυσης συμπεριφοράς χρησιμοποιούνται ανταμοιβές ή ενισχύσεις για να  ενθαρρύνουν τις επιθυμητές συμπεριφορές</a:t>
            </a:r>
            <a:r>
              <a:rPr lang="el-GR" dirty="0" smtClean="0"/>
              <a:t>.</a:t>
            </a:r>
          </a:p>
          <a:p>
            <a:pPr eaLnBrk="1" hangingPunct="1">
              <a:lnSpc>
                <a:spcPct val="80000"/>
              </a:lnSpc>
            </a:pPr>
            <a:endParaRPr lang="en-US" sz="2300"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611560" y="260648"/>
            <a:ext cx="8064896" cy="5865515"/>
          </a:xfrm>
        </p:spPr>
        <p:txBody>
          <a:bodyPr/>
          <a:lstStyle/>
          <a:p>
            <a:r>
              <a:rPr lang="el-GR" sz="2800" b="1" dirty="0" err="1" smtClean="0"/>
              <a:t>συμπεριφορική</a:t>
            </a:r>
            <a:r>
              <a:rPr lang="el-GR" sz="2800" b="1" dirty="0" smtClean="0"/>
              <a:t> </a:t>
            </a:r>
            <a:r>
              <a:rPr lang="el-GR" sz="2800" b="1" dirty="0"/>
              <a:t>προσέγγιση</a:t>
            </a:r>
          </a:p>
          <a:p>
            <a:r>
              <a:rPr lang="el-GR" dirty="0" smtClean="0"/>
              <a:t>υποστηρίζει </a:t>
            </a:r>
            <a:r>
              <a:rPr lang="el-GR" dirty="0"/>
              <a:t>ότι το περιβάλλον του παιδιού είναι το πιο σημαντικό </a:t>
            </a:r>
            <a:r>
              <a:rPr lang="el-GR" dirty="0" smtClean="0"/>
              <a:t>και μπορεί </a:t>
            </a:r>
            <a:r>
              <a:rPr lang="el-GR" dirty="0"/>
              <a:t>να φέρει στην επιφάνεια την επιθυμητή </a:t>
            </a:r>
            <a:r>
              <a:rPr lang="el-GR" dirty="0" smtClean="0"/>
              <a:t>συμπεριφορά</a:t>
            </a:r>
          </a:p>
          <a:p>
            <a:r>
              <a:rPr lang="el-GR" dirty="0" smtClean="0"/>
              <a:t>Η </a:t>
            </a:r>
            <a:r>
              <a:rPr lang="el-GR" dirty="0"/>
              <a:t>παρέμβαση εστιάζεται </a:t>
            </a:r>
            <a:r>
              <a:rPr lang="el-GR" dirty="0" smtClean="0"/>
              <a:t>στους παράγοντες </a:t>
            </a:r>
            <a:r>
              <a:rPr lang="el-GR" dirty="0"/>
              <a:t>εκείνους που επηρεάζουν, θετικά ή αρνητικά τη συγκεκριμένη κάθε </a:t>
            </a:r>
            <a:r>
              <a:rPr lang="el-GR" dirty="0" smtClean="0"/>
              <a:t>φορά αντίδραση </a:t>
            </a:r>
            <a:r>
              <a:rPr lang="el-GR" dirty="0"/>
              <a:t>ή συμπεριφορά. </a:t>
            </a:r>
            <a:endParaRPr lang="el-GR" dirty="0" smtClean="0"/>
          </a:p>
          <a:p>
            <a:r>
              <a:rPr lang="en-US" dirty="0" smtClean="0"/>
              <a:t> </a:t>
            </a:r>
            <a:r>
              <a:rPr lang="el-GR" b="1" i="1" dirty="0"/>
              <a:t>Άμεση </a:t>
            </a:r>
            <a:r>
              <a:rPr lang="el-GR" b="1" i="1" dirty="0" smtClean="0"/>
              <a:t>εκπαίδευση</a:t>
            </a:r>
            <a:r>
              <a:rPr lang="el-GR" i="1" dirty="0" smtClean="0"/>
              <a:t>: α</a:t>
            </a:r>
            <a:r>
              <a:rPr lang="el-GR" dirty="0" smtClean="0"/>
              <a:t>ποτελεί την </a:t>
            </a:r>
            <a:r>
              <a:rPr lang="el-GR" dirty="0"/>
              <a:t>κύρια </a:t>
            </a:r>
            <a:r>
              <a:rPr lang="el-GR" dirty="0" smtClean="0"/>
              <a:t>μέθοδο παρέμβασης </a:t>
            </a:r>
            <a:r>
              <a:rPr lang="el-GR" dirty="0"/>
              <a:t>της </a:t>
            </a:r>
            <a:r>
              <a:rPr lang="el-GR" dirty="0" smtClean="0"/>
              <a:t>προσέγγισης αυτής</a:t>
            </a:r>
            <a:r>
              <a:rPr lang="el-GR" dirty="0"/>
              <a:t>. Η μέθοδος αυτή αναλύει το κάθε γνωστικό έργο με βάση τις ικανότητες </a:t>
            </a:r>
            <a:r>
              <a:rPr lang="el-GR" dirty="0" smtClean="0"/>
              <a:t>που απαιτούνται </a:t>
            </a:r>
            <a:r>
              <a:rPr lang="el-GR" dirty="0"/>
              <a:t>για την ολοκλήρωσή του. </a:t>
            </a:r>
            <a:endParaRPr lang="el-GR" dirty="0" smtClean="0"/>
          </a:p>
          <a:p>
            <a:r>
              <a:rPr lang="el-GR" dirty="0" smtClean="0"/>
              <a:t>Αυτές </a:t>
            </a:r>
            <a:r>
              <a:rPr lang="el-GR" dirty="0"/>
              <a:t>οι ικανότητες ή οι συμπεριφορές </a:t>
            </a:r>
            <a:r>
              <a:rPr lang="el-GR" dirty="0" smtClean="0"/>
              <a:t>τοποθετούνται σε </a:t>
            </a:r>
            <a:r>
              <a:rPr lang="el-GR" dirty="0"/>
              <a:t>μια λογική σειρά και το παιδί αξιολογείται για να εντοπιστεί σε ποιο επίπεδο βρίσκεται.</a:t>
            </a:r>
          </a:p>
          <a:p>
            <a:endParaRPr lang="el-GR" dirty="0"/>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2311246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a:xfrm>
            <a:off x="1089025" y="274638"/>
            <a:ext cx="7272338" cy="922114"/>
          </a:xfrm>
        </p:spPr>
        <p:txBody>
          <a:bodyPr/>
          <a:lstStyle/>
          <a:p>
            <a:pPr eaLnBrk="1" hangingPunct="1"/>
            <a:r>
              <a:rPr lang="el-GR" sz="3600" dirty="0" smtClean="0"/>
              <a:t>Τυπικός αυτισμός </a:t>
            </a:r>
            <a:endParaRPr lang="en-US" sz="3600" dirty="0" smtClean="0"/>
          </a:p>
        </p:txBody>
      </p:sp>
      <p:sp>
        <p:nvSpPr>
          <p:cNvPr id="13315" name="Content Placeholder 2"/>
          <p:cNvSpPr>
            <a:spLocks noGrp="1"/>
          </p:cNvSpPr>
          <p:nvPr>
            <p:ph idx="4294967295"/>
          </p:nvPr>
        </p:nvSpPr>
        <p:spPr/>
        <p:txBody>
          <a:bodyPr/>
          <a:lstStyle/>
          <a:p>
            <a:pPr eaLnBrk="1" hangingPunct="1"/>
            <a:r>
              <a:rPr lang="el-GR" sz="2600" dirty="0" smtClean="0">
                <a:solidFill>
                  <a:srgbClr val="FF0000"/>
                </a:solidFill>
                <a:latin typeface="+mj-lt"/>
              </a:rPr>
              <a:t>Αυτισμός </a:t>
            </a:r>
            <a:r>
              <a:rPr lang="el-GR" sz="2600" dirty="0" smtClean="0">
                <a:latin typeface="+mj-lt"/>
              </a:rPr>
              <a:t>:  Αυτιστική μοναχικότητα, καταθλιπτική επιθυμία για διατήρηση της ομοιότητας (</a:t>
            </a:r>
            <a:r>
              <a:rPr lang="en-US" sz="2600" dirty="0" err="1" smtClean="0">
                <a:latin typeface="+mj-lt"/>
              </a:rPr>
              <a:t>Kanner</a:t>
            </a:r>
            <a:r>
              <a:rPr lang="en-US" sz="2600" dirty="0" smtClean="0">
                <a:latin typeface="+mj-lt"/>
              </a:rPr>
              <a:t>, 1943)</a:t>
            </a:r>
          </a:p>
          <a:p>
            <a:pPr eaLnBrk="1" hangingPunct="1"/>
            <a:endParaRPr lang="en-US" sz="2600" dirty="0" smtClean="0">
              <a:latin typeface="+mj-lt"/>
            </a:endParaRPr>
          </a:p>
          <a:p>
            <a:pPr eaLnBrk="1" hangingPunct="1"/>
            <a:r>
              <a:rPr lang="el-GR" sz="2600" dirty="0" smtClean="0">
                <a:latin typeface="+mj-lt"/>
              </a:rPr>
              <a:t>15- 20 περιπτώσεις στις 10.000</a:t>
            </a:r>
          </a:p>
          <a:p>
            <a:pPr eaLnBrk="1" hangingPunct="1"/>
            <a:r>
              <a:rPr lang="el-GR" sz="2600" dirty="0" smtClean="0">
                <a:latin typeface="+mj-lt"/>
              </a:rPr>
              <a:t>Μέχρι 3 ετών η παρουσία συμπτωμάτων (</a:t>
            </a:r>
            <a:r>
              <a:rPr lang="el-GR" sz="2600" dirty="0" smtClean="0">
                <a:solidFill>
                  <a:srgbClr val="00B050"/>
                </a:solidFill>
                <a:latin typeface="+mj-lt"/>
              </a:rPr>
              <a:t>τριάδα ανεπαρκειών της </a:t>
            </a:r>
            <a:r>
              <a:rPr lang="en-US" sz="2600" dirty="0" smtClean="0">
                <a:solidFill>
                  <a:srgbClr val="00B050"/>
                </a:solidFill>
                <a:latin typeface="+mj-lt"/>
              </a:rPr>
              <a:t>Wing</a:t>
            </a:r>
            <a:r>
              <a:rPr lang="el-GR" sz="2600" dirty="0" smtClean="0">
                <a:solidFill>
                  <a:srgbClr val="00B050"/>
                </a:solidFill>
                <a:latin typeface="+mj-lt"/>
              </a:rPr>
              <a:t>:  </a:t>
            </a:r>
            <a:r>
              <a:rPr lang="el-GR" sz="2400" dirty="0" smtClean="0">
                <a:solidFill>
                  <a:srgbClr val="00B050"/>
                </a:solidFill>
                <a:latin typeface="+mj-lt"/>
              </a:rPr>
              <a:t>προβλήματα επικοινωνίας, κοινωνικοποίησης και δημιουργικής φαντασίας</a:t>
            </a:r>
            <a:r>
              <a:rPr lang="en-US" sz="2400" dirty="0" smtClean="0">
                <a:latin typeface="+mj-lt"/>
              </a:rPr>
              <a:t>)</a:t>
            </a:r>
            <a:r>
              <a:rPr lang="el-GR" sz="2400" dirty="0" smtClean="0">
                <a:latin typeface="+mj-lt"/>
              </a:rPr>
              <a:t> </a:t>
            </a:r>
            <a:endParaRPr lang="en-US" sz="2400" dirty="0" smtClean="0">
              <a:latin typeface="+mj-lt"/>
            </a:endParaRPr>
          </a:p>
          <a:p>
            <a:pPr eaLnBrk="1" hangingPunct="1"/>
            <a:endParaRPr lang="el-GR" sz="2600" dirty="0" smtClean="0">
              <a:solidFill>
                <a:srgbClr val="FF0000"/>
              </a:solidFill>
              <a:latin typeface="+mj-lt"/>
            </a:endParaRPr>
          </a:p>
          <a:p>
            <a:pPr eaLnBrk="1" hangingPunct="1"/>
            <a:r>
              <a:rPr lang="el-GR" sz="2600" dirty="0" smtClean="0">
                <a:latin typeface="+mj-lt"/>
              </a:rPr>
              <a:t>Ποιότητα λειτουργικότητας σε κοινωνικό επίπεδο (</a:t>
            </a:r>
            <a:r>
              <a:rPr lang="el-GR" sz="2600" dirty="0" err="1" smtClean="0">
                <a:latin typeface="+mj-lt"/>
              </a:rPr>
              <a:t>διαφοροδιάγνωση</a:t>
            </a:r>
            <a:r>
              <a:rPr lang="el-GR" sz="2600" dirty="0" smtClean="0">
                <a:latin typeface="+mj-lt"/>
              </a:rPr>
              <a:t> από άλλες μορφές)</a:t>
            </a:r>
            <a:endParaRPr lang="en-US" sz="2600" dirty="0" smtClean="0">
              <a:latin typeface="+mj-lt"/>
            </a:endParaRPr>
          </a:p>
        </p:txBody>
      </p:sp>
      <p:sp>
        <p:nvSpPr>
          <p:cNvPr id="4" name="3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386094394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1089025" y="188640"/>
            <a:ext cx="7272338" cy="5937523"/>
          </a:xfrm>
        </p:spPr>
        <p:txBody>
          <a:bodyPr/>
          <a:lstStyle/>
          <a:p>
            <a:r>
              <a:rPr lang="el-GR" dirty="0" smtClean="0"/>
              <a:t>Στη </a:t>
            </a:r>
            <a:r>
              <a:rPr lang="el-GR" dirty="0"/>
              <a:t>συνέχεια </a:t>
            </a:r>
            <a:r>
              <a:rPr lang="el-GR" dirty="0">
                <a:solidFill>
                  <a:srgbClr val="FF0000"/>
                </a:solidFill>
              </a:rPr>
              <a:t>η κάθε ικανότητα διδάσκεται ξεχωριστά με τη σειρά</a:t>
            </a:r>
            <a:r>
              <a:rPr lang="el-GR" dirty="0" smtClean="0">
                <a:solidFill>
                  <a:srgbClr val="FF0000"/>
                </a:solidFill>
              </a:rPr>
              <a:t>.</a:t>
            </a:r>
          </a:p>
          <a:p>
            <a:r>
              <a:rPr lang="el-GR" dirty="0" smtClean="0"/>
              <a:t> </a:t>
            </a:r>
            <a:r>
              <a:rPr lang="el-GR" dirty="0"/>
              <a:t>Γίνεται </a:t>
            </a:r>
            <a:r>
              <a:rPr lang="el-GR" dirty="0" smtClean="0"/>
              <a:t>διαρκής αξιολόγηση </a:t>
            </a:r>
            <a:r>
              <a:rPr lang="el-GR" dirty="0"/>
              <a:t>των ικανοτήτων που έχει διδαχθεί το </a:t>
            </a:r>
            <a:r>
              <a:rPr lang="el-GR" dirty="0" smtClean="0"/>
              <a:t>παιδί</a:t>
            </a:r>
            <a:endParaRPr lang="el-GR" dirty="0"/>
          </a:p>
          <a:p>
            <a:r>
              <a:rPr lang="en-US" dirty="0" smtClean="0"/>
              <a:t> </a:t>
            </a:r>
            <a:r>
              <a:rPr lang="el-GR" b="1" i="1" dirty="0"/>
              <a:t>Ανάλυση έργου </a:t>
            </a:r>
            <a:r>
              <a:rPr lang="el-GR" dirty="0" smtClean="0"/>
              <a:t>: μια σύνθετη δραστηριότητα χωρίζεται  σε μικρότερα </a:t>
            </a:r>
            <a:r>
              <a:rPr lang="el-GR" dirty="0"/>
              <a:t>βήματα, που μπορούν να αποκτηθούν πιο εύκολα. </a:t>
            </a:r>
            <a:endParaRPr lang="el-GR" dirty="0" smtClean="0"/>
          </a:p>
          <a:p>
            <a:r>
              <a:rPr lang="el-GR" dirty="0" smtClean="0"/>
              <a:t>Τα </a:t>
            </a:r>
            <a:r>
              <a:rPr lang="el-GR" dirty="0"/>
              <a:t>βήματα </a:t>
            </a:r>
            <a:r>
              <a:rPr lang="el-GR" dirty="0" smtClean="0"/>
              <a:t>έχουν</a:t>
            </a:r>
            <a:r>
              <a:rPr lang="en-US" dirty="0" smtClean="0"/>
              <a:t> </a:t>
            </a:r>
            <a:r>
              <a:rPr lang="el-GR" dirty="0" smtClean="0"/>
              <a:t>μια </a:t>
            </a:r>
            <a:r>
              <a:rPr lang="el-GR" dirty="0"/>
              <a:t>φυσική σειρά ή </a:t>
            </a:r>
            <a:r>
              <a:rPr lang="el-GR" dirty="0" smtClean="0"/>
              <a:t>πηγαίνουν </a:t>
            </a:r>
            <a:r>
              <a:rPr lang="el-GR" dirty="0"/>
              <a:t>από το ευκολότερο στο </a:t>
            </a:r>
            <a:r>
              <a:rPr lang="el-GR" dirty="0" smtClean="0"/>
              <a:t>δυσκολότερο.</a:t>
            </a:r>
            <a:endParaRPr lang="el-GR" dirty="0"/>
          </a:p>
          <a:p>
            <a:pPr marL="0" indent="0">
              <a:buNone/>
            </a:pPr>
            <a:r>
              <a:rPr lang="el-GR" dirty="0" smtClean="0"/>
              <a:t>(Αναγνωστοπούλου</a:t>
            </a:r>
            <a:r>
              <a:rPr lang="el-GR" dirty="0"/>
              <a:t>, </a:t>
            </a:r>
            <a:r>
              <a:rPr lang="en-US" dirty="0" smtClean="0"/>
              <a:t>2008</a:t>
            </a:r>
            <a:r>
              <a:rPr lang="el-GR" dirty="0" smtClean="0"/>
              <a:t>)</a:t>
            </a:r>
            <a:endParaRPr lang="el-GR" dirty="0"/>
          </a:p>
          <a:p>
            <a:endParaRPr lang="el-GR" dirty="0"/>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65107090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1089025" y="260648"/>
            <a:ext cx="7272338" cy="5865515"/>
          </a:xfrm>
        </p:spPr>
        <p:txBody>
          <a:bodyPr/>
          <a:lstStyle/>
          <a:p>
            <a:r>
              <a:rPr lang="en-US" dirty="0" smtClean="0"/>
              <a:t> </a:t>
            </a:r>
            <a:r>
              <a:rPr lang="el-GR" b="1" i="1" dirty="0"/>
              <a:t>Παροχή συστηματικών συνεπειών στη μαθησιακή συμπεριφορά του μαθητή </a:t>
            </a:r>
            <a:r>
              <a:rPr lang="el-GR" i="1" dirty="0"/>
              <a:t>με </a:t>
            </a:r>
            <a:r>
              <a:rPr lang="el-GR" i="1" dirty="0" smtClean="0"/>
              <a:t>ενισχύσεις, ανατροφοδότηση, </a:t>
            </a:r>
            <a:r>
              <a:rPr lang="el-GR" i="1" dirty="0"/>
              <a:t>διόρθωση λαθών</a:t>
            </a:r>
            <a:r>
              <a:rPr lang="el-GR" dirty="0"/>
              <a:t>, μέθοδοι που αποτελούν και το </a:t>
            </a:r>
            <a:r>
              <a:rPr lang="el-GR" dirty="0" smtClean="0"/>
              <a:t>κλειδί της </a:t>
            </a:r>
            <a:r>
              <a:rPr lang="el-GR" dirty="0"/>
              <a:t>προσέγγισης αυτής</a:t>
            </a:r>
            <a:r>
              <a:rPr lang="el-GR" dirty="0" smtClean="0"/>
              <a:t>.</a:t>
            </a:r>
          </a:p>
          <a:p>
            <a:r>
              <a:rPr lang="el-GR" dirty="0" smtClean="0"/>
              <a:t> </a:t>
            </a:r>
            <a:r>
              <a:rPr lang="el-GR" dirty="0"/>
              <a:t>Η ανατροφοδότηση μπορεί να πάρει δύο μορφές, τον έπαινο </a:t>
            </a:r>
            <a:r>
              <a:rPr lang="el-GR" dirty="0" smtClean="0"/>
              <a:t>ή θετική </a:t>
            </a:r>
            <a:r>
              <a:rPr lang="el-GR" dirty="0"/>
              <a:t>ενίσχυση για τις σωστές απαντήσεις και τη διόρθωση λαθών. </a:t>
            </a:r>
            <a:endParaRPr lang="el-GR" dirty="0" smtClean="0"/>
          </a:p>
          <a:p>
            <a:r>
              <a:rPr lang="el-GR" dirty="0" smtClean="0"/>
              <a:t>μια </a:t>
            </a:r>
            <a:r>
              <a:rPr lang="el-GR" dirty="0"/>
              <a:t>αγκαλιά, ένα παιχνίδι κ.α. ανάλογα με τη στάση του παιδιού. </a:t>
            </a:r>
          </a:p>
          <a:p>
            <a:r>
              <a:rPr lang="el-GR" dirty="0"/>
              <a:t>εξωτερικές ενισχύσεις όπως τα αυτοκόλλητα, ο λεκτικός έπαινος </a:t>
            </a:r>
            <a:r>
              <a:rPr lang="el-GR" dirty="0" err="1" smtClean="0"/>
              <a:t>κλπ</a:t>
            </a:r>
            <a:endParaRPr lang="el-GR" dirty="0" smtClean="0"/>
          </a:p>
          <a:p>
            <a:r>
              <a:rPr lang="el-GR" dirty="0" smtClean="0"/>
              <a:t> </a:t>
            </a:r>
            <a:r>
              <a:rPr lang="el-GR" b="1" i="1" dirty="0" smtClean="0"/>
              <a:t>ανατροφοδότηση</a:t>
            </a:r>
            <a:r>
              <a:rPr lang="el-GR" dirty="0" smtClean="0"/>
              <a:t> : πιο </a:t>
            </a:r>
            <a:r>
              <a:rPr lang="el-GR" dirty="0"/>
              <a:t>αποτελεσματική όταν είναι συγκεκριμένη, άμεση και θετική. </a:t>
            </a:r>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247347063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noRot="1" noChangeArrowheads="1"/>
          </p:cNvSpPr>
          <p:nvPr>
            <p:ph type="body" idx="4294967295"/>
          </p:nvPr>
        </p:nvSpPr>
        <p:spPr>
          <a:xfrm>
            <a:off x="2124075" y="549275"/>
            <a:ext cx="5256213" cy="5549900"/>
          </a:xfrm>
        </p:spPr>
        <p:txBody>
          <a:bodyPr/>
          <a:lstStyle/>
          <a:p>
            <a:pPr eaLnBrk="1" hangingPunct="1"/>
            <a:r>
              <a:rPr lang="el-GR" dirty="0" smtClean="0">
                <a:latin typeface="Times New Roman" pitchFamily="18" charset="0"/>
              </a:rPr>
              <a:t>Όσο πιο νωρίς μπει η διάγνωση, τόσο καλύτερα αποδίδει η παρέμβαση, πριν το παιδί </a:t>
            </a:r>
          </a:p>
          <a:p>
            <a:pPr eaLnBrk="1" hangingPunct="1">
              <a:buFont typeface="Wingdings" pitchFamily="2" charset="2"/>
              <a:buNone/>
            </a:pPr>
            <a:endParaRPr lang="el-GR" dirty="0" smtClean="0">
              <a:latin typeface="Times New Roman" pitchFamily="18" charset="0"/>
            </a:endParaRPr>
          </a:p>
          <a:p>
            <a:pPr eaLnBrk="1" hangingPunct="1">
              <a:buFont typeface="Wingdings" pitchFamily="2" charset="2"/>
              <a:buNone/>
            </a:pPr>
            <a:r>
              <a:rPr lang="el-GR" dirty="0" smtClean="0">
                <a:latin typeface="Times New Roman" pitchFamily="18" charset="0"/>
              </a:rPr>
              <a:t>    «</a:t>
            </a:r>
            <a:r>
              <a:rPr lang="el-GR" dirty="0" smtClean="0">
                <a:solidFill>
                  <a:srgbClr val="FF0000"/>
                </a:solidFill>
                <a:latin typeface="Times New Roman" pitchFamily="18" charset="0"/>
              </a:rPr>
              <a:t>κακοποιηθεί από άστοχες παρεμβάσεις</a:t>
            </a:r>
            <a:r>
              <a:rPr lang="el-GR" dirty="0" smtClean="0">
                <a:latin typeface="Times New Roman" pitchFamily="18" charset="0"/>
              </a:rPr>
              <a:t>»</a:t>
            </a:r>
          </a:p>
          <a:p>
            <a:pPr eaLnBrk="1" hangingPunct="1">
              <a:buFont typeface="Wingdings" pitchFamily="2" charset="2"/>
              <a:buNone/>
            </a:pPr>
            <a:endParaRPr lang="el-GR" dirty="0" smtClean="0">
              <a:latin typeface="Times New Roman" pitchFamily="18" charset="0"/>
            </a:endParaRPr>
          </a:p>
          <a:p>
            <a:pPr eaLnBrk="1" hangingPunct="1">
              <a:buFont typeface="Wingdings" pitchFamily="2" charset="2"/>
              <a:buNone/>
            </a:pPr>
            <a:endParaRPr lang="el-GR" sz="2400" dirty="0" smtClean="0">
              <a:latin typeface="Times New Roman" pitchFamily="18" charset="0"/>
            </a:endParaRPr>
          </a:p>
          <a:p>
            <a:pPr eaLnBrk="1" hangingPunct="1">
              <a:buFont typeface="Wingdings" pitchFamily="2" charset="2"/>
              <a:buNone/>
            </a:pPr>
            <a:endParaRPr lang="el-GR" sz="2400" dirty="0" smtClean="0">
              <a:latin typeface="Times New Roman" pitchFamily="18" charset="0"/>
            </a:endParaRPr>
          </a:p>
          <a:p>
            <a:pPr eaLnBrk="1" hangingPunct="1">
              <a:buFont typeface="Wingdings" pitchFamily="2" charset="2"/>
              <a:buNone/>
            </a:pPr>
            <a:r>
              <a:rPr lang="el-GR" sz="1800" dirty="0" smtClean="0">
                <a:latin typeface="Times New Roman" pitchFamily="18" charset="0"/>
              </a:rPr>
              <a:t>(</a:t>
            </a:r>
            <a:r>
              <a:rPr lang="en-US" sz="1800" dirty="0" smtClean="0">
                <a:latin typeface="Times New Roman" pitchFamily="18" charset="0"/>
              </a:rPr>
              <a:t>www.adhdhellas.ora)</a:t>
            </a:r>
            <a:endParaRPr lang="el-GR" sz="1800" dirty="0" smtClean="0">
              <a:latin typeface="Times New Roman" pitchFamily="18" charset="0"/>
            </a:endParaRPr>
          </a:p>
          <a:p>
            <a:pPr eaLnBrk="1" hangingPunct="1"/>
            <a:endParaRPr lang="el-GR" sz="2400" dirty="0" smtClean="0">
              <a:latin typeface="Times New Roman" pitchFamily="18" charset="0"/>
            </a:endParaRPr>
          </a:p>
          <a:p>
            <a:pPr eaLnBrk="1" hangingPunct="1"/>
            <a:endParaRPr lang="en-US" sz="2400" dirty="0" smtClean="0">
              <a:latin typeface="Times New Roman"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Rot="1" noChangeArrowheads="1"/>
          </p:cNvSpPr>
          <p:nvPr>
            <p:ph type="body" idx="4294967295"/>
          </p:nvPr>
        </p:nvSpPr>
        <p:spPr>
          <a:xfrm>
            <a:off x="2760663" y="1600200"/>
            <a:ext cx="3876675" cy="4503738"/>
          </a:xfrm>
        </p:spPr>
        <p:txBody>
          <a:bodyPr/>
          <a:lstStyle/>
          <a:p>
            <a:pPr eaLnBrk="1" hangingPunct="1"/>
            <a:r>
              <a:rPr lang="el-GR" sz="2400" b="1" dirty="0" err="1" smtClean="0">
                <a:hlinkClick r:id="rId2"/>
              </a:rPr>
              <a:t>The</a:t>
            </a:r>
            <a:r>
              <a:rPr lang="el-GR" sz="2400" b="1" dirty="0" smtClean="0">
                <a:hlinkClick r:id="rId2"/>
              </a:rPr>
              <a:t> </a:t>
            </a:r>
            <a:r>
              <a:rPr lang="el-GR" sz="2400" b="1" dirty="0" err="1" smtClean="0">
                <a:hlinkClick r:id="rId2"/>
              </a:rPr>
              <a:t>essense</a:t>
            </a:r>
            <a:r>
              <a:rPr lang="el-GR" sz="2400" b="1" dirty="0" smtClean="0">
                <a:hlinkClick r:id="rId2"/>
              </a:rPr>
              <a:t> </a:t>
            </a:r>
            <a:r>
              <a:rPr lang="el-GR" sz="2400" b="1" dirty="0" err="1" smtClean="0">
                <a:hlinkClick r:id="rId2"/>
              </a:rPr>
              <a:t>of</a:t>
            </a:r>
            <a:r>
              <a:rPr lang="el-GR" sz="2400" b="1" dirty="0" smtClean="0">
                <a:hlinkClick r:id="rId2"/>
              </a:rPr>
              <a:t> </a:t>
            </a:r>
            <a:r>
              <a:rPr lang="el-GR" sz="2400" b="1" dirty="0" err="1" smtClean="0">
                <a:hlinkClick r:id="rId2"/>
              </a:rPr>
              <a:t>life</a:t>
            </a:r>
            <a:r>
              <a:rPr lang="el-GR" sz="2400" b="1" dirty="0" smtClean="0"/>
              <a:t> </a:t>
            </a:r>
            <a:endParaRPr lang="en-US" sz="2400" b="1" dirty="0" smtClean="0"/>
          </a:p>
          <a:p>
            <a:pPr eaLnBrk="1" hangingPunct="1"/>
            <a:endParaRPr lang="el-GR" sz="2400" dirty="0" smtClean="0"/>
          </a:p>
          <a:p>
            <a:pPr eaLnBrk="1" hangingPunct="1"/>
            <a:r>
              <a:rPr lang="el-GR" sz="2400" dirty="0" smtClean="0"/>
              <a:t>Η ζωή είναι ένα μεγάλο ταξίδι </a:t>
            </a:r>
          </a:p>
          <a:p>
            <a:pPr eaLnBrk="1" hangingPunct="1"/>
            <a:r>
              <a:rPr lang="el-GR" sz="2400" dirty="0" smtClean="0"/>
              <a:t>Ακολουθώντας διαφορετικές ατραπούς, ψάχνουμε πάντα την ουσία της ζωής</a:t>
            </a:r>
          </a:p>
          <a:p>
            <a:pPr eaLnBrk="1" hangingPunct="1"/>
            <a:endParaRPr lang="en-US"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Φάσεις της παιδαγωγικής πράξης</a:t>
            </a:r>
            <a:endParaRPr lang="en-US" dirty="0"/>
          </a:p>
        </p:txBody>
      </p:sp>
      <p:sp>
        <p:nvSpPr>
          <p:cNvPr id="3" name="Content Placeholder 2"/>
          <p:cNvSpPr>
            <a:spLocks noGrp="1"/>
          </p:cNvSpPr>
          <p:nvPr>
            <p:ph idx="1"/>
          </p:nvPr>
        </p:nvSpPr>
        <p:spPr/>
        <p:txBody>
          <a:bodyPr/>
          <a:lstStyle/>
          <a:p>
            <a:r>
              <a:rPr lang="el-GR" dirty="0" smtClean="0"/>
              <a:t>Παιδαγωγικοί στόχοι </a:t>
            </a:r>
          </a:p>
          <a:p>
            <a:r>
              <a:rPr lang="el-GR" dirty="0" smtClean="0"/>
              <a:t>Παιδαγωγική αξιολόγηση</a:t>
            </a:r>
          </a:p>
          <a:p>
            <a:endParaRPr lang="el-GR" dirty="0" smtClean="0"/>
          </a:p>
          <a:p>
            <a:r>
              <a:rPr lang="el-GR" dirty="0" smtClean="0"/>
              <a:t>Σχεδιασμός του κατάλληλου μαθησιακού προγράμματος</a:t>
            </a:r>
          </a:p>
          <a:p>
            <a:endParaRPr lang="el-GR" dirty="0" smtClean="0"/>
          </a:p>
          <a:p>
            <a:r>
              <a:rPr lang="el-GR" dirty="0" smtClean="0"/>
              <a:t>Παιδαγωγική παρέμβαση</a:t>
            </a:r>
          </a:p>
          <a:p>
            <a:endParaRPr lang="el-GR" dirty="0" smtClean="0"/>
          </a:p>
          <a:p>
            <a:endParaRPr lang="en-US" dirty="0"/>
          </a:p>
        </p:txBody>
      </p:sp>
      <p:sp>
        <p:nvSpPr>
          <p:cNvPr id="5" name="Down Arrow 4"/>
          <p:cNvSpPr/>
          <p:nvPr/>
        </p:nvSpPr>
        <p:spPr>
          <a:xfrm>
            <a:off x="4286248" y="1857364"/>
            <a:ext cx="432048" cy="5749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a:off x="4286248" y="2928934"/>
            <a:ext cx="432048" cy="6463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a:off x="4286248" y="4429132"/>
            <a:ext cx="432048" cy="717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l-GR" dirty="0" smtClean="0"/>
              <a:t>Συναισθήματα και η διαχείρισή τους</a:t>
            </a:r>
            <a:endParaRPr lang="en-US" dirty="0"/>
          </a:p>
        </p:txBody>
      </p:sp>
      <p:sp>
        <p:nvSpPr>
          <p:cNvPr id="5" name="Content Placeholder 4"/>
          <p:cNvSpPr>
            <a:spLocks noGrp="1"/>
          </p:cNvSpPr>
          <p:nvPr>
            <p:ph idx="1"/>
          </p:nvPr>
        </p:nvSpPr>
        <p:spPr>
          <a:xfrm>
            <a:off x="323528" y="1600200"/>
            <a:ext cx="8640960" cy="4925144"/>
          </a:xfrm>
        </p:spPr>
        <p:txBody>
          <a:bodyPr/>
          <a:lstStyle/>
          <a:p>
            <a:r>
              <a:rPr lang="el-GR" dirty="0" smtClean="0"/>
              <a:t> «Ο όρος προβλήματα συμπεριφοράς αναφέρεται σε μία ποικιλία προβλημάτων, που μπορεί να παρουσιάσει κάποιο άτομο σε συναισθηματικό και ψυχοκοινωνικό επίπεδο με αποτέλεσμα να διαταράσσεται η σχέση του με τους άλλους, αλλά και η σχέση του με τον εαυτό του. Αν και ο όρος αυτός χρησιμοποιείται ευρύτατα, το περιεχόμενο  του ποικίλλει ανάλογα με τη θεώρηση που υιοθετείται για τον προσδιορισμό της ανθρώπινης συμπεριφοράς και των παραγόντων που την επηρεάζουν (Δ</a:t>
            </a:r>
            <a:r>
              <a:rPr lang="en-US" dirty="0" smtClean="0"/>
              <a:t>o</a:t>
            </a:r>
            <a:r>
              <a:rPr lang="el-GR" dirty="0" err="1" smtClean="0"/>
              <a:t>ΐκου</a:t>
            </a:r>
            <a:r>
              <a:rPr lang="el-GR" dirty="0" smtClean="0"/>
              <a:t> 2007: 593). </a:t>
            </a:r>
            <a:endParaRPr lang="en-US" dirty="0" smtClean="0"/>
          </a:p>
          <a:p>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3600" dirty="0" err="1" smtClean="0"/>
              <a:t>προβληματικές</a:t>
            </a:r>
            <a:r>
              <a:rPr lang="el-GR" sz="3600" dirty="0" smtClean="0"/>
              <a:t> </a:t>
            </a:r>
            <a:r>
              <a:rPr lang="el-GR" sz="3600" dirty="0" err="1" smtClean="0"/>
              <a:t>μορφές</a:t>
            </a:r>
            <a:r>
              <a:rPr lang="el-GR" sz="3600" dirty="0" smtClean="0"/>
              <a:t> </a:t>
            </a:r>
            <a:r>
              <a:rPr lang="el-GR" sz="3600" dirty="0" err="1" smtClean="0"/>
              <a:t>συμπεριφοράς</a:t>
            </a:r>
            <a:r>
              <a:rPr lang="el-GR" sz="3600" dirty="0" smtClean="0"/>
              <a:t> </a:t>
            </a:r>
            <a:endParaRPr lang="en-US" sz="3600" dirty="0"/>
          </a:p>
        </p:txBody>
      </p:sp>
      <p:sp>
        <p:nvSpPr>
          <p:cNvPr id="3" name="Content Placeholder 2"/>
          <p:cNvSpPr>
            <a:spLocks noGrp="1"/>
          </p:cNvSpPr>
          <p:nvPr>
            <p:ph idx="1"/>
          </p:nvPr>
        </p:nvSpPr>
        <p:spPr/>
        <p:txBody>
          <a:bodyPr/>
          <a:lstStyle/>
          <a:p>
            <a:r>
              <a:rPr lang="el-GR" dirty="0" smtClean="0"/>
              <a:t> </a:t>
            </a:r>
            <a:r>
              <a:rPr lang="el-GR" dirty="0" err="1" smtClean="0"/>
              <a:t>θεωρούνται</a:t>
            </a:r>
            <a:r>
              <a:rPr lang="el-GR" dirty="0" smtClean="0"/>
              <a:t> οι </a:t>
            </a:r>
            <a:r>
              <a:rPr lang="el-GR" dirty="0" err="1" smtClean="0"/>
              <a:t>ενέργειες</a:t>
            </a:r>
            <a:r>
              <a:rPr lang="el-GR" dirty="0" smtClean="0"/>
              <a:t> και οι </a:t>
            </a:r>
            <a:r>
              <a:rPr lang="el-GR" dirty="0" err="1" smtClean="0"/>
              <a:t>στάσεις</a:t>
            </a:r>
            <a:r>
              <a:rPr lang="el-GR" dirty="0" smtClean="0"/>
              <a:t> του </a:t>
            </a:r>
            <a:r>
              <a:rPr lang="el-GR" dirty="0" err="1" smtClean="0"/>
              <a:t>παιδιού</a:t>
            </a:r>
            <a:r>
              <a:rPr lang="el-GR" dirty="0" smtClean="0"/>
              <a:t>, οι </a:t>
            </a:r>
            <a:r>
              <a:rPr lang="el-GR" dirty="0" err="1" smtClean="0"/>
              <a:t>οποίες</a:t>
            </a:r>
            <a:r>
              <a:rPr lang="el-GR" dirty="0" smtClean="0"/>
              <a:t> δεν </a:t>
            </a:r>
            <a:r>
              <a:rPr lang="el-GR" dirty="0" err="1" smtClean="0"/>
              <a:t>ταιριάζουν</a:t>
            </a:r>
            <a:r>
              <a:rPr lang="el-GR" dirty="0" smtClean="0"/>
              <a:t> με την </a:t>
            </a:r>
            <a:r>
              <a:rPr lang="el-GR" dirty="0" err="1" smtClean="0"/>
              <a:t>ηλικία</a:t>
            </a:r>
            <a:r>
              <a:rPr lang="el-GR" dirty="0" smtClean="0"/>
              <a:t> του και </a:t>
            </a:r>
            <a:r>
              <a:rPr lang="el-GR" dirty="0" err="1" smtClean="0"/>
              <a:t>σχετίζονται</a:t>
            </a:r>
            <a:r>
              <a:rPr lang="el-GR" dirty="0" smtClean="0"/>
              <a:t> με </a:t>
            </a:r>
            <a:r>
              <a:rPr lang="el-GR" dirty="0" err="1" smtClean="0"/>
              <a:t>σταθερά</a:t>
            </a:r>
            <a:r>
              <a:rPr lang="el-GR" dirty="0" smtClean="0"/>
              <a:t> </a:t>
            </a:r>
            <a:r>
              <a:rPr lang="el-GR" dirty="0" err="1" smtClean="0"/>
              <a:t>πρότυπα</a:t>
            </a:r>
            <a:r>
              <a:rPr lang="el-GR" dirty="0" smtClean="0"/>
              <a:t> (</a:t>
            </a:r>
            <a:r>
              <a:rPr lang="el-GR" dirty="0" err="1" smtClean="0"/>
              <a:t>patterns</a:t>
            </a:r>
            <a:r>
              <a:rPr lang="el-GR" dirty="0" smtClean="0"/>
              <a:t>) </a:t>
            </a:r>
            <a:r>
              <a:rPr lang="el-GR" dirty="0" err="1" smtClean="0"/>
              <a:t>προκλητικής</a:t>
            </a:r>
            <a:r>
              <a:rPr lang="el-GR" dirty="0" smtClean="0"/>
              <a:t>, </a:t>
            </a:r>
            <a:endParaRPr lang="en-US" dirty="0" smtClean="0"/>
          </a:p>
          <a:p>
            <a:pPr>
              <a:buNone/>
            </a:pPr>
            <a:r>
              <a:rPr lang="el-GR" dirty="0" smtClean="0"/>
              <a:t>	</a:t>
            </a:r>
            <a:r>
              <a:rPr lang="el-GR" dirty="0" err="1" smtClean="0"/>
              <a:t>αντικοινωνικής</a:t>
            </a:r>
            <a:r>
              <a:rPr lang="el-GR" dirty="0" smtClean="0"/>
              <a:t> και </a:t>
            </a:r>
            <a:r>
              <a:rPr lang="el-GR" dirty="0" err="1" smtClean="0"/>
              <a:t>επιθετικής</a:t>
            </a:r>
            <a:r>
              <a:rPr lang="el-GR" dirty="0" smtClean="0"/>
              <a:t> </a:t>
            </a:r>
            <a:r>
              <a:rPr lang="el-GR" dirty="0" err="1" smtClean="0"/>
              <a:t>συμπεριφοράς</a:t>
            </a:r>
            <a:r>
              <a:rPr lang="el-GR" dirty="0" smtClean="0"/>
              <a:t> </a:t>
            </a:r>
            <a:r>
              <a:rPr lang="el-GR" dirty="0" err="1" smtClean="0"/>
              <a:t>απέναντι</a:t>
            </a:r>
            <a:r>
              <a:rPr lang="el-GR" dirty="0" smtClean="0"/>
              <a:t> στους </a:t>
            </a:r>
            <a:r>
              <a:rPr lang="el-GR" dirty="0" err="1" smtClean="0"/>
              <a:t>άλλους</a:t>
            </a:r>
            <a:r>
              <a:rPr lang="el-GR" dirty="0" smtClean="0"/>
              <a:t> (</a:t>
            </a:r>
            <a:r>
              <a:rPr lang="el-GR" dirty="0" err="1" smtClean="0"/>
              <a:t>συνομηλίκους</a:t>
            </a:r>
            <a:r>
              <a:rPr lang="el-GR" dirty="0" smtClean="0"/>
              <a:t>, </a:t>
            </a:r>
            <a:r>
              <a:rPr lang="el-GR" dirty="0" err="1" smtClean="0"/>
              <a:t>γονείς</a:t>
            </a:r>
            <a:r>
              <a:rPr lang="el-GR" dirty="0" smtClean="0"/>
              <a:t>, </a:t>
            </a:r>
            <a:r>
              <a:rPr lang="el-GR" dirty="0" err="1" smtClean="0"/>
              <a:t>δασκάλους</a:t>
            </a:r>
            <a:r>
              <a:rPr lang="el-GR" dirty="0" smtClean="0"/>
              <a:t>, κλπ.) </a:t>
            </a:r>
            <a:endParaRPr lang="en-US" dirty="0" smtClean="0"/>
          </a:p>
          <a:p>
            <a:endParaRPr lang="en-US" dirty="0" smtClean="0"/>
          </a:p>
          <a:p>
            <a:pPr>
              <a:buNone/>
            </a:pPr>
            <a:r>
              <a:rPr lang="el-GR" sz="2400" dirty="0" smtClean="0"/>
              <a:t>(</a:t>
            </a:r>
            <a:r>
              <a:rPr lang="el-GR" sz="2400" dirty="0" err="1" smtClean="0"/>
              <a:t>Burke</a:t>
            </a:r>
            <a:r>
              <a:rPr lang="el-GR" sz="2400" dirty="0" smtClean="0"/>
              <a:t> </a:t>
            </a:r>
            <a:r>
              <a:rPr lang="el-GR" sz="2400" dirty="0" err="1" smtClean="0"/>
              <a:t>et</a:t>
            </a:r>
            <a:r>
              <a:rPr lang="el-GR" sz="2400" dirty="0" smtClean="0"/>
              <a:t> </a:t>
            </a:r>
            <a:r>
              <a:rPr lang="el-GR" sz="2400" dirty="0" err="1" smtClean="0"/>
              <a:t>al</a:t>
            </a:r>
            <a:r>
              <a:rPr lang="el-GR" sz="2400" dirty="0" smtClean="0"/>
              <a:t>., 2002∙ </a:t>
            </a:r>
            <a:r>
              <a:rPr lang="el-GR" sz="2400" dirty="0" err="1" smtClean="0"/>
              <a:t>Frick</a:t>
            </a:r>
            <a:r>
              <a:rPr lang="el-GR" sz="2400" dirty="0" smtClean="0"/>
              <a:t>, 1998∙ </a:t>
            </a:r>
            <a:r>
              <a:rPr lang="el-GR" sz="2400" dirty="0" err="1" smtClean="0"/>
              <a:t>Hinshaw</a:t>
            </a:r>
            <a:r>
              <a:rPr lang="el-GR" sz="2400" dirty="0" smtClean="0"/>
              <a:t> &amp; </a:t>
            </a:r>
            <a:r>
              <a:rPr lang="el-GR" sz="2400" dirty="0" err="1" smtClean="0"/>
              <a:t>Anderson</a:t>
            </a:r>
            <a:r>
              <a:rPr lang="el-GR" sz="2400" dirty="0" smtClean="0"/>
              <a:t>, 1996∙ </a:t>
            </a:r>
            <a:r>
              <a:rPr lang="el-GR" sz="2400" dirty="0" err="1" smtClean="0"/>
              <a:t>Mash</a:t>
            </a:r>
            <a:r>
              <a:rPr lang="el-GR" sz="2400" dirty="0" smtClean="0"/>
              <a:t> &amp; </a:t>
            </a:r>
            <a:r>
              <a:rPr lang="el-GR" sz="2400" dirty="0" err="1" smtClean="0"/>
              <a:t>Wolfe</a:t>
            </a:r>
            <a:r>
              <a:rPr lang="el-GR" sz="2400" dirty="0" smtClean="0"/>
              <a:t>, 2001) </a:t>
            </a:r>
            <a:endParaRPr lang="en-US" sz="2400"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l-GR" dirty="0" smtClean="0"/>
              <a:t>Αποτέλεσμα των παραπάνω μορφών συμπεριφοράς είναι η δυσκολία στις διαπροσωπικές και κοινωνικές </a:t>
            </a:r>
            <a:r>
              <a:rPr lang="el-GR" dirty="0" err="1" smtClean="0"/>
              <a:t>σχέσεις</a:t>
            </a:r>
            <a:r>
              <a:rPr lang="el-GR" dirty="0" smtClean="0"/>
              <a:t> του (</a:t>
            </a:r>
            <a:r>
              <a:rPr lang="el-GR" dirty="0" err="1" smtClean="0"/>
              <a:t>Carr</a:t>
            </a:r>
            <a:r>
              <a:rPr lang="el-GR" dirty="0" smtClean="0"/>
              <a:t>, 1999) με επακόλουθο </a:t>
            </a:r>
            <a:r>
              <a:rPr lang="el-GR" dirty="0" err="1" smtClean="0"/>
              <a:t>σοβαρές</a:t>
            </a:r>
            <a:r>
              <a:rPr lang="el-GR" dirty="0" smtClean="0"/>
              <a:t> </a:t>
            </a:r>
            <a:r>
              <a:rPr lang="el-GR" dirty="0" err="1" smtClean="0"/>
              <a:t>δυσκολίες</a:t>
            </a:r>
            <a:r>
              <a:rPr lang="el-GR" dirty="0" smtClean="0"/>
              <a:t> </a:t>
            </a:r>
            <a:r>
              <a:rPr lang="el-GR" dirty="0" err="1" smtClean="0"/>
              <a:t>προσαρμογής</a:t>
            </a:r>
            <a:r>
              <a:rPr lang="el-GR" dirty="0" smtClean="0"/>
              <a:t> του </a:t>
            </a:r>
            <a:r>
              <a:rPr lang="el-GR" dirty="0" err="1" smtClean="0"/>
              <a:t>παιδιού</a:t>
            </a:r>
            <a:r>
              <a:rPr lang="el-GR" dirty="0" smtClean="0"/>
              <a:t> σε </a:t>
            </a:r>
            <a:r>
              <a:rPr lang="el-GR" dirty="0" err="1" smtClean="0"/>
              <a:t>όλες</a:t>
            </a:r>
            <a:r>
              <a:rPr lang="el-GR" dirty="0" smtClean="0"/>
              <a:t> τις </a:t>
            </a:r>
            <a:r>
              <a:rPr lang="el-GR" dirty="0" err="1" smtClean="0"/>
              <a:t>βαθμίδες</a:t>
            </a:r>
            <a:r>
              <a:rPr lang="el-GR" dirty="0" smtClean="0"/>
              <a:t> της </a:t>
            </a:r>
            <a:r>
              <a:rPr lang="el-GR" dirty="0" err="1" smtClean="0"/>
              <a:t>εκπαίδευσης</a:t>
            </a:r>
            <a:r>
              <a:rPr lang="el-GR" dirty="0" smtClean="0"/>
              <a:t> </a:t>
            </a:r>
            <a:endParaRPr lang="en-US" dirty="0" smtClean="0"/>
          </a:p>
          <a:p>
            <a:endParaRPr lang="en-US" dirty="0" smtClean="0"/>
          </a:p>
          <a:p>
            <a:pPr>
              <a:buNone/>
            </a:pPr>
            <a:r>
              <a:rPr lang="el-GR" sz="2400" dirty="0" smtClean="0"/>
              <a:t>(</a:t>
            </a:r>
            <a:r>
              <a:rPr lang="el-GR" sz="2400" dirty="0" err="1" smtClean="0"/>
              <a:t>Fraser</a:t>
            </a:r>
            <a:r>
              <a:rPr lang="el-GR" sz="2400" dirty="0" smtClean="0"/>
              <a:t> &amp; </a:t>
            </a:r>
            <a:r>
              <a:rPr lang="el-GR" sz="2400" dirty="0" err="1" smtClean="0"/>
              <a:t>Williams</a:t>
            </a:r>
            <a:r>
              <a:rPr lang="el-GR" sz="2400" dirty="0" smtClean="0"/>
              <a:t>, 2004∙ </a:t>
            </a:r>
            <a:r>
              <a:rPr lang="el-GR" sz="2400" dirty="0" err="1" smtClean="0"/>
              <a:t>Κουρκούτας</a:t>
            </a:r>
            <a:r>
              <a:rPr lang="el-GR" sz="2400" dirty="0" smtClean="0"/>
              <a:t>, 2007)  </a:t>
            </a:r>
            <a:endParaRPr lang="en-US" sz="24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476672"/>
            <a:ext cx="7787208" cy="5798269"/>
          </a:xfrm>
        </p:spPr>
        <p:txBody>
          <a:bodyPr/>
          <a:lstStyle/>
          <a:p>
            <a:pPr lvl="0">
              <a:buNone/>
            </a:pPr>
            <a:endParaRPr lang="en-US" dirty="0" smtClean="0"/>
          </a:p>
          <a:p>
            <a:r>
              <a:rPr lang="el-GR" dirty="0" smtClean="0"/>
              <a:t>Δραστηριότητα: Τι κάνω όταν θυμώνω- τι άλλο  μπορώ να κάνω όταν θυμώνω! </a:t>
            </a:r>
            <a:endParaRPr lang="en-US" dirty="0" smtClean="0"/>
          </a:p>
          <a:p>
            <a:r>
              <a:rPr lang="el-GR" dirty="0" smtClean="0"/>
              <a:t> </a:t>
            </a:r>
            <a:endParaRPr lang="en-US" dirty="0" smtClean="0"/>
          </a:p>
          <a:p>
            <a:r>
              <a:rPr lang="el-GR" dirty="0" smtClean="0"/>
              <a:t>Στη δραστηριότητα αυτή ο Ν. έπρεπε να σκεφτεί ποιες είναι οι ενέργειες που κάνει όταν θυμώνει και να καταγραφούν κάτω από μία ζωγραφισμένη θυμωμένη </a:t>
            </a:r>
            <a:r>
              <a:rPr lang="el-GR" dirty="0" err="1" smtClean="0"/>
              <a:t>φατσούλα</a:t>
            </a:r>
            <a:r>
              <a:rPr lang="el-GR" dirty="0" smtClean="0"/>
              <a:t>. Στη συνέχεια ακολούθησε συζήτηση, όπου έπρεπε να σκεφτεί ποιες αντιδράσεις δεν ήταν σωστές και να προτείνει τι θα έπρεπε να κάνει στη θέση τους. </a:t>
            </a:r>
            <a:endParaRPr lang="en-US" dirty="0" smtClean="0"/>
          </a:p>
          <a:p>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971600" y="620688"/>
            <a:ext cx="7715200" cy="5510237"/>
          </a:xfrm>
        </p:spPr>
        <p:txBody>
          <a:bodyPr/>
          <a:lstStyle/>
          <a:p>
            <a:r>
              <a:rPr lang="el-GR" dirty="0" smtClean="0"/>
              <a:t>Θεατρικό παιχνίδι- παιχνίδια ρόλων βασισμένα στην: </a:t>
            </a:r>
          </a:p>
          <a:p>
            <a:r>
              <a:rPr lang="el-GR" dirty="0" smtClean="0"/>
              <a:t>Επικοινωνία</a:t>
            </a:r>
          </a:p>
          <a:p>
            <a:r>
              <a:rPr lang="el-GR" dirty="0" err="1" smtClean="0"/>
              <a:t>Συνεργατικότητα</a:t>
            </a:r>
            <a:r>
              <a:rPr lang="el-GR" dirty="0" smtClean="0"/>
              <a:t> </a:t>
            </a:r>
          </a:p>
          <a:p>
            <a:r>
              <a:rPr lang="el-GR" dirty="0" smtClean="0"/>
              <a:t>Αποδοχή ετερότητας</a:t>
            </a:r>
          </a:p>
          <a:p>
            <a:r>
              <a:rPr lang="el-GR" dirty="0" smtClean="0"/>
              <a:t>Αυτοαντίληψη</a:t>
            </a:r>
          </a:p>
          <a:p>
            <a:r>
              <a:rPr lang="el-GR" dirty="0" smtClean="0"/>
              <a:t>Διαχείριση συγκρούσεων </a:t>
            </a:r>
          </a:p>
          <a:p>
            <a:endParaRPr lang="el-GR" dirty="0" smtClean="0"/>
          </a:p>
          <a:p>
            <a:pPr>
              <a:buNone/>
            </a:pPr>
            <a:r>
              <a:rPr lang="el-GR" sz="2400" dirty="0" smtClean="0"/>
              <a:t>(γνωριμία, ανάπτυξη αισθήσεων, αυτοαντίληψη, διαδικασίες επίλυσης προβληματισμού, </a:t>
            </a:r>
            <a:r>
              <a:rPr lang="el-GR" sz="2400" dirty="0" err="1" smtClean="0"/>
              <a:t>ενσυναίσθηση</a:t>
            </a:r>
            <a:r>
              <a:rPr lang="el-GR" sz="2400" dirty="0" smtClean="0"/>
              <a:t> κτλ) (Αλεξανδρή &amp; </a:t>
            </a:r>
            <a:r>
              <a:rPr lang="el-GR" sz="2400" dirty="0" err="1" smtClean="0"/>
              <a:t>Κουρκούτας</a:t>
            </a:r>
            <a:r>
              <a:rPr lang="el-GR" sz="2400" dirty="0" smtClean="0"/>
              <a:t>, 2014) </a:t>
            </a:r>
          </a:p>
          <a:p>
            <a:endParaRPr lang="el-G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p:txBody>
          <a:bodyPr/>
          <a:lstStyle/>
          <a:p>
            <a:pPr eaLnBrk="1" hangingPunct="1"/>
            <a:r>
              <a:rPr lang="el-GR" sz="3200" dirty="0" smtClean="0">
                <a:solidFill>
                  <a:srgbClr val="FF0000"/>
                </a:solidFill>
              </a:rPr>
              <a:t>Σύνδρομο </a:t>
            </a:r>
            <a:r>
              <a:rPr lang="en-US" sz="3200" dirty="0" err="1" smtClean="0">
                <a:solidFill>
                  <a:srgbClr val="FF0000"/>
                </a:solidFill>
              </a:rPr>
              <a:t>Rett</a:t>
            </a:r>
            <a:r>
              <a:rPr lang="en-US" sz="3200" dirty="0" smtClean="0">
                <a:solidFill>
                  <a:srgbClr val="FF0000"/>
                </a:solidFill>
              </a:rPr>
              <a:t> </a:t>
            </a:r>
          </a:p>
        </p:txBody>
      </p:sp>
      <p:sp>
        <p:nvSpPr>
          <p:cNvPr id="39939" name="Content Placeholder 2"/>
          <p:cNvSpPr>
            <a:spLocks noGrp="1"/>
          </p:cNvSpPr>
          <p:nvPr>
            <p:ph idx="4294967295"/>
          </p:nvPr>
        </p:nvSpPr>
        <p:spPr/>
        <p:txBody>
          <a:bodyPr/>
          <a:lstStyle/>
          <a:p>
            <a:pPr eaLnBrk="1" hangingPunct="1"/>
            <a:r>
              <a:rPr lang="el-GR" dirty="0" smtClean="0">
                <a:latin typeface="+mj-lt"/>
              </a:rPr>
              <a:t>Σοβαρή προοδευτική νευρολογική διαταραχή </a:t>
            </a:r>
          </a:p>
          <a:p>
            <a:pPr eaLnBrk="1" hangingPunct="1"/>
            <a:r>
              <a:rPr lang="el-GR" dirty="0" smtClean="0">
                <a:latin typeface="+mj-lt"/>
              </a:rPr>
              <a:t>με γενετική καταγωγή </a:t>
            </a:r>
          </a:p>
          <a:p>
            <a:pPr eaLnBrk="1" hangingPunct="1"/>
            <a:r>
              <a:rPr lang="el-GR" dirty="0" smtClean="0">
                <a:latin typeface="+mj-lt"/>
              </a:rPr>
              <a:t>Κύριο χαρακτηριστικό η </a:t>
            </a:r>
            <a:r>
              <a:rPr lang="el-GR" dirty="0" smtClean="0">
                <a:solidFill>
                  <a:srgbClr val="00B050"/>
                </a:solidFill>
                <a:latin typeface="+mj-lt"/>
              </a:rPr>
              <a:t>ψυχοκινητική καθυστέρηση κι  η εγκεφαλοπάθεια</a:t>
            </a:r>
          </a:p>
          <a:p>
            <a:pPr eaLnBrk="1" hangingPunct="1"/>
            <a:r>
              <a:rPr lang="el-GR" dirty="0" smtClean="0">
                <a:latin typeface="+mj-lt"/>
              </a:rPr>
              <a:t>Χαρακτηρίζεται από συγκεκριμένο αναπτυξιακό χρονοδιάγραμμα </a:t>
            </a:r>
            <a:endParaRPr lang="en-US" dirty="0" smtClean="0">
              <a:latin typeface="+mj-lt"/>
            </a:endParaRPr>
          </a:p>
        </p:txBody>
      </p:sp>
      <p:sp>
        <p:nvSpPr>
          <p:cNvPr id="4" name="3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45927309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2276872"/>
            <a:ext cx="7643192" cy="3854053"/>
          </a:xfrm>
        </p:spPr>
        <p:txBody>
          <a:bodyPr/>
          <a:lstStyle/>
          <a:p>
            <a:r>
              <a:rPr lang="el-GR" dirty="0" smtClean="0"/>
              <a:t>Κατανόηση/ αντίληψη/διάκριση συναισθημάτων</a:t>
            </a:r>
          </a:p>
          <a:p>
            <a:r>
              <a:rPr lang="el-GR" dirty="0" smtClean="0"/>
              <a:t>Ταξινόμηση : θετικά – αρνητικά</a:t>
            </a:r>
          </a:p>
          <a:p>
            <a:r>
              <a:rPr lang="el-GR" dirty="0" smtClean="0"/>
              <a:t> Διαχείριση </a:t>
            </a:r>
          </a:p>
          <a:p>
            <a:r>
              <a:rPr lang="el-GR" dirty="0" smtClean="0"/>
              <a:t> Εναλλακτική μορφή έκφρασης συναισθημάτων</a:t>
            </a:r>
          </a:p>
          <a:p>
            <a:r>
              <a:rPr lang="el-GR" dirty="0" smtClean="0"/>
              <a:t> …..</a:t>
            </a:r>
            <a:endParaRPr lang="en-US" dirty="0"/>
          </a:p>
        </p:txBody>
      </p:sp>
      <p:sp>
        <p:nvSpPr>
          <p:cNvPr id="5" name="TextBox 4"/>
          <p:cNvSpPr txBox="1"/>
          <p:nvPr/>
        </p:nvSpPr>
        <p:spPr>
          <a:xfrm>
            <a:off x="5508104" y="1772816"/>
            <a:ext cx="316835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l-GR" dirty="0" smtClean="0"/>
              <a:t>Ξεκάθαρος στόχος </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ChangeArrowheads="1"/>
          </p:cNvSpPr>
          <p:nvPr/>
        </p:nvSpPr>
        <p:spPr bwMode="auto">
          <a:xfrm>
            <a:off x="0" y="1066800"/>
            <a:ext cx="9144000" cy="0"/>
          </a:xfrm>
          <a:prstGeom prst="rect">
            <a:avLst/>
          </a:prstGeom>
          <a:noFill/>
          <a:ln w="9525">
            <a:noFill/>
            <a:miter lim="800000"/>
            <a:headEnd/>
            <a:tailEnd/>
          </a:ln>
        </p:spPr>
        <p:txBody>
          <a:bodyPr wrap="none" anchor="ctr">
            <a:spAutoFit/>
          </a:bodyPr>
          <a:lstStyle/>
          <a:p>
            <a:endParaRPr lang="el-GR">
              <a:cs typeface="Arial" charset="0"/>
            </a:endParaRPr>
          </a:p>
        </p:txBody>
      </p:sp>
      <p:sp>
        <p:nvSpPr>
          <p:cNvPr id="124932" name="4 - Ορθογώνιο"/>
          <p:cNvSpPr>
            <a:spLocks noChangeArrowheads="1"/>
          </p:cNvSpPr>
          <p:nvPr/>
        </p:nvSpPr>
        <p:spPr bwMode="auto">
          <a:xfrm>
            <a:off x="539552" y="3212976"/>
            <a:ext cx="3384550" cy="3170099"/>
          </a:xfrm>
          <a:prstGeom prst="rect">
            <a:avLst/>
          </a:prstGeom>
          <a:noFill/>
          <a:ln w="9525">
            <a:noFill/>
            <a:miter lim="800000"/>
            <a:headEnd/>
            <a:tailEnd/>
          </a:ln>
        </p:spPr>
        <p:txBody>
          <a:bodyPr>
            <a:spAutoFit/>
          </a:bodyPr>
          <a:lstStyle/>
          <a:p>
            <a:r>
              <a:rPr lang="el-GR" sz="2000" b="1" dirty="0">
                <a:latin typeface="Times New Roman" pitchFamily="18" charset="0"/>
                <a:cs typeface="Times New Roman" pitchFamily="18" charset="0"/>
              </a:rPr>
              <a:t>Οι εφτά φροντίδες ενός δάσκαλου: </a:t>
            </a:r>
            <a:endParaRPr lang="el-GR" sz="2000" dirty="0">
              <a:latin typeface="Times New Roman" pitchFamily="18" charset="0"/>
              <a:cs typeface="Times New Roman" pitchFamily="18" charset="0"/>
            </a:endParaRPr>
          </a:p>
          <a:p>
            <a:pPr eaLnBrk="0" hangingPunct="0"/>
            <a:r>
              <a:rPr lang="el-GR" sz="2000" dirty="0">
                <a:latin typeface="Times New Roman" pitchFamily="18" charset="0"/>
                <a:cs typeface="Times New Roman" pitchFamily="18" charset="0"/>
              </a:rPr>
              <a:t>1)Υποστήριξη, 2) Ενθάρρυνση,</a:t>
            </a:r>
            <a:br>
              <a:rPr lang="el-GR" sz="2000" dirty="0">
                <a:latin typeface="Times New Roman" pitchFamily="18" charset="0"/>
                <a:cs typeface="Times New Roman" pitchFamily="18" charset="0"/>
              </a:rPr>
            </a:br>
            <a:r>
              <a:rPr lang="el-GR" sz="2000" dirty="0">
                <a:latin typeface="Times New Roman" pitchFamily="18" charset="0"/>
                <a:cs typeface="Times New Roman" pitchFamily="18" charset="0"/>
              </a:rPr>
              <a:t>3) Προσεκτική ακρόαση, </a:t>
            </a:r>
          </a:p>
          <a:p>
            <a:pPr eaLnBrk="0" hangingPunct="0"/>
            <a:r>
              <a:rPr lang="el-GR" sz="2000" dirty="0">
                <a:latin typeface="Times New Roman" pitchFamily="18" charset="0"/>
                <a:cs typeface="Times New Roman" pitchFamily="18" charset="0"/>
              </a:rPr>
              <a:t>4) Αποδοχή,</a:t>
            </a:r>
            <a:br>
              <a:rPr lang="el-GR" sz="2000" dirty="0">
                <a:latin typeface="Times New Roman" pitchFamily="18" charset="0"/>
                <a:cs typeface="Times New Roman" pitchFamily="18" charset="0"/>
              </a:rPr>
            </a:br>
            <a:r>
              <a:rPr lang="el-GR" sz="2000" dirty="0">
                <a:latin typeface="Times New Roman" pitchFamily="18" charset="0"/>
                <a:cs typeface="Times New Roman" pitchFamily="18" charset="0"/>
              </a:rPr>
              <a:t>5) Εμπιστοσύνη, 6) Σεβασμός,</a:t>
            </a:r>
            <a:br>
              <a:rPr lang="el-GR" sz="2000" dirty="0">
                <a:latin typeface="Times New Roman" pitchFamily="18" charset="0"/>
                <a:cs typeface="Times New Roman" pitchFamily="18" charset="0"/>
              </a:rPr>
            </a:br>
            <a:r>
              <a:rPr lang="el-GR" sz="2000" dirty="0">
                <a:latin typeface="Times New Roman" pitchFamily="18" charset="0"/>
                <a:cs typeface="Times New Roman" pitchFamily="18" charset="0"/>
              </a:rPr>
              <a:t>7) Επίλυση διαφορών</a:t>
            </a:r>
          </a:p>
          <a:p>
            <a:pPr eaLnBrk="0" hangingPunct="0"/>
            <a:r>
              <a:rPr lang="el-GR" sz="2000" b="1" dirty="0" err="1">
                <a:latin typeface="Times New Roman" pitchFamily="18" charset="0"/>
                <a:cs typeface="Times New Roman" pitchFamily="18" charset="0"/>
              </a:rPr>
              <a:t>William</a:t>
            </a:r>
            <a:r>
              <a:rPr lang="el-GR" sz="2000" b="1" dirty="0">
                <a:latin typeface="Times New Roman" pitchFamily="18" charset="0"/>
                <a:cs typeface="Times New Roman" pitchFamily="18" charset="0"/>
              </a:rPr>
              <a:t> </a:t>
            </a:r>
            <a:r>
              <a:rPr lang="el-GR" sz="2000" b="1" dirty="0" err="1">
                <a:latin typeface="Times New Roman" pitchFamily="18" charset="0"/>
                <a:cs typeface="Times New Roman" pitchFamily="18" charset="0"/>
              </a:rPr>
              <a:t>Glasser</a:t>
            </a:r>
            <a:r>
              <a:rPr lang="el-GR" sz="2000" b="1" dirty="0">
                <a:latin typeface="Times New Roman" pitchFamily="18" charset="0"/>
                <a:cs typeface="Times New Roman" pitchFamily="18" charset="0"/>
              </a:rPr>
              <a:t>, 1925 -, Αμερικανός ψυχολόγος</a:t>
            </a:r>
            <a:endParaRPr lang="el-GR" sz="2000" dirty="0">
              <a:latin typeface="Times New Roman" pitchFamily="18" charset="0"/>
              <a:cs typeface="Times New Roman" pitchFamily="18" charset="0"/>
            </a:endParaRPr>
          </a:p>
        </p:txBody>
      </p:sp>
      <p:sp>
        <p:nvSpPr>
          <p:cNvPr id="124933" name="5 - Ορθογώνιο"/>
          <p:cNvSpPr>
            <a:spLocks noChangeArrowheads="1"/>
          </p:cNvSpPr>
          <p:nvPr/>
        </p:nvSpPr>
        <p:spPr bwMode="auto">
          <a:xfrm>
            <a:off x="4716463" y="2708275"/>
            <a:ext cx="4103687" cy="4093428"/>
          </a:xfrm>
          <a:prstGeom prst="rect">
            <a:avLst/>
          </a:prstGeom>
          <a:noFill/>
          <a:ln w="9525">
            <a:noFill/>
            <a:miter lim="800000"/>
            <a:headEnd/>
            <a:tailEnd/>
          </a:ln>
        </p:spPr>
        <p:txBody>
          <a:bodyPr>
            <a:spAutoFit/>
          </a:bodyPr>
          <a:lstStyle/>
          <a:p>
            <a:pPr eaLnBrk="0" hangingPunct="0"/>
            <a:r>
              <a:rPr lang="el-GR" sz="2000" b="1" dirty="0">
                <a:latin typeface="Times New Roman" pitchFamily="18" charset="0"/>
                <a:cs typeface="Times New Roman" pitchFamily="18" charset="0"/>
              </a:rPr>
              <a:t>Ο δάσκαλος και η διδασκαλία</a:t>
            </a:r>
            <a:endParaRPr lang="el-GR" sz="2000" dirty="0">
              <a:latin typeface="Times New Roman" pitchFamily="18" charset="0"/>
              <a:cs typeface="Times New Roman" pitchFamily="18" charset="0"/>
            </a:endParaRPr>
          </a:p>
          <a:p>
            <a:pPr eaLnBrk="0" hangingPunct="0"/>
            <a:r>
              <a:rPr lang="el-GR" sz="2000" dirty="0">
                <a:latin typeface="Times New Roman" pitchFamily="18" charset="0"/>
                <a:cs typeface="Times New Roman" pitchFamily="18" charset="0"/>
              </a:rPr>
              <a:t>Ο μέτριος δάσκαλος μιλάει. </a:t>
            </a:r>
            <a:br>
              <a:rPr lang="el-GR" sz="2000" dirty="0">
                <a:latin typeface="Times New Roman" pitchFamily="18" charset="0"/>
                <a:cs typeface="Times New Roman" pitchFamily="18" charset="0"/>
              </a:rPr>
            </a:br>
            <a:r>
              <a:rPr lang="el-GR" sz="2000" dirty="0">
                <a:latin typeface="Times New Roman" pitchFamily="18" charset="0"/>
                <a:cs typeface="Times New Roman" pitchFamily="18" charset="0"/>
              </a:rPr>
              <a:t>Ο καλός δάσκαλος εξηγεί. </a:t>
            </a:r>
            <a:br>
              <a:rPr lang="el-GR" sz="2000" dirty="0">
                <a:latin typeface="Times New Roman" pitchFamily="18" charset="0"/>
                <a:cs typeface="Times New Roman" pitchFamily="18" charset="0"/>
              </a:rPr>
            </a:br>
            <a:r>
              <a:rPr lang="el-GR" sz="2000" dirty="0">
                <a:latin typeface="Times New Roman" pitchFamily="18" charset="0"/>
                <a:cs typeface="Times New Roman" pitchFamily="18" charset="0"/>
              </a:rPr>
              <a:t>Ο εξαιρετικός δάσκαλος δείχνει.</a:t>
            </a:r>
            <a:br>
              <a:rPr lang="el-GR" sz="2000" dirty="0">
                <a:latin typeface="Times New Roman" pitchFamily="18" charset="0"/>
                <a:cs typeface="Times New Roman" pitchFamily="18" charset="0"/>
              </a:rPr>
            </a:br>
            <a:r>
              <a:rPr lang="el-GR" sz="2000" dirty="0">
                <a:latin typeface="Times New Roman" pitchFamily="18" charset="0"/>
                <a:cs typeface="Times New Roman" pitchFamily="18" charset="0"/>
              </a:rPr>
              <a:t>Ο μεγάλος δάσκαλος εμπνέει. </a:t>
            </a:r>
            <a:br>
              <a:rPr lang="el-GR" sz="2000" dirty="0">
                <a:latin typeface="Times New Roman" pitchFamily="18" charset="0"/>
                <a:cs typeface="Times New Roman" pitchFamily="18" charset="0"/>
              </a:rPr>
            </a:br>
            <a:r>
              <a:rPr lang="el-GR" sz="2000" dirty="0">
                <a:latin typeface="Times New Roman" pitchFamily="18" charset="0"/>
                <a:cs typeface="Times New Roman" pitchFamily="18" charset="0"/>
              </a:rPr>
              <a:t>Η διδασκαλία είναι κάτι περισσότερο </a:t>
            </a:r>
            <a:br>
              <a:rPr lang="el-GR" sz="2000" dirty="0">
                <a:latin typeface="Times New Roman" pitchFamily="18" charset="0"/>
                <a:cs typeface="Times New Roman" pitchFamily="18" charset="0"/>
              </a:rPr>
            </a:br>
            <a:r>
              <a:rPr lang="el-GR" sz="2000" dirty="0">
                <a:latin typeface="Times New Roman" pitchFamily="18" charset="0"/>
                <a:cs typeface="Times New Roman" pitchFamily="18" charset="0"/>
              </a:rPr>
              <a:t>από το να διανέμεις τη γνώση, είναι να εμπνέεις την αλλαγή.</a:t>
            </a:r>
            <a:br>
              <a:rPr lang="el-GR" sz="2000" dirty="0">
                <a:latin typeface="Times New Roman" pitchFamily="18" charset="0"/>
                <a:cs typeface="Times New Roman" pitchFamily="18" charset="0"/>
              </a:rPr>
            </a:br>
            <a:r>
              <a:rPr lang="el-GR" sz="2000" dirty="0">
                <a:latin typeface="Times New Roman" pitchFamily="18" charset="0"/>
                <a:cs typeface="Times New Roman" pitchFamily="18" charset="0"/>
              </a:rPr>
              <a:t>Η μάθηση είναι κάτι περισσότερο από το να αποστηθίζεις δεδομένα, </a:t>
            </a:r>
            <a:br>
              <a:rPr lang="el-GR" sz="2000" dirty="0">
                <a:latin typeface="Times New Roman" pitchFamily="18" charset="0"/>
                <a:cs typeface="Times New Roman" pitchFamily="18" charset="0"/>
              </a:rPr>
            </a:br>
            <a:r>
              <a:rPr lang="el-GR" sz="2000" dirty="0">
                <a:latin typeface="Times New Roman" pitchFamily="18" charset="0"/>
                <a:cs typeface="Times New Roman" pitchFamily="18" charset="0"/>
              </a:rPr>
              <a:t>είναι να φτάνεις στην κατανόηση</a:t>
            </a:r>
            <a:br>
              <a:rPr lang="el-GR" sz="2000" dirty="0">
                <a:latin typeface="Times New Roman" pitchFamily="18" charset="0"/>
                <a:cs typeface="Times New Roman" pitchFamily="18" charset="0"/>
              </a:rPr>
            </a:br>
            <a:r>
              <a:rPr lang="el-GR" sz="2000" b="1" dirty="0" err="1">
                <a:latin typeface="Times New Roman" pitchFamily="18" charset="0"/>
                <a:cs typeface="Times New Roman" pitchFamily="18" charset="0"/>
              </a:rPr>
              <a:t>William</a:t>
            </a:r>
            <a:r>
              <a:rPr lang="el-GR" sz="2000" b="1" dirty="0">
                <a:latin typeface="Times New Roman" pitchFamily="18" charset="0"/>
                <a:cs typeface="Times New Roman" pitchFamily="18" charset="0"/>
              </a:rPr>
              <a:t> </a:t>
            </a:r>
            <a:r>
              <a:rPr lang="el-GR" sz="2000" b="1" dirty="0" err="1">
                <a:latin typeface="Times New Roman" pitchFamily="18" charset="0"/>
                <a:cs typeface="Times New Roman" pitchFamily="18" charset="0"/>
              </a:rPr>
              <a:t>Arthur</a:t>
            </a:r>
            <a:r>
              <a:rPr lang="el-GR" sz="2000" b="1" dirty="0">
                <a:latin typeface="Times New Roman" pitchFamily="18" charset="0"/>
                <a:cs typeface="Times New Roman" pitchFamily="18" charset="0"/>
              </a:rPr>
              <a:t> </a:t>
            </a:r>
            <a:r>
              <a:rPr lang="el-GR" sz="2000" b="1" dirty="0" err="1">
                <a:latin typeface="Times New Roman" pitchFamily="18" charset="0"/>
                <a:cs typeface="Times New Roman" pitchFamily="18" charset="0"/>
              </a:rPr>
              <a:t>Ward</a:t>
            </a:r>
            <a:r>
              <a:rPr lang="el-GR" sz="2000" b="1" dirty="0">
                <a:latin typeface="Times New Roman" pitchFamily="18" charset="0"/>
                <a:cs typeface="Times New Roman" pitchFamily="18" charset="0"/>
              </a:rPr>
              <a:t>, Αμερικανός συγγραφέας</a:t>
            </a:r>
            <a:endParaRPr lang="el-GR" sz="2000" dirty="0">
              <a:latin typeface="Times New Roman" pitchFamily="18" charset="0"/>
              <a:cs typeface="Times New Roman" pitchFamily="18" charset="0"/>
            </a:endParaRPr>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228783373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Τίτλος"/>
          <p:cNvSpPr>
            <a:spLocks noGrp="1"/>
          </p:cNvSpPr>
          <p:nvPr>
            <p:ph type="title"/>
          </p:nvPr>
        </p:nvSpPr>
        <p:spPr/>
        <p:txBody>
          <a:bodyPr/>
          <a:lstStyle/>
          <a:p>
            <a:r>
              <a:rPr lang="el-GR" dirty="0" smtClean="0"/>
              <a:t>Βιβλιογραφία </a:t>
            </a:r>
            <a:endParaRPr lang="el-GR" dirty="0"/>
          </a:p>
        </p:txBody>
      </p:sp>
      <p:sp>
        <p:nvSpPr>
          <p:cNvPr id="4" name="3 - Θέση περιεχομένου"/>
          <p:cNvSpPr>
            <a:spLocks noGrp="1"/>
          </p:cNvSpPr>
          <p:nvPr>
            <p:ph idx="1"/>
          </p:nvPr>
        </p:nvSpPr>
        <p:spPr/>
        <p:txBody>
          <a:bodyPr/>
          <a:lstStyle/>
          <a:p>
            <a:r>
              <a:rPr lang="en-US" dirty="0" err="1" smtClean="0"/>
              <a:t>Heward</a:t>
            </a:r>
            <a:r>
              <a:rPr lang="en-US" dirty="0" smtClean="0"/>
              <a:t>, L. H. (2011). </a:t>
            </a:r>
            <a:r>
              <a:rPr lang="el-GR" dirty="0" smtClean="0"/>
              <a:t>Παιδιά με ειδικές ανάγκες. Μια εισαγωγή στην Ειδική Εκπαίδευση. Η έκδοση, </a:t>
            </a:r>
            <a:r>
              <a:rPr lang="el-GR" dirty="0" err="1" smtClean="0"/>
              <a:t>μεταφρ</a:t>
            </a:r>
            <a:r>
              <a:rPr lang="el-GR" dirty="0" smtClean="0"/>
              <a:t>. </a:t>
            </a:r>
            <a:r>
              <a:rPr lang="el-GR" dirty="0" err="1" smtClean="0"/>
              <a:t>Λυμπεροπούλου</a:t>
            </a:r>
            <a:r>
              <a:rPr lang="el-GR" dirty="0" smtClean="0"/>
              <a:t>. Αθήνα. Εκδόσεις Τόπος. </a:t>
            </a:r>
          </a:p>
          <a:p>
            <a:endParaRPr lang="el-GR" dirty="0" smtClean="0"/>
          </a:p>
          <a:p>
            <a:r>
              <a:rPr lang="el-GR" dirty="0" err="1" smtClean="0"/>
              <a:t>Στασινός</a:t>
            </a:r>
            <a:r>
              <a:rPr lang="el-GR" dirty="0" smtClean="0"/>
              <a:t>, Δ. (2016). Η Ειδική Εκπαίδευση 2020 </a:t>
            </a:r>
            <a:r>
              <a:rPr lang="en-US" dirty="0" smtClean="0"/>
              <a:t>plus. </a:t>
            </a:r>
            <a:r>
              <a:rPr lang="el-GR" dirty="0" smtClean="0"/>
              <a:t>Για μια Συμπεριληπτική ή Ολική Εκπαίδευση στο Νέο – Ψηφιακό Σχολείο με Ψηφιακούς Πρωταθλητές. Αθήνα: </a:t>
            </a:r>
            <a:r>
              <a:rPr lang="el-GR" dirty="0" err="1" smtClean="0"/>
              <a:t>Εκδ</a:t>
            </a:r>
            <a:r>
              <a:rPr lang="el-GR" dirty="0" smtClean="0"/>
              <a:t>. </a:t>
            </a:r>
            <a:r>
              <a:rPr lang="el-GR" dirty="0" err="1" smtClean="0"/>
              <a:t>Παπαζήση</a:t>
            </a:r>
            <a:r>
              <a:rPr lang="el-GR" dirty="0" smtClean="0"/>
              <a:t>. </a:t>
            </a:r>
            <a:endParaRPr lang="el-GR" dirty="0"/>
          </a:p>
        </p:txBody>
      </p:sp>
      <p:sp>
        <p:nvSpPr>
          <p:cNvPr id="2" name="1 - Θέση υποσέλιδου"/>
          <p:cNvSpPr>
            <a:spLocks noGrp="1"/>
          </p:cNvSpPr>
          <p:nvPr>
            <p:ph type="ftr" sz="quarter" idx="11"/>
          </p:nvPr>
        </p:nvSpPr>
        <p:spPr/>
        <p:txBody>
          <a:bodyPr/>
          <a:lstStyle/>
          <a:p>
            <a:pPr>
              <a:defRPr/>
            </a:pPr>
            <a:r>
              <a:rPr lang="el-GR" smtClean="0"/>
              <a:t>ΣΠΑΝΑΚΗ, 2018</a:t>
            </a:r>
            <a:endParaRPr lang="el-G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descr="D:\Users\eirini\Pictures\Μπρεχτ.jpg"/>
          <p:cNvPicPr>
            <a:picLocks noGrp="1" noChangeAspect="1" noChangeArrowheads="1"/>
          </p:cNvPicPr>
          <p:nvPr>
            <p:ph idx="1"/>
          </p:nvPr>
        </p:nvPicPr>
        <p:blipFill>
          <a:blip r:embed="rId2">
            <a:duotone>
              <a:schemeClr val="bg2">
                <a:shade val="45000"/>
                <a:satMod val="135000"/>
              </a:schemeClr>
              <a:prstClr val="white"/>
            </a:duotone>
          </a:blip>
          <a:srcRect/>
          <a:stretch>
            <a:fillRect/>
          </a:stretch>
        </p:blipFill>
        <p:spPr bwMode="auto">
          <a:xfrm>
            <a:off x="3214678" y="2714620"/>
            <a:ext cx="4104456" cy="1296143"/>
          </a:xfrm>
          <a:prstGeom prst="rect">
            <a:avLst/>
          </a:prstGeom>
          <a:noFill/>
        </p:spPr>
      </p:pic>
      <p:sp>
        <p:nvSpPr>
          <p:cNvPr id="6" name="WordArt 4"/>
          <p:cNvSpPr>
            <a:spLocks noGrp="1" noChangeArrowheads="1" noChangeShapeType="1" noTextEdit="1"/>
          </p:cNvSpPr>
          <p:nvPr>
            <p:ph type="title"/>
          </p:nvPr>
        </p:nvSpPr>
        <p:spPr bwMode="auto">
          <a:xfrm>
            <a:off x="899592" y="260648"/>
            <a:ext cx="7797552" cy="1143000"/>
          </a:xfrm>
          <a:prstGeom prst="rect">
            <a:avLst/>
          </a:prstGeom>
        </p:spPr>
        <p:txBody>
          <a:bodyPr wrap="none" fromWordArt="1">
            <a:prstTxWarp prst="textPlain">
              <a:avLst>
                <a:gd name="adj" fmla="val 50000"/>
              </a:avLst>
            </a:prstTxWarp>
          </a:bodyPr>
          <a:lstStyle/>
          <a:p>
            <a:pPr algn="ctr"/>
            <a:r>
              <a:rPr lang="el-GR" sz="3200"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Σας  ευχαριστώ …</a:t>
            </a:r>
            <a:endParaRPr lang="en-US" sz="32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endParaRPr>
          </a:p>
        </p:txBody>
      </p:sp>
      <p:sp>
        <p:nvSpPr>
          <p:cNvPr id="2" name="Θέση υποσέλιδου 1"/>
          <p:cNvSpPr>
            <a:spLocks noGrp="1"/>
          </p:cNvSpPr>
          <p:nvPr>
            <p:ph type="ftr" sz="quarter" idx="11"/>
          </p:nvPr>
        </p:nvSpPr>
        <p:spPr/>
        <p:txBody>
          <a:bodyPr/>
          <a:lstStyle/>
          <a:p>
            <a:pPr>
              <a:defRPr/>
            </a:pPr>
            <a:r>
              <a:rPr lang="el-GR" smtClean="0"/>
              <a:t>Σπανάκη, 2018</a:t>
            </a:r>
            <a:endParaRPr lang="el-G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a:spLocks noGrp="1"/>
          </p:cNvSpPr>
          <p:nvPr>
            <p:ph idx="4294967295"/>
          </p:nvPr>
        </p:nvSpPr>
        <p:spPr>
          <a:xfrm>
            <a:off x="457200" y="620713"/>
            <a:ext cx="8229600" cy="5505450"/>
          </a:xfrm>
        </p:spPr>
        <p:txBody>
          <a:bodyPr/>
          <a:lstStyle/>
          <a:p>
            <a:pPr eaLnBrk="1" hangingPunct="1"/>
            <a:r>
              <a:rPr lang="el-GR" dirty="0" smtClean="0">
                <a:latin typeface="+mj-lt"/>
              </a:rPr>
              <a:t>1 σε 15.000 γεννήσεις κοριτσιών </a:t>
            </a:r>
            <a:endParaRPr lang="en-US" dirty="0" smtClean="0">
              <a:latin typeface="+mj-lt"/>
            </a:endParaRPr>
          </a:p>
          <a:p>
            <a:pPr eaLnBrk="1" hangingPunct="1"/>
            <a:endParaRPr lang="el-GR" dirty="0" smtClean="0">
              <a:latin typeface="+mj-lt"/>
            </a:endParaRPr>
          </a:p>
          <a:p>
            <a:pPr eaLnBrk="1" hangingPunct="1"/>
            <a:r>
              <a:rPr lang="el-GR" dirty="0" smtClean="0">
                <a:latin typeface="+mj-lt"/>
              </a:rPr>
              <a:t>Επιρροή στην επικοινωνία και κίνηση σώματος </a:t>
            </a:r>
          </a:p>
          <a:p>
            <a:pPr eaLnBrk="1" hangingPunct="1"/>
            <a:r>
              <a:rPr lang="el-GR" dirty="0" smtClean="0">
                <a:latin typeface="+mj-lt"/>
              </a:rPr>
              <a:t>Βαριά νοητική καθυστέρηση και στο 75% επιληπτικοί σπασμοί</a:t>
            </a:r>
          </a:p>
          <a:p>
            <a:pPr eaLnBrk="1" hangingPunct="1"/>
            <a:r>
              <a:rPr lang="el-GR" dirty="0" smtClean="0">
                <a:latin typeface="+mj-lt"/>
              </a:rPr>
              <a:t>Τα αναπτυξιακά προβλήματα ξεκινούν μετά από μια περίοδο ομαλής ανάπτυξης του παιδιού</a:t>
            </a:r>
          </a:p>
          <a:p>
            <a:pPr eaLnBrk="1" hangingPunct="1"/>
            <a:endParaRPr lang="en-US" dirty="0" smtClean="0">
              <a:latin typeface="+mj-lt"/>
            </a:endParaRPr>
          </a:p>
        </p:txBody>
      </p:sp>
      <p:sp>
        <p:nvSpPr>
          <p:cNvPr id="3" name="2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18681460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2"/>
          <p:cNvSpPr>
            <a:spLocks noGrp="1"/>
          </p:cNvSpPr>
          <p:nvPr>
            <p:ph idx="4294967295"/>
          </p:nvPr>
        </p:nvSpPr>
        <p:spPr>
          <a:xfrm>
            <a:off x="457200" y="476250"/>
            <a:ext cx="8229600" cy="5649913"/>
          </a:xfrm>
        </p:spPr>
        <p:txBody>
          <a:bodyPr/>
          <a:lstStyle/>
          <a:p>
            <a:pPr eaLnBrk="1" hangingPunct="1"/>
            <a:r>
              <a:rPr lang="el-GR" dirty="0" smtClean="0">
                <a:latin typeface="+mj-lt"/>
              </a:rPr>
              <a:t>Μετά τους 6 μήνες : επιβράδυνση της ανάπτυξης της περιμέτρου της κεφαλής (μικροκεφαλία)</a:t>
            </a:r>
            <a:endParaRPr lang="en-US" dirty="0" smtClean="0">
              <a:latin typeface="+mj-lt"/>
            </a:endParaRPr>
          </a:p>
          <a:p>
            <a:pPr eaLnBrk="1" hangingPunct="1"/>
            <a:endParaRPr lang="el-GR" dirty="0" smtClean="0">
              <a:latin typeface="+mj-lt"/>
            </a:endParaRPr>
          </a:p>
          <a:p>
            <a:pPr eaLnBrk="1" hangingPunct="1"/>
            <a:r>
              <a:rPr lang="el-GR" dirty="0" smtClean="0">
                <a:latin typeface="+mj-lt"/>
              </a:rPr>
              <a:t>Στερεότυπες κινήσεις των χεριών, οι οποίες αντικαθιστούν τις λειτουργικές , τις σκόπιμες κινήσεις που είχαν κατακτηθεί από το παιδί</a:t>
            </a:r>
          </a:p>
          <a:p>
            <a:pPr eaLnBrk="1" hangingPunct="1"/>
            <a:endParaRPr lang="el-GR" dirty="0" smtClean="0">
              <a:latin typeface="+mj-lt"/>
            </a:endParaRPr>
          </a:p>
          <a:p>
            <a:pPr eaLnBrk="1" hangingPunct="1"/>
            <a:r>
              <a:rPr lang="el-GR" dirty="0" smtClean="0">
                <a:latin typeface="+mj-lt"/>
              </a:rPr>
              <a:t>Κοινωνική απόσυρση, φτωχό λεξιλόγιο</a:t>
            </a:r>
          </a:p>
          <a:p>
            <a:pPr eaLnBrk="1" hangingPunct="1"/>
            <a:r>
              <a:rPr lang="el-GR" dirty="0" smtClean="0">
                <a:latin typeface="+mj-lt"/>
              </a:rPr>
              <a:t>Κινητική μειονεξία συνεχίζει προοδευτικά , ο ασθενής οδηγείται σε ακινητοποίηση</a:t>
            </a:r>
            <a:endParaRPr lang="en-US" dirty="0" smtClean="0">
              <a:latin typeface="+mj-lt"/>
            </a:endParaRPr>
          </a:p>
        </p:txBody>
      </p:sp>
      <p:sp>
        <p:nvSpPr>
          <p:cNvPr id="3" name="2 - Θέση υποσέλιδου"/>
          <p:cNvSpPr>
            <a:spLocks noGrp="1"/>
          </p:cNvSpPr>
          <p:nvPr>
            <p:ph type="ftr" sz="quarter" idx="11"/>
          </p:nvPr>
        </p:nvSpPr>
        <p:spPr/>
        <p:txBody>
          <a:bodyPr/>
          <a:lstStyle/>
          <a:p>
            <a:pPr>
              <a:defRPr/>
            </a:pPr>
            <a:r>
              <a:rPr lang="el-GR" smtClean="0"/>
              <a:t>Σπανάκη, 2018</a:t>
            </a:r>
            <a:endParaRPr lang="el-GR"/>
          </a:p>
        </p:txBody>
      </p:sp>
    </p:spTree>
    <p:extLst>
      <p:ext uri="{BB962C8B-B14F-4D97-AF65-F5344CB8AC3E}">
        <p14:creationId xmlns="" xmlns:p14="http://schemas.microsoft.com/office/powerpoint/2010/main" val="2604495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adition">
  <a:themeElements>
    <a:clrScheme name="Tradition">
      <a:dk1>
        <a:srgbClr val="FFFFFF"/>
      </a:dk1>
      <a:lt1>
        <a:srgbClr val="000000"/>
      </a:lt1>
      <a:dk2>
        <a:srgbClr val="D28E11"/>
      </a:dk2>
      <a:lt2>
        <a:srgbClr val="F2E2AB"/>
      </a:lt2>
      <a:accent1>
        <a:srgbClr val="6B4A0B"/>
      </a:accent1>
      <a:accent2>
        <a:srgbClr val="790A14"/>
      </a:accent2>
      <a:accent3>
        <a:srgbClr val="908342"/>
      </a:accent3>
      <a:accent4>
        <a:srgbClr val="423E5C"/>
      </a:accent4>
      <a:accent5>
        <a:srgbClr val="641345"/>
      </a:accent5>
      <a:accent6>
        <a:srgbClr val="748A2F"/>
      </a:accent6>
      <a:hlink>
        <a:srgbClr val="DD7E0E"/>
      </a:hlink>
      <a:folHlink>
        <a:srgbClr val="7F6F6F"/>
      </a:folHlink>
    </a:clrScheme>
    <a:fontScheme name="Tradition">
      <a:majorFont>
        <a:latin typeface="Candara"/>
        <a:ea typeface=""/>
        <a:cs typeface=""/>
        <a:font script="Jpan" typeface="メイリオ"/>
      </a:majorFont>
      <a:minorFont>
        <a:latin typeface="Candara"/>
        <a:ea typeface=""/>
        <a:cs typeface=""/>
        <a:font script="Jpan" typeface="メイリオ"/>
      </a:minorFont>
    </a:fontScheme>
    <a:fmtScheme name="Tradition">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Tradition.thmx</Template>
  <TotalTime>2133</TotalTime>
  <Words>3157</Words>
  <Application>Microsoft Office PowerPoint</Application>
  <PresentationFormat>Προβολή στην οθόνη (4:3)</PresentationFormat>
  <Paragraphs>431</Paragraphs>
  <Slides>73</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73</vt:i4>
      </vt:variant>
    </vt:vector>
  </HeadingPairs>
  <TitlesOfParts>
    <vt:vector size="74" baseType="lpstr">
      <vt:lpstr>Tradition</vt:lpstr>
      <vt:lpstr> Σπανάκη Ειρήνη PhD , Ειδική Αγωγή irespa@hotmail.com </vt:lpstr>
      <vt:lpstr>το αυτιστικό φάσμα περιλαμβάνει τις παρακάτω ομάδες διαταραχών </vt:lpstr>
      <vt:lpstr>Διαφάνεια 3</vt:lpstr>
      <vt:lpstr>Διαφάνεια 4</vt:lpstr>
      <vt:lpstr>αυτισμός</vt:lpstr>
      <vt:lpstr>Τυπικός αυτισμός </vt:lpstr>
      <vt:lpstr>Σύνδρομο Rett </vt:lpstr>
      <vt:lpstr>Διαφάνεια 8</vt:lpstr>
      <vt:lpstr>Διαφάνεια 9</vt:lpstr>
      <vt:lpstr>+   συμπτώματα </vt:lpstr>
      <vt:lpstr>Διαφάνεια 11</vt:lpstr>
      <vt:lpstr>Διάχυτη αναπτυξιακή διαταραχή μη προσδιοριζόμενη αλλιώς</vt:lpstr>
      <vt:lpstr>Διαφάνεια 13</vt:lpstr>
      <vt:lpstr>Διαφάνεια 14</vt:lpstr>
      <vt:lpstr>Διαφάνεια 15</vt:lpstr>
      <vt:lpstr>Παιδική αποδιοργανωτική διαταραχή , σύνδρομο Ηeller </vt:lpstr>
      <vt:lpstr>Διαφάνεια 17</vt:lpstr>
      <vt:lpstr>Asperger </vt:lpstr>
      <vt:lpstr>Διαφάνεια 19</vt:lpstr>
      <vt:lpstr>Διαφάνεια 20</vt:lpstr>
      <vt:lpstr>Από άτομο σε άτομο διαφέρει το μέγεθος της επίδρασης σε τομείς , όπως:   </vt:lpstr>
      <vt:lpstr>Διαφάνεια 22</vt:lpstr>
      <vt:lpstr>Διαφάνεια 23</vt:lpstr>
      <vt:lpstr>Διαφάνεια 24</vt:lpstr>
      <vt:lpstr>Διαφάνεια 25</vt:lpstr>
      <vt:lpstr>Διαφάνεια 26</vt:lpstr>
      <vt:lpstr>DSM- V  ΔΙΑΓΝΩΣΤΙΚΟ ΕΡΓΑΛΕΙΟ ΓΙΑ ΤΟΝ ΑΥΤΙΣΜΟ (2013, Αμερικάνικη Ψυχιατρική Εταιρεία)</vt:lpstr>
      <vt:lpstr>Διαφάνεια 28</vt:lpstr>
      <vt:lpstr>Διαφάνεια 29</vt:lpstr>
      <vt:lpstr>Διαφάνεια 30</vt:lpstr>
      <vt:lpstr>Διαφάνεια 31</vt:lpstr>
      <vt:lpstr>Ίδιοι μαθησιακοί στόχοι ;  – ίδιο αναλυτικό πρόγραμμα;    - ίδιες τεχνικές και μεθοδεύσεις για όλους…;</vt:lpstr>
      <vt:lpstr>Εξατομικευμένο εκπαιδευτικό πρόγραμμα </vt:lpstr>
      <vt:lpstr>Διαφάνεια 34</vt:lpstr>
      <vt:lpstr>Διαφάνεια 35</vt:lpstr>
      <vt:lpstr>Βασικοί στόχοι</vt:lpstr>
      <vt:lpstr>Διαφάνεια 37</vt:lpstr>
      <vt:lpstr>Διαφάνεια 38</vt:lpstr>
      <vt:lpstr>Διαφάνεια 39</vt:lpstr>
      <vt:lpstr> Εξατομικευμένο Εκπαιδευτικό Πρόγραμμα </vt:lpstr>
      <vt:lpstr>Διαφάνεια 41</vt:lpstr>
      <vt:lpstr>Διαφάνεια 42</vt:lpstr>
      <vt:lpstr>Διαφάνεια 43</vt:lpstr>
      <vt:lpstr>Στρατηγικές διδασκαλίας</vt:lpstr>
      <vt:lpstr>Διαφάνεια 45</vt:lpstr>
      <vt:lpstr>Διαφάνεια 46</vt:lpstr>
      <vt:lpstr>Διαφάνεια 47</vt:lpstr>
      <vt:lpstr>TEACCH (Treatment and education of autistic and related communication handicapped children) </vt:lpstr>
      <vt:lpstr>Διαφάνεια 49</vt:lpstr>
      <vt:lpstr>Διαφάνεια 50</vt:lpstr>
      <vt:lpstr>Διαφάνεια 51</vt:lpstr>
      <vt:lpstr>Διαφάνεια 52</vt:lpstr>
      <vt:lpstr>Διαφάνεια 53</vt:lpstr>
      <vt:lpstr>Διαφάνεια 54</vt:lpstr>
      <vt:lpstr>Διαφάνεια 55</vt:lpstr>
      <vt:lpstr>Διαφάνεια 56</vt:lpstr>
      <vt:lpstr>Χειρομορφές </vt:lpstr>
      <vt:lpstr>Συμπεριφορικές τεχνικές</vt:lpstr>
      <vt:lpstr>Διαφάνεια 59</vt:lpstr>
      <vt:lpstr>Διαφάνεια 60</vt:lpstr>
      <vt:lpstr>Διαφάνεια 61</vt:lpstr>
      <vt:lpstr>Διαφάνεια 62</vt:lpstr>
      <vt:lpstr>Διαφάνεια 63</vt:lpstr>
      <vt:lpstr>Φάσεις της παιδαγωγικής πράξης</vt:lpstr>
      <vt:lpstr>Συναισθήματα και η διαχείρισή τους</vt:lpstr>
      <vt:lpstr>προβληματικές μορφές συμπεριφοράς </vt:lpstr>
      <vt:lpstr>Διαφάνεια 67</vt:lpstr>
      <vt:lpstr>Διαφάνεια 68</vt:lpstr>
      <vt:lpstr>Διαφάνεια 69</vt:lpstr>
      <vt:lpstr>Διαφάνεια 70</vt:lpstr>
      <vt:lpstr>Διαφάνεια 71</vt:lpstr>
      <vt:lpstr>Βιβλιογραφία </vt:lpstr>
      <vt:lpstr>Σας  ευχαριστώ …</vt:lpstr>
    </vt:vector>
  </TitlesOfParts>
  <Company>HCData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Ποιοτική Έρευνα  στην Προσαρμοσμένη Κινητική Δραστηριότητα:  Ανασκόπηση της βιβλιογραφίας</dc:title>
  <dc:creator>fevrwnia</dc:creator>
  <cp:lastModifiedBy>user</cp:lastModifiedBy>
  <cp:revision>570</cp:revision>
  <dcterms:created xsi:type="dcterms:W3CDTF">2011-10-20T05:16:35Z</dcterms:created>
  <dcterms:modified xsi:type="dcterms:W3CDTF">2018-12-10T12:10:58Z</dcterms:modified>
</cp:coreProperties>
</file>