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35" r:id="rId3"/>
    <p:sldId id="360" r:id="rId4"/>
    <p:sldId id="361" r:id="rId5"/>
    <p:sldId id="362" r:id="rId6"/>
    <p:sldId id="336" r:id="rId7"/>
    <p:sldId id="337" r:id="rId8"/>
    <p:sldId id="350" r:id="rId9"/>
    <p:sldId id="338" r:id="rId10"/>
    <p:sldId id="339" r:id="rId11"/>
    <p:sldId id="340" r:id="rId12"/>
    <p:sldId id="341" r:id="rId13"/>
    <p:sldId id="342" r:id="rId14"/>
    <p:sldId id="363" r:id="rId15"/>
    <p:sldId id="365" r:id="rId16"/>
    <p:sldId id="364" r:id="rId17"/>
    <p:sldId id="343" r:id="rId18"/>
    <p:sldId id="344" r:id="rId19"/>
    <p:sldId id="345" r:id="rId20"/>
    <p:sldId id="346" r:id="rId21"/>
    <p:sldId id="347" r:id="rId22"/>
    <p:sldId id="348" r:id="rId23"/>
    <p:sldId id="349" r:id="rId24"/>
    <p:sldId id="257" r:id="rId25"/>
    <p:sldId id="258" r:id="rId26"/>
    <p:sldId id="259" r:id="rId27"/>
    <p:sldId id="260" r:id="rId28"/>
    <p:sldId id="262" r:id="rId29"/>
    <p:sldId id="333" r:id="rId30"/>
    <p:sldId id="275" r:id="rId31"/>
    <p:sldId id="298" r:id="rId32"/>
    <p:sldId id="277" r:id="rId33"/>
    <p:sldId id="278" r:id="rId34"/>
    <p:sldId id="280" r:id="rId35"/>
    <p:sldId id="283" r:id="rId36"/>
    <p:sldId id="284" r:id="rId37"/>
    <p:sldId id="352" r:id="rId38"/>
    <p:sldId id="353" r:id="rId39"/>
    <p:sldId id="354" r:id="rId40"/>
    <p:sldId id="355" r:id="rId41"/>
    <p:sldId id="319" r:id="rId42"/>
    <p:sldId id="320" r:id="rId43"/>
    <p:sldId id="321" r:id="rId44"/>
    <p:sldId id="322" r:id="rId45"/>
    <p:sldId id="323" r:id="rId46"/>
    <p:sldId id="325" r:id="rId47"/>
    <p:sldId id="327" r:id="rId48"/>
    <p:sldId id="328" r:id="rId49"/>
    <p:sldId id="329" r:id="rId50"/>
    <p:sldId id="330" r:id="rId51"/>
    <p:sldId id="295" r:id="rId52"/>
    <p:sldId id="356" r:id="rId53"/>
    <p:sldId id="366" r:id="rId54"/>
    <p:sldId id="35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99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95EDABC-ABDC-47CB-A971-2CE838ECA0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573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57300" y="6248400"/>
            <a:ext cx="1905000" cy="457200"/>
          </a:xfrm>
        </p:spPr>
        <p:txBody>
          <a:bodyPr/>
          <a:lstStyle>
            <a:lvl1pPr>
              <a:defRPr/>
            </a:lvl1pPr>
          </a:lstStyle>
          <a:p>
            <a:endParaRPr lang="el-GR"/>
          </a:p>
        </p:txBody>
      </p:sp>
      <p:sp>
        <p:nvSpPr>
          <p:cNvPr id="6" name="Footer Placeholder 5"/>
          <p:cNvSpPr>
            <a:spLocks noGrp="1"/>
          </p:cNvSpPr>
          <p:nvPr>
            <p:ph type="ftr" sz="quarter" idx="11"/>
          </p:nvPr>
        </p:nvSpPr>
        <p:spPr>
          <a:xfrm>
            <a:off x="3695700" y="6248400"/>
            <a:ext cx="2895600" cy="457200"/>
          </a:xfrm>
        </p:spPr>
        <p:txBody>
          <a:bodyPr/>
          <a:lstStyle>
            <a:lvl1pPr>
              <a:defRPr/>
            </a:lvl1pPr>
          </a:lstStyle>
          <a:p>
            <a:endParaRPr lang="el-GR"/>
          </a:p>
        </p:txBody>
      </p:sp>
      <p:sp>
        <p:nvSpPr>
          <p:cNvPr id="7" name="Slide Number Placeholder 6"/>
          <p:cNvSpPr>
            <a:spLocks noGrp="1"/>
          </p:cNvSpPr>
          <p:nvPr>
            <p:ph type="sldNum" sz="quarter" idx="12"/>
          </p:nvPr>
        </p:nvSpPr>
        <p:spPr>
          <a:xfrm>
            <a:off x="7124700" y="6248400"/>
            <a:ext cx="1905000" cy="457200"/>
          </a:xfrm>
        </p:spPr>
        <p:txBody>
          <a:bodyPr/>
          <a:lstStyle>
            <a:lvl1pPr>
              <a:defRPr/>
            </a:lvl1pPr>
          </a:lstStyle>
          <a:p>
            <a:fld id="{BBE6686C-57F0-40E8-958D-EA10F2831E72}" type="slidenum">
              <a:rPr lang="el-G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EDABC-ABDC-47CB-A971-2CE838ECA0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EDABC-ABDC-47CB-A971-2CE838ECA0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B48F2AD-A7E4-4E9F-915C-BFEFFCD8B794}" type="datetimeFigureOut">
              <a:rPr lang="en-US" smtClean="0"/>
              <a:pPr/>
              <a:t>12/15/2018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95EDABC-ABDC-47CB-A971-2CE838ECA05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48F2AD-A7E4-4E9F-915C-BFEFFCD8B794}" type="datetimeFigureOut">
              <a:rPr lang="en-US" smtClean="0"/>
              <a:pPr/>
              <a:t>12/15/2018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95EDABC-ABDC-47CB-A971-2CE838ECA05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paidagogiko.gr/index.php/services/mathisiakes-dyskolie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paidagogiko.gr/index.php/services/mathisiakes-dyskolie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mitrikosthilasmos.com/2011/07/blog-post_13.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mitrikosthilasmos.com/2011/07/blog-post_13.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babyonline.gr/nipio/12-36/endeixeis-mathisiakes-dyskolies-ana-hliki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mitrikosthilasmos.com/2011/07/blog-post_13.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mitrikosthilasmos.com/2011/07/blog-post_13.htm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mitrikosthilasmos.com/2011/07/blog-post_13.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hyperlink" Target="http://www.biblionet.gr/author/73660/%CE%93%CE%B5%CF%89%CF%81%CE%B3%CE%AF%CE%B1_%CE%93%CE%B5%CF%89%CF%81%CE%B3%CE%B1%CE%BB%CE%AC" TargetMode="External"/><Relationship Id="rId3" Type="http://schemas.openxmlformats.org/officeDocument/2006/relationships/hyperlink" Target="http://www.biblionet.gr/author/36883/%CE%A3%CE%BF%CF%85%CE%B6%CE%AC%CE%BD%CE%B1_%CE%A0%CE%B1%CE%BD%CF%84%CE%B5%CE%BB%CE%B9%CE%AC%CE%B4%CE%BF%CF%85" TargetMode="External"/><Relationship Id="rId7" Type="http://schemas.openxmlformats.org/officeDocument/2006/relationships/hyperlink" Target="http://www.biblionet.gr/author/73659/%CE%91%CE%BD%CF%84%CF%89%CE%BD%CE%AF%CE%B1_%CE%A0%CE%B1%CF%84%CF%83%CE%B9%CE%BF%CE%B4%CE%AE%CE%BC%CE%BF%CF%85" TargetMode="External"/><Relationship Id="rId12" Type="http://schemas.openxmlformats.org/officeDocument/2006/relationships/hyperlink" Target="https://docplayer.gr/2427765-Thema-psyhokoinonika-provlimata-atomon-me-dyslexia.html" TargetMode="External"/><Relationship Id="rId2" Type="http://schemas.openxmlformats.org/officeDocument/2006/relationships/hyperlink" Target="http://www.edc.uoc.gr/~ptde/ptde/anounc/b_tomeas/diat/LD_Panteliadou_A.pdf" TargetMode="External"/><Relationship Id="rId1" Type="http://schemas.openxmlformats.org/officeDocument/2006/relationships/slideLayout" Target="../slideLayouts/slideLayout2.xml"/><Relationship Id="rId6" Type="http://schemas.openxmlformats.org/officeDocument/2006/relationships/hyperlink" Target="http://www.biblionet.gr/author/69484/%CE%A6%CE%B1%CE%AF%CE%B7_%CE%91%CE%BD%CF%84%CF%89%CE%BD%CE%AF%CE%BF%CF%85" TargetMode="External"/><Relationship Id="rId11" Type="http://schemas.openxmlformats.org/officeDocument/2006/relationships/hyperlink" Target="http://www.e-yliko.gr/amea/prakseis_epeaek/MD_epeaek.pdf" TargetMode="External"/><Relationship Id="rId5" Type="http://schemas.openxmlformats.org/officeDocument/2006/relationships/hyperlink" Target="http://www.biblionet.gr/author/73658/%CE%92%CE%B1%CF%83%CE%AF%CE%BB%CE%B5%CE%B9%CE%BF%CF%82_%CE%9A%CF%89%CF%84%CE%BF%CF%8D%CE%BB%CE%B1%CF%82" TargetMode="External"/><Relationship Id="rId10" Type="http://schemas.openxmlformats.org/officeDocument/2006/relationships/hyperlink" Target="http://www.biblionet.gr/com/6841/%CE%93%CF%81%CE%AC%CF%86%CE%B7%CE%BC%CE%B1" TargetMode="External"/><Relationship Id="rId4" Type="http://schemas.openxmlformats.org/officeDocument/2006/relationships/hyperlink" Target="http://www.biblionet.gr/author/73657/%CE%93%CE%B5%CF%8E%CF%81%CE%B3%CE%B9%CE%BF%CF%82_%CE%9C%CF%80%CF%8C%CF%84%CF%83%CE%B1%CF%82" TargetMode="External"/><Relationship Id="rId9" Type="http://schemas.openxmlformats.org/officeDocument/2006/relationships/hyperlink" Target="http://www.biblionet.gr/author/73661/%CE%99%CF%89%CE%AC%CE%BD%CE%BD%CE%B1_%CE%92%CE%B5%CE%BA%CF%8D%CF%81%CE%B7"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761256"/>
          </a:xfrm>
        </p:spPr>
        <p:txBody>
          <a:bodyPr>
            <a:normAutofit fontScale="90000"/>
          </a:bodyPr>
          <a:lstStyle/>
          <a:p>
            <a:pPr algn="ctr"/>
            <a:r>
              <a:rPr lang="el-GR" b="1" dirty="0">
                <a:hlinkClick r:id="rId2"/>
              </a:rPr>
              <a:t>Μ</a:t>
            </a:r>
            <a:r>
              <a:rPr lang="el-GR" b="1" dirty="0" smtClean="0">
                <a:hlinkClick r:id="rId2"/>
              </a:rPr>
              <a:t>αθησιακές δυσκολίες</a:t>
            </a:r>
            <a:endParaRPr lang="en-US" dirty="0"/>
          </a:p>
        </p:txBody>
      </p:sp>
      <p:sp>
        <p:nvSpPr>
          <p:cNvPr id="3" name="Subtitle 2"/>
          <p:cNvSpPr>
            <a:spLocks noGrp="1"/>
          </p:cNvSpPr>
          <p:nvPr>
            <p:ph type="subTitle" idx="1"/>
          </p:nvPr>
        </p:nvSpPr>
        <p:spPr>
          <a:xfrm>
            <a:off x="539552" y="4653136"/>
            <a:ext cx="7854696" cy="1752600"/>
          </a:xfrm>
        </p:spPr>
        <p:txBody>
          <a:bodyPr/>
          <a:lstStyle/>
          <a:p>
            <a:pPr algn="ctr"/>
            <a:r>
              <a:rPr lang="el-GR" b="1" dirty="0" err="1" smtClean="0"/>
              <a:t>Σπανάκη</a:t>
            </a:r>
            <a:r>
              <a:rPr lang="el-GR" b="1" dirty="0" smtClean="0"/>
              <a:t> Ειρήνη </a:t>
            </a:r>
          </a:p>
          <a:p>
            <a:pPr algn="ctr"/>
            <a:r>
              <a:rPr lang="en-US" b="1" dirty="0" smtClean="0"/>
              <a:t>PhD, </a:t>
            </a:r>
            <a:r>
              <a:rPr lang="el-GR" b="1" dirty="0" smtClean="0"/>
              <a:t>Ειδική Αγωγή</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92664"/>
          </a:xfrm>
        </p:spPr>
        <p:txBody>
          <a:bodyPr>
            <a:normAutofit fontScale="90000"/>
          </a:bodyPr>
          <a:lstStyle/>
          <a:p>
            <a:r>
              <a:rPr lang="el-GR" sz="3200" b="1" dirty="0" smtClean="0"/>
              <a:t>Αναγνωστική κατανόηση</a:t>
            </a:r>
            <a:endParaRPr lang="en-US" sz="3200" b="1" dirty="0"/>
          </a:p>
        </p:txBody>
      </p:sp>
      <p:sp>
        <p:nvSpPr>
          <p:cNvPr id="3" name="Content Placeholder 2"/>
          <p:cNvSpPr>
            <a:spLocks noGrp="1"/>
          </p:cNvSpPr>
          <p:nvPr>
            <p:ph idx="1"/>
          </p:nvPr>
        </p:nvSpPr>
        <p:spPr>
          <a:xfrm>
            <a:off x="457200" y="1268760"/>
            <a:ext cx="8229600" cy="5055840"/>
          </a:xfrm>
        </p:spPr>
        <p:txBody>
          <a:bodyPr/>
          <a:lstStyle/>
          <a:p>
            <a:r>
              <a:rPr lang="el-GR" dirty="0" smtClean="0"/>
              <a:t>Αναφορικά με την κατανόηση, σημειώνονται </a:t>
            </a:r>
            <a:r>
              <a:rPr lang="el-GR" b="1" dirty="0" smtClean="0"/>
              <a:t>ανώτερες μέσες φυσιολογικές επιδόσεις, </a:t>
            </a:r>
            <a:r>
              <a:rPr lang="el-GR" dirty="0" smtClean="0"/>
              <a:t>καθώς ο μαθητής είναι ικανός να συμπεριλάβει σε περίληψη πολλές πληροφορίες του κειμένου που διαβάζει, </a:t>
            </a:r>
            <a:endParaRPr lang="en-US" dirty="0" smtClean="0"/>
          </a:p>
          <a:p>
            <a:r>
              <a:rPr lang="el-GR" dirty="0" smtClean="0"/>
              <a:t>αντλεί αρκετές πληροφορίες μέσα από τα κείμενα και κατανοεί ομοιότητες και διαφορές.  </a:t>
            </a: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576064"/>
          </a:xfrm>
        </p:spPr>
        <p:txBody>
          <a:bodyPr>
            <a:normAutofit/>
          </a:bodyPr>
          <a:lstStyle/>
          <a:p>
            <a:r>
              <a:rPr lang="el-GR" sz="3200" b="1" dirty="0" smtClean="0"/>
              <a:t>Ορθογραφία – γραπτός λόγος</a:t>
            </a:r>
            <a:endParaRPr lang="en-US" sz="3200" b="1" dirty="0"/>
          </a:p>
        </p:txBody>
      </p:sp>
      <p:sp>
        <p:nvSpPr>
          <p:cNvPr id="3" name="Content Placeholder 2"/>
          <p:cNvSpPr>
            <a:spLocks noGrp="1"/>
          </p:cNvSpPr>
          <p:nvPr>
            <p:ph idx="1"/>
          </p:nvPr>
        </p:nvSpPr>
        <p:spPr>
          <a:xfrm>
            <a:off x="457200" y="908720"/>
            <a:ext cx="8229600" cy="5949280"/>
          </a:xfrm>
        </p:spPr>
        <p:txBody>
          <a:bodyPr>
            <a:normAutofit fontScale="92500" lnSpcReduction="20000"/>
          </a:bodyPr>
          <a:lstStyle/>
          <a:p>
            <a:r>
              <a:rPr lang="el-GR" dirty="0" smtClean="0"/>
              <a:t>Χορηγήθηκε σταθμισμένη δοκιμασία ορθογραφίας (</a:t>
            </a:r>
            <a:r>
              <a:rPr lang="el-GR" dirty="0" err="1" smtClean="0"/>
              <a:t>Σιδερίδης</a:t>
            </a:r>
            <a:r>
              <a:rPr lang="el-GR" dirty="0" smtClean="0"/>
              <a:t>, Μουζάκη, Πρωτόπαπας, &amp; Σίμος, 2008) και ο μαθητής </a:t>
            </a:r>
            <a:r>
              <a:rPr lang="el-GR" b="1" dirty="0" smtClean="0">
                <a:solidFill>
                  <a:srgbClr val="FF0000"/>
                </a:solidFill>
              </a:rPr>
              <a:t>βρίσκεται σε οριακό  επίπεδο σε σχέση </a:t>
            </a:r>
            <a:r>
              <a:rPr lang="el-GR" dirty="0" smtClean="0"/>
              <a:t>το αναμενόμενο για την ηλικία του. Ο μαθητής παρουσιάζει και απουσία τονισμού. </a:t>
            </a:r>
            <a:endParaRPr lang="en-US" dirty="0" smtClean="0"/>
          </a:p>
          <a:p>
            <a:endParaRPr lang="en-US" dirty="0" smtClean="0"/>
          </a:p>
          <a:p>
            <a:r>
              <a:rPr lang="el-GR" dirty="0" smtClean="0"/>
              <a:t>Χορηγήθηκαν επιλεκτικά κλίμακες από το «τεστ δυσκολιών γραπτού λόγου» (</a:t>
            </a:r>
            <a:r>
              <a:rPr lang="el-GR" dirty="0" err="1" smtClean="0"/>
              <a:t>Πόρποδα</a:t>
            </a:r>
            <a:r>
              <a:rPr lang="el-GR" dirty="0" smtClean="0"/>
              <a:t>, </a:t>
            </a:r>
            <a:r>
              <a:rPr lang="el-GR" dirty="0" err="1" smtClean="0"/>
              <a:t>Διακογιώργη</a:t>
            </a:r>
            <a:r>
              <a:rPr lang="el-GR" dirty="0" smtClean="0"/>
              <a:t>, </a:t>
            </a:r>
            <a:r>
              <a:rPr lang="el-GR" dirty="0" err="1" smtClean="0"/>
              <a:t>Δημάκου</a:t>
            </a:r>
            <a:r>
              <a:rPr lang="el-GR" dirty="0" smtClean="0"/>
              <a:t>, </a:t>
            </a:r>
            <a:r>
              <a:rPr lang="el-GR" dirty="0" err="1" smtClean="0"/>
              <a:t>Καράντζη</a:t>
            </a:r>
            <a:r>
              <a:rPr lang="el-GR" dirty="0" smtClean="0"/>
              <a:t>, 2007, ΥΠ.Ε.Π.Θ.). </a:t>
            </a:r>
            <a:endParaRPr lang="en-US" dirty="0" smtClean="0"/>
          </a:p>
          <a:p>
            <a:r>
              <a:rPr lang="el-GR" dirty="0" smtClean="0"/>
              <a:t> Στην αντιγραφή  παρουσίασε καλό </a:t>
            </a:r>
            <a:r>
              <a:rPr lang="el-GR" dirty="0" err="1" smtClean="0"/>
              <a:t>οπτικο</a:t>
            </a:r>
            <a:r>
              <a:rPr lang="el-GR" dirty="0" smtClean="0"/>
              <a:t>- κινητικό συντονισμό, αποδίδοντας σωστά το κείμενο.  </a:t>
            </a:r>
            <a:endParaRPr lang="en-US" dirty="0" smtClean="0"/>
          </a:p>
          <a:p>
            <a:r>
              <a:rPr lang="el-GR" dirty="0" smtClean="0"/>
              <a:t>Κατά την υπαγόρευση, ο </a:t>
            </a:r>
            <a:r>
              <a:rPr lang="el-GR" b="1" dirty="0" smtClean="0"/>
              <a:t>μαθητής συνέπτυξε λέξεις </a:t>
            </a:r>
            <a:r>
              <a:rPr lang="el-GR" dirty="0" smtClean="0"/>
              <a:t>(</a:t>
            </a:r>
            <a:r>
              <a:rPr lang="el-GR" dirty="0" err="1" smtClean="0"/>
              <a:t>γυναίκατου</a:t>
            </a:r>
            <a:r>
              <a:rPr lang="el-GR" dirty="0" smtClean="0"/>
              <a:t>), και </a:t>
            </a:r>
            <a:r>
              <a:rPr lang="el-GR" b="1" dirty="0" smtClean="0"/>
              <a:t>παρέλειπε γράμματα </a:t>
            </a:r>
            <a:r>
              <a:rPr lang="el-GR" dirty="0" smtClean="0"/>
              <a:t>ιδιαίτερα από το τέλος ή την αρχή των λέξεων (τροπή αντί ντροπή/ </a:t>
            </a:r>
            <a:r>
              <a:rPr lang="el-GR" dirty="0" err="1" smtClean="0"/>
              <a:t>κιτάχτηκα</a:t>
            </a:r>
            <a:r>
              <a:rPr lang="el-GR" dirty="0" smtClean="0"/>
              <a:t> αντί κοιτάχτηκαν/ του αντί τους). </a:t>
            </a:r>
            <a:endParaRPr lang="en-US" dirty="0" smtClean="0"/>
          </a:p>
          <a:p>
            <a:r>
              <a:rPr lang="el-GR" dirty="0" smtClean="0"/>
              <a:t>Επίσης, </a:t>
            </a:r>
            <a:r>
              <a:rPr lang="el-GR" b="1" dirty="0" smtClean="0"/>
              <a:t>παρουσίασε πολλά ορθογραφικά λάθη</a:t>
            </a:r>
            <a:r>
              <a:rPr lang="el-GR" dirty="0" smtClean="0"/>
              <a:t>. Στις </a:t>
            </a:r>
            <a:r>
              <a:rPr lang="el-GR" dirty="0" err="1" smtClean="0"/>
              <a:t>ψευδολέξεις</a:t>
            </a:r>
            <a:r>
              <a:rPr lang="el-GR" dirty="0" smtClean="0"/>
              <a:t> </a:t>
            </a:r>
            <a:r>
              <a:rPr lang="el-GR" b="1" dirty="0" smtClean="0"/>
              <a:t>αντικατέστησε φωνήματα (θ- υ/ ρ- β/ γ-κ) </a:t>
            </a:r>
            <a:r>
              <a:rPr lang="el-GR" dirty="0" smtClean="0"/>
              <a:t>και πρόσθεσε γράμματα στο τέλος κάποιων λέξεων.</a:t>
            </a: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720080"/>
          </a:xfrm>
        </p:spPr>
        <p:txBody>
          <a:bodyPr>
            <a:normAutofit/>
          </a:bodyPr>
          <a:lstStyle/>
          <a:p>
            <a:r>
              <a:rPr lang="el-GR" sz="3200" b="1" dirty="0" smtClean="0"/>
              <a:t>Ελεύθερος γραπτός λόγος</a:t>
            </a:r>
            <a:endParaRPr lang="en-US" sz="3200" b="1" dirty="0"/>
          </a:p>
        </p:txBody>
      </p:sp>
      <p:sp>
        <p:nvSpPr>
          <p:cNvPr id="3" name="Content Placeholder 2"/>
          <p:cNvSpPr>
            <a:spLocks noGrp="1"/>
          </p:cNvSpPr>
          <p:nvPr>
            <p:ph idx="1"/>
          </p:nvPr>
        </p:nvSpPr>
        <p:spPr>
          <a:xfrm>
            <a:off x="457200" y="1196752"/>
            <a:ext cx="7901014" cy="5472608"/>
          </a:xfrm>
        </p:spPr>
        <p:txBody>
          <a:bodyPr>
            <a:normAutofit fontScale="92500"/>
          </a:bodyPr>
          <a:lstStyle/>
          <a:p>
            <a:r>
              <a:rPr lang="el-GR" dirty="0" smtClean="0"/>
              <a:t>Στην ελεύθερη γραπτή έκφραση, </a:t>
            </a:r>
            <a:r>
              <a:rPr lang="el-GR" b="1" dirty="0" smtClean="0"/>
              <a:t>δεν ακολουθείται κάποιο σαφές σχέδιο στην οργάνωση του γραπτού λόγου </a:t>
            </a:r>
            <a:r>
              <a:rPr lang="el-GR" dirty="0" smtClean="0"/>
              <a:t>και απουσιάζει η δομή της παραγράφου.</a:t>
            </a:r>
            <a:endParaRPr lang="en-US" dirty="0" smtClean="0"/>
          </a:p>
          <a:p>
            <a:r>
              <a:rPr lang="el-GR" dirty="0" smtClean="0"/>
              <a:t>Ταυτόχρονα, υπάρχει περιθώριο βελτίωσης και στη λειτουργία του συντακτικού και της ταύτισης προσώπων και χρόνων μέσα στην ίδια πρόταση, προκειμένου να είναι περισσότερο αντιληπτό το νόημα.</a:t>
            </a:r>
            <a:endParaRPr lang="en-US" dirty="0" smtClean="0"/>
          </a:p>
          <a:p>
            <a:endParaRPr lang="en-US" dirty="0" smtClean="0"/>
          </a:p>
          <a:p>
            <a:r>
              <a:rPr lang="el-GR" dirty="0" smtClean="0"/>
              <a:t> Παρουσιάζεται </a:t>
            </a:r>
            <a:r>
              <a:rPr lang="el-GR" b="1" dirty="0" smtClean="0"/>
              <a:t>σύμπτυξη λέξεων (</a:t>
            </a:r>
            <a:r>
              <a:rPr lang="el-GR" dirty="0" err="1" smtClean="0"/>
              <a:t>μαρέσει</a:t>
            </a:r>
            <a:r>
              <a:rPr lang="el-GR" dirty="0" smtClean="0"/>
              <a:t> αντί </a:t>
            </a:r>
            <a:r>
              <a:rPr lang="el-GR" dirty="0" err="1" smtClean="0"/>
              <a:t>μ΄αρέσει</a:t>
            </a:r>
            <a:r>
              <a:rPr lang="el-GR" dirty="0" smtClean="0"/>
              <a:t>) και απουσία σημείων στίξεως. Όμως, ο μαθητής στη δομημένη δοκιμασία παραγωγής γραπτού λόγου παραμένει εντός του θέματος και παρουσιάζει περιγραφικά στοιχεία ορθά τοποθετημένα στο λόγο.</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720080"/>
          </a:xfrm>
        </p:spPr>
        <p:txBody>
          <a:bodyPr>
            <a:normAutofit fontScale="90000"/>
          </a:bodyPr>
          <a:lstStyle/>
          <a:p>
            <a:r>
              <a:rPr lang="el-GR" sz="3600" b="1" dirty="0" smtClean="0"/>
              <a:t>Μαθηματικά</a:t>
            </a:r>
            <a:r>
              <a:rPr lang="el-GR" dirty="0" smtClean="0"/>
              <a:t> </a:t>
            </a:r>
            <a:endParaRPr lang="en-US" dirty="0"/>
          </a:p>
        </p:txBody>
      </p:sp>
      <p:sp>
        <p:nvSpPr>
          <p:cNvPr id="3" name="Content Placeholder 2"/>
          <p:cNvSpPr>
            <a:spLocks noGrp="1"/>
          </p:cNvSpPr>
          <p:nvPr>
            <p:ph idx="1"/>
          </p:nvPr>
        </p:nvSpPr>
        <p:spPr>
          <a:xfrm>
            <a:off x="457200" y="1052736"/>
            <a:ext cx="8229600" cy="5271864"/>
          </a:xfrm>
        </p:spPr>
        <p:txBody>
          <a:bodyPr>
            <a:normAutofit fontScale="92500" lnSpcReduction="10000"/>
          </a:bodyPr>
          <a:lstStyle/>
          <a:p>
            <a:r>
              <a:rPr lang="el-GR" dirty="0" smtClean="0"/>
              <a:t>Αναφορικά με τα μαθηματικά, χορηγήθηκε το σταθμισμένο Κριτήριο Μαθηματικής Επάρκειας (Μπάρμπας, 2008, ΥΠ.Ε.Π.Θ.) και η επίδοσή του  βρίσκεται σε </a:t>
            </a:r>
            <a:r>
              <a:rPr lang="el-GR" b="1" dirty="0" smtClean="0"/>
              <a:t>μέσο φυσιολογικό επίπεδο </a:t>
            </a:r>
            <a:r>
              <a:rPr lang="el-GR" dirty="0" smtClean="0"/>
              <a:t>σε σχέση με το αναμενόμενο για την ηλικία του, αναφορικά με την </a:t>
            </a:r>
            <a:r>
              <a:rPr lang="el-GR" dirty="0" err="1" smtClean="0"/>
              <a:t>υποδοκιμασία</a:t>
            </a:r>
            <a:r>
              <a:rPr lang="el-GR" dirty="0" smtClean="0"/>
              <a:t> των υπολογισμών και τη δοκιμασία της επίλυσης προβλημάτων, επίσης. </a:t>
            </a:r>
            <a:endParaRPr lang="en-US" dirty="0" smtClean="0"/>
          </a:p>
          <a:p>
            <a:r>
              <a:rPr lang="el-GR" dirty="0" smtClean="0"/>
              <a:t>Επίλυσε κάποια  προβλήματα παρουσιάζοντας βασικές γνώσεις και δεξιότητες επίλυσης προβλημάτων και καλή μαθηματική σκέψη. </a:t>
            </a:r>
          </a:p>
          <a:p>
            <a:endParaRPr lang="en-US" dirty="0" smtClean="0"/>
          </a:p>
          <a:p>
            <a:r>
              <a:rPr lang="el-GR" u="sng" dirty="0" smtClean="0"/>
              <a:t>Συμπερασματικά,</a:t>
            </a:r>
            <a:r>
              <a:rPr lang="el-GR" dirty="0" smtClean="0"/>
              <a:t> ο μαθητής παρουσιάζει δυσκολίες στο γραπτό λόγο και χρειάζεται εξατομικευμένο πρόγραμμα παρέμβασης, προσαρμοσμένο στις ανάγκες του, με στόχο να εξομαλύνει τις δυσκολίες του.  </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b="1" dirty="0" smtClean="0"/>
              <a:t>Σ Υ Μ Π Ε Ρ Α Σ Μ Α Τ Α    &amp;   Π Ρ Ο Τ Α Σ Ε Ι Σ</a:t>
            </a:r>
            <a:r>
              <a:rPr lang="el-GR" sz="3200" dirty="0" smtClean="0"/>
              <a:t/>
            </a:r>
            <a:br>
              <a:rPr lang="el-GR" sz="3200" dirty="0" smtClean="0"/>
            </a:br>
            <a:endParaRPr lang="el-GR" sz="3200" dirty="0"/>
          </a:p>
        </p:txBody>
      </p:sp>
      <p:sp>
        <p:nvSpPr>
          <p:cNvPr id="3" name="2 - Θέση περιεχομένου"/>
          <p:cNvSpPr>
            <a:spLocks noGrp="1"/>
          </p:cNvSpPr>
          <p:nvPr>
            <p:ph idx="1"/>
          </p:nvPr>
        </p:nvSpPr>
        <p:spPr>
          <a:xfrm>
            <a:off x="457200" y="1500174"/>
            <a:ext cx="8229600" cy="5214974"/>
          </a:xfrm>
        </p:spPr>
        <p:txBody>
          <a:bodyPr>
            <a:normAutofit/>
          </a:bodyPr>
          <a:lstStyle/>
          <a:p>
            <a:r>
              <a:rPr lang="el-GR" dirty="0" smtClean="0"/>
              <a:t>πρόγραμμα υποστήριξης των μαθητών με ΜΔ περιλαμβάνει κυρίως την αντιμετώπιση και τη βελτίωση:</a:t>
            </a:r>
          </a:p>
          <a:p>
            <a:pPr lvl="0"/>
            <a:r>
              <a:rPr lang="el-GR" dirty="0" smtClean="0"/>
              <a:t>αντιληπτικών λειτουργιών</a:t>
            </a:r>
          </a:p>
          <a:p>
            <a:pPr lvl="0"/>
            <a:r>
              <a:rPr lang="el-GR" dirty="0" smtClean="0"/>
              <a:t>μνημονικών λειτουργιών</a:t>
            </a:r>
          </a:p>
          <a:p>
            <a:pPr lvl="0"/>
            <a:r>
              <a:rPr lang="el-GR" dirty="0" smtClean="0"/>
              <a:t>της  οργάνωσης ( χώρου γραπτής έκφρασης &amp; ανάγνωσης)</a:t>
            </a:r>
          </a:p>
          <a:p>
            <a:pPr lvl="0"/>
            <a:r>
              <a:rPr lang="el-GR" dirty="0" smtClean="0"/>
              <a:t>των αναγνωστικών λειτουργιών</a:t>
            </a:r>
          </a:p>
          <a:p>
            <a:pPr lvl="0"/>
            <a:r>
              <a:rPr lang="el-GR" dirty="0" smtClean="0"/>
              <a:t>Της ανάπτυξης του αισθήματος ικανοποίησης και αυτοεκτίμησης</a:t>
            </a:r>
          </a:p>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normAutofit/>
          </a:bodyPr>
          <a:lstStyle/>
          <a:p>
            <a:pPr lvl="0"/>
            <a:r>
              <a:rPr lang="el-GR" dirty="0" smtClean="0"/>
              <a:t> στρατηγικές που προτείνονται από την παγκόσμια έρευνα είναι:</a:t>
            </a:r>
          </a:p>
          <a:p>
            <a:pPr lvl="0"/>
            <a:r>
              <a:rPr lang="el-GR" dirty="0" smtClean="0"/>
              <a:t>Η  «άμεση διδασκαλία» σε ομοιογενείς ομάδες </a:t>
            </a:r>
          </a:p>
          <a:p>
            <a:pPr lvl="0"/>
            <a:r>
              <a:rPr lang="el-GR" dirty="0" smtClean="0"/>
              <a:t>Το μοντέλο του εμπειρισμού σε ετερογενείς ομάδες</a:t>
            </a:r>
          </a:p>
          <a:p>
            <a:pPr lvl="0"/>
            <a:r>
              <a:rPr lang="el-GR" dirty="0" smtClean="0"/>
              <a:t> θεματικές δραστηριότητες ανάλογα με τα ενδιαφέροντα </a:t>
            </a:r>
          </a:p>
          <a:p>
            <a:pPr lvl="0"/>
            <a:r>
              <a:rPr lang="el-GR" dirty="0" smtClean="0"/>
              <a:t>προσομοιώσεις σε ποικίλες γλωσσικές δραστηριότητες</a:t>
            </a:r>
          </a:p>
          <a:p>
            <a:pPr lvl="0"/>
            <a:r>
              <a:rPr lang="el-GR" dirty="0" smtClean="0"/>
              <a:t>η επεξεργασία εικόνων, ομαδοποίηση, ταύτιση,  ταξινόμηση, σύγκριση,, συσχέτιση, </a:t>
            </a:r>
            <a:r>
              <a:rPr lang="el-GR" dirty="0" err="1" smtClean="0"/>
              <a:t>σειροθέτηση</a:t>
            </a:r>
            <a:endParaRPr lang="el-G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610244"/>
          </a:xfrm>
        </p:spPr>
        <p:txBody>
          <a:bodyPr>
            <a:normAutofit lnSpcReduction="10000"/>
          </a:bodyPr>
          <a:lstStyle/>
          <a:p>
            <a:r>
              <a:rPr lang="el-GR" dirty="0" smtClean="0"/>
              <a:t>Δεν ξεχνάμε : </a:t>
            </a:r>
          </a:p>
          <a:p>
            <a:r>
              <a:rPr lang="el-GR" dirty="0" smtClean="0"/>
              <a:t>Τη συστηματική  ενίσχυση των ικανοτήτων  των μαθητών </a:t>
            </a:r>
          </a:p>
          <a:p>
            <a:r>
              <a:rPr lang="el-GR" dirty="0" smtClean="0"/>
              <a:t>η θεωρία της πολλαπλής νοημοσύνης του </a:t>
            </a:r>
            <a:r>
              <a:rPr lang="en-US" dirty="0" smtClean="0"/>
              <a:t>H</a:t>
            </a:r>
            <a:r>
              <a:rPr lang="el-GR" dirty="0" smtClean="0"/>
              <a:t>. </a:t>
            </a:r>
            <a:r>
              <a:rPr lang="en-US" dirty="0" smtClean="0"/>
              <a:t>Gardner</a:t>
            </a:r>
            <a:r>
              <a:rPr lang="el-GR" dirty="0" smtClean="0"/>
              <a:t> συμβάλλει στο σχεδιασμό και την εφαρμογή  ενός υποστηρικτικού προγράμματος. </a:t>
            </a:r>
          </a:p>
          <a:p>
            <a:r>
              <a:rPr lang="el-GR" dirty="0" smtClean="0"/>
              <a:t> η συνεργασία μεταξύ γονέων με το δάσκαλο της Τάξης και τον ειδικό παιδαγωγό είναι σπουδαία  </a:t>
            </a:r>
          </a:p>
          <a:p>
            <a:r>
              <a:rPr lang="el-GR" i="1" dirty="0" smtClean="0"/>
              <a:t> </a:t>
            </a:r>
            <a:endParaRPr lang="el-GR" dirty="0" smtClean="0"/>
          </a:p>
          <a:p>
            <a:r>
              <a:rPr lang="el-GR" b="1" i="1" dirty="0" smtClean="0"/>
              <a:t>  “Δεν έχει σημασία αν προχωράς γρήγορα ή αργά, αρκεί να μη σταματάς”</a:t>
            </a:r>
            <a:endParaRPr lang="el-GR" dirty="0" smtClean="0"/>
          </a:p>
          <a:p>
            <a:r>
              <a:rPr lang="el-GR" b="1" i="1" dirty="0" smtClean="0"/>
              <a:t>                                                                                                     ΚΟΜΦΟΥΚΙΟΣ</a:t>
            </a:r>
            <a:endParaRPr lang="el-G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92664"/>
          </a:xfrm>
        </p:spPr>
        <p:txBody>
          <a:bodyPr>
            <a:normAutofit fontScale="90000"/>
          </a:bodyPr>
          <a:lstStyle/>
          <a:p>
            <a:r>
              <a:rPr lang="el-GR" sz="3200" b="1" dirty="0" smtClean="0"/>
              <a:t>2 μελέτη </a:t>
            </a:r>
            <a:endParaRPr lang="en-US" sz="3200" b="1" dirty="0"/>
          </a:p>
        </p:txBody>
      </p:sp>
      <p:sp>
        <p:nvSpPr>
          <p:cNvPr id="3" name="Content Placeholder 2"/>
          <p:cNvSpPr>
            <a:spLocks noGrp="1"/>
          </p:cNvSpPr>
          <p:nvPr>
            <p:ph idx="1"/>
          </p:nvPr>
        </p:nvSpPr>
        <p:spPr>
          <a:xfrm>
            <a:off x="457200" y="1196752"/>
            <a:ext cx="8229600" cy="5400600"/>
          </a:xfrm>
        </p:spPr>
        <p:txBody>
          <a:bodyPr>
            <a:normAutofit fontScale="92500" lnSpcReduction="20000"/>
          </a:bodyPr>
          <a:lstStyle/>
          <a:p>
            <a:r>
              <a:rPr lang="en-US" dirty="0" smtClean="0"/>
              <a:t>H </a:t>
            </a:r>
            <a:r>
              <a:rPr lang="el-GR" dirty="0" smtClean="0"/>
              <a:t>Φαίδρα είναι ένα χαριτωμένο κορίτσι που έδειξε λίγη ντροπαλότητα αρχικά, αλλά συνεργάστηκε με ευχαρίστηση στην πορεία. </a:t>
            </a:r>
            <a:endParaRPr lang="en-US" dirty="0" smtClean="0"/>
          </a:p>
          <a:p>
            <a:endParaRPr lang="en-US" dirty="0" smtClean="0"/>
          </a:p>
          <a:p>
            <a:r>
              <a:rPr lang="el-GR" dirty="0" smtClean="0"/>
              <a:t>Για την αξιολόγηση της αναγνωστικής ικανότητας χορηγήθηκε το σταθμισμένο «Τεστ-Α» (</a:t>
            </a:r>
            <a:r>
              <a:rPr lang="el-GR" dirty="0" err="1" smtClean="0"/>
              <a:t>Παντελιάδου</a:t>
            </a:r>
            <a:r>
              <a:rPr lang="el-GR" dirty="0" smtClean="0"/>
              <a:t>, Ευθυμίου, 2007, ΥΠ.Ε.Π.Θ.), καθώς και άτυπες δοκιμασίες.</a:t>
            </a:r>
            <a:endParaRPr lang="en-US" dirty="0" smtClean="0"/>
          </a:p>
          <a:p>
            <a:endParaRPr lang="en-US" dirty="0" smtClean="0"/>
          </a:p>
          <a:p>
            <a:r>
              <a:rPr lang="el-GR" dirty="0" smtClean="0"/>
              <a:t> Διαπιστώθηκε ότι οι επιδόσεις της σε δοκιμασίες που αξιολογούν την </a:t>
            </a:r>
            <a:r>
              <a:rPr lang="el-GR" dirty="0" smtClean="0">
                <a:solidFill>
                  <a:srgbClr val="FF0000"/>
                </a:solidFill>
              </a:rPr>
              <a:t>αποκωδικοποίηση και την αναγνωστική ευχέρεια </a:t>
            </a:r>
            <a:r>
              <a:rPr lang="el-GR" b="1" dirty="0" smtClean="0"/>
              <a:t>βρίσκονται σε πολύ οριακό επίπεδο,  </a:t>
            </a:r>
            <a:r>
              <a:rPr lang="el-GR" dirty="0" smtClean="0"/>
              <a:t>σε σχέση με το αναμενόμενο για την ηλικία της. Αντίθετα αναφορικά με την </a:t>
            </a:r>
            <a:r>
              <a:rPr lang="el-GR" dirty="0" smtClean="0">
                <a:solidFill>
                  <a:srgbClr val="FF0000"/>
                </a:solidFill>
              </a:rPr>
              <a:t>κατανόηση,  </a:t>
            </a:r>
            <a:r>
              <a:rPr lang="el-GR" dirty="0" smtClean="0"/>
              <a:t>η μαθήτρια είχε </a:t>
            </a:r>
            <a:r>
              <a:rPr lang="el-GR" b="1" dirty="0" smtClean="0"/>
              <a:t>πολύ καλές επιδόσεις παρουσιάζοντας μέσο φυσιολογικό επίπεδο κατανόησης, </a:t>
            </a:r>
            <a:r>
              <a:rPr lang="el-GR" dirty="0" smtClean="0"/>
              <a:t>κατορθώνοντας να αντλήσει αρκετές πληροφορίες μέσα από τα κείμενα που ενασχολήθηκε. </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720080"/>
          </a:xfrm>
        </p:spPr>
        <p:txBody>
          <a:bodyPr>
            <a:normAutofit/>
          </a:bodyPr>
          <a:lstStyle/>
          <a:p>
            <a:r>
              <a:rPr lang="el-GR" sz="3200" b="1" dirty="0" smtClean="0"/>
              <a:t>Αναγνωστική αποκωδικοποίηση- ευχέρεια  </a:t>
            </a:r>
            <a:endParaRPr lang="en-US" sz="3200" b="1" dirty="0"/>
          </a:p>
        </p:txBody>
      </p:sp>
      <p:sp>
        <p:nvSpPr>
          <p:cNvPr id="3" name="Content Placeholder 2"/>
          <p:cNvSpPr>
            <a:spLocks noGrp="1"/>
          </p:cNvSpPr>
          <p:nvPr>
            <p:ph idx="1"/>
          </p:nvPr>
        </p:nvSpPr>
        <p:spPr>
          <a:xfrm>
            <a:off x="251520" y="1196752"/>
            <a:ext cx="8435280" cy="5661248"/>
          </a:xfrm>
        </p:spPr>
        <p:txBody>
          <a:bodyPr>
            <a:normAutofit fontScale="85000" lnSpcReduction="20000"/>
          </a:bodyPr>
          <a:lstStyle/>
          <a:p>
            <a:r>
              <a:rPr lang="el-GR" dirty="0" smtClean="0"/>
              <a:t>παρουσιάζει  παρατονισμούς και συλλαβισμό σε πολλές περιπτώσεις και πάντα στις πολυσύλλαβες λέξεις.</a:t>
            </a:r>
            <a:endParaRPr lang="en-US" dirty="0" smtClean="0"/>
          </a:p>
          <a:p>
            <a:endParaRPr lang="en-US" dirty="0" smtClean="0"/>
          </a:p>
          <a:p>
            <a:r>
              <a:rPr lang="el-GR" dirty="0" smtClean="0"/>
              <a:t> Αντικαθιστά γράμματα (-κ- με –χ-/ -β- με -δ- / -ρ- με –λ- / -θ- με –δ-/ -φ- με –θ- και φωνήεντα –α- με –ε-/ -ω- με –ε-), και </a:t>
            </a:r>
            <a:r>
              <a:rPr lang="el-GR" b="1" dirty="0" smtClean="0"/>
              <a:t>παραλείπει το ένα σύμφωνο από δίψηφα ή </a:t>
            </a:r>
            <a:r>
              <a:rPr lang="el-GR" b="1" dirty="0" err="1" smtClean="0"/>
              <a:t>τρίψηφα</a:t>
            </a:r>
            <a:r>
              <a:rPr lang="el-GR" b="1" dirty="0" smtClean="0"/>
              <a:t> σύμφωνα </a:t>
            </a:r>
            <a:r>
              <a:rPr lang="el-GR" dirty="0" smtClean="0"/>
              <a:t>( -τα- αντί στ/ -γ- αντί </a:t>
            </a:r>
            <a:r>
              <a:rPr lang="el-GR" dirty="0" err="1" smtClean="0"/>
              <a:t>γγ</a:t>
            </a:r>
            <a:r>
              <a:rPr lang="el-GR" dirty="0" smtClean="0"/>
              <a:t>).</a:t>
            </a:r>
            <a:endParaRPr lang="en-US" dirty="0" smtClean="0"/>
          </a:p>
          <a:p>
            <a:r>
              <a:rPr lang="el-GR" dirty="0" smtClean="0"/>
              <a:t> Ακόμα, </a:t>
            </a:r>
            <a:r>
              <a:rPr lang="el-GR" b="1" dirty="0" smtClean="0"/>
              <a:t>παραλείπει καταλήξεις ή τις διαφοροποιεί </a:t>
            </a:r>
            <a:r>
              <a:rPr lang="el-GR" dirty="0" smtClean="0"/>
              <a:t>(- οι-  σε –ο ή δεν αναφέρει καθόλου τελικό –ς-), όπως και τα αρχικά φωνήεντα.  </a:t>
            </a:r>
          </a:p>
          <a:p>
            <a:endParaRPr lang="el-GR" dirty="0" smtClean="0"/>
          </a:p>
          <a:p>
            <a:r>
              <a:rPr lang="el-GR" dirty="0" smtClean="0"/>
              <a:t>Ακόμα, </a:t>
            </a:r>
            <a:r>
              <a:rPr lang="el-GR" b="1" dirty="0" smtClean="0"/>
              <a:t>παραλείπονται ή προστίθενται ολόκληρες συλλαβές </a:t>
            </a:r>
            <a:r>
              <a:rPr lang="el-GR" dirty="0" smtClean="0"/>
              <a:t>διαφοροποιώντας εντελώς το νόημα των λέξεων (</a:t>
            </a:r>
            <a:r>
              <a:rPr lang="el-GR" dirty="0" err="1" smtClean="0"/>
              <a:t>ξεκαστήκαμε</a:t>
            </a:r>
            <a:r>
              <a:rPr lang="el-GR" dirty="0" smtClean="0"/>
              <a:t> αντί ξεκαρδιστήκαμε/ </a:t>
            </a:r>
            <a:r>
              <a:rPr lang="el-GR" dirty="0" err="1" smtClean="0"/>
              <a:t>εκεφενουδουλίζω</a:t>
            </a:r>
            <a:r>
              <a:rPr lang="el-GR" dirty="0" smtClean="0"/>
              <a:t> αντί εκσφενδονίζω). Ακόμα, σε καταλήξεις με –</a:t>
            </a:r>
            <a:r>
              <a:rPr lang="el-GR" dirty="0" err="1" smtClean="0"/>
              <a:t>ιο</a:t>
            </a:r>
            <a:r>
              <a:rPr lang="el-GR" dirty="0" smtClean="0"/>
              <a:t>/ ια, παραλείπεται το –ι-. </a:t>
            </a:r>
            <a:endParaRPr lang="en-US" dirty="0" smtClean="0"/>
          </a:p>
          <a:p>
            <a:endParaRPr lang="el-GR" dirty="0" smtClean="0"/>
          </a:p>
          <a:p>
            <a:r>
              <a:rPr lang="el-GR" dirty="0" smtClean="0"/>
              <a:t>Η μαθήτρια </a:t>
            </a:r>
            <a:r>
              <a:rPr lang="el-GR" b="1" dirty="0" smtClean="0"/>
              <a:t>διαβάζει με κομπιάσματα και δυσκολία</a:t>
            </a:r>
            <a:r>
              <a:rPr lang="el-GR" dirty="0" smtClean="0"/>
              <a:t>, πράγμα που καθυστερεί πάρα πολύ την αναγνωστική της ευχέρεια. Δεν παρουσιάζει προσωδία, </a:t>
            </a:r>
            <a:r>
              <a:rPr lang="el-GR" b="1" dirty="0" smtClean="0"/>
              <a:t>ενώ έχει μονότονο ρυθμό αναγνωστικής αποκωδικοποίησης.  </a:t>
            </a: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64672"/>
          </a:xfrm>
        </p:spPr>
        <p:txBody>
          <a:bodyPr>
            <a:normAutofit/>
          </a:bodyPr>
          <a:lstStyle/>
          <a:p>
            <a:r>
              <a:rPr lang="el-GR" sz="3200" b="1" dirty="0" smtClean="0"/>
              <a:t>Αναγνωστική κατανόηση</a:t>
            </a:r>
            <a:endParaRPr lang="en-US" sz="3200" b="1" dirty="0"/>
          </a:p>
        </p:txBody>
      </p:sp>
      <p:sp>
        <p:nvSpPr>
          <p:cNvPr id="3" name="Content Placeholder 2"/>
          <p:cNvSpPr>
            <a:spLocks noGrp="1"/>
          </p:cNvSpPr>
          <p:nvPr>
            <p:ph idx="1"/>
          </p:nvPr>
        </p:nvSpPr>
        <p:spPr/>
        <p:txBody>
          <a:bodyPr/>
          <a:lstStyle/>
          <a:p>
            <a:r>
              <a:rPr lang="el-GR" dirty="0" smtClean="0"/>
              <a:t>Αναφορικά με την κατανόηση η μαθήτρια παρουσιάζει πληροφορίες μέσα από το κείμενο και κατανοεί ομοιότητες και διαφορές. </a:t>
            </a:r>
            <a:endParaRPr lang="en-US" dirty="0" smtClean="0"/>
          </a:p>
          <a:p>
            <a:endParaRPr lang="en-US" dirty="0" smtClean="0"/>
          </a:p>
          <a:p>
            <a:r>
              <a:rPr lang="el-GR" dirty="0" smtClean="0"/>
              <a:t>Αντλεί και καταθέτει  λεπτομέρειες, υποστηρίζει με ορθή χρονική αλληλουχία, φαίνεται να έχει καλή βραχυπρόθεσμη μνήμη, καταφέρνοντας να απαντήσει σε αρκετές ερωτήσεις περιεχομένου από τα κείμενα με τα οποία ενασχολήθηκε.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57224" y="857232"/>
            <a:ext cx="7027144" cy="4524315"/>
          </a:xfrm>
          <a:prstGeom prst="rect">
            <a:avLst/>
          </a:prstGeom>
        </p:spPr>
        <p:txBody>
          <a:bodyPr wrap="square">
            <a:spAutoFit/>
          </a:bodyPr>
          <a:lstStyle/>
          <a:p>
            <a:endParaRPr lang="en-US" sz="2400" b="1" dirty="0" smtClean="0"/>
          </a:p>
          <a:p>
            <a:endParaRPr lang="en-US" sz="2400" b="1" dirty="0" smtClean="0"/>
          </a:p>
          <a:p>
            <a:r>
              <a:rPr lang="el-GR" sz="2400" b="1" dirty="0" smtClean="0"/>
              <a:t>Ειδικές μαθησιακές δυσκολίες </a:t>
            </a:r>
            <a:r>
              <a:rPr lang="el-GR" sz="2400" dirty="0" smtClean="0"/>
              <a:t>(δυσλεξία , </a:t>
            </a:r>
            <a:r>
              <a:rPr lang="el-GR" sz="2400" dirty="0" err="1" smtClean="0"/>
              <a:t>δυσαριθμησία</a:t>
            </a:r>
            <a:r>
              <a:rPr lang="el-GR" sz="2400" dirty="0" smtClean="0"/>
              <a:t>, </a:t>
            </a:r>
            <a:r>
              <a:rPr lang="el-GR" sz="2400" dirty="0" err="1" smtClean="0"/>
              <a:t>δυσορθογραφία</a:t>
            </a:r>
            <a:r>
              <a:rPr lang="el-GR" sz="2400" dirty="0" smtClean="0"/>
              <a:t>, </a:t>
            </a:r>
            <a:r>
              <a:rPr lang="el-GR" sz="2400" dirty="0" err="1" smtClean="0"/>
              <a:t>δυσγραφία</a:t>
            </a:r>
            <a:r>
              <a:rPr lang="el-GR" sz="2400" dirty="0" smtClean="0"/>
              <a:t>) </a:t>
            </a:r>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r>
              <a:rPr lang="el-GR" sz="2400" b="1" dirty="0" smtClean="0"/>
              <a:t>Γενικές μαθησιακές δυσκολίες </a:t>
            </a:r>
            <a:r>
              <a:rPr lang="el-GR" sz="2400" dirty="0" smtClean="0"/>
              <a:t>(χαμηλό νοητικό, αυτισμός, ψυχοκοινωνικά προβλήματα κτλ)</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435280" cy="6048672"/>
          </a:xfrm>
        </p:spPr>
        <p:txBody>
          <a:bodyPr>
            <a:normAutofit fontScale="77500" lnSpcReduction="20000"/>
          </a:bodyPr>
          <a:lstStyle/>
          <a:p>
            <a:r>
              <a:rPr lang="el-GR" b="1" dirty="0" smtClean="0"/>
              <a:t>Στις άτυπες δοκιμασίες του γραπτού λόγου, </a:t>
            </a:r>
            <a:r>
              <a:rPr lang="el-GR" dirty="0" smtClean="0"/>
              <a:t>η μαθήτρια παρουσίασε παράλειψη τονισμού και τελείας σε αρκετές περιπτώσεις, στην αντιγραφή.</a:t>
            </a:r>
            <a:endParaRPr lang="en-US" dirty="0" smtClean="0"/>
          </a:p>
          <a:p>
            <a:endParaRPr lang="en-US" dirty="0" smtClean="0"/>
          </a:p>
          <a:p>
            <a:r>
              <a:rPr lang="el-GR" dirty="0" smtClean="0"/>
              <a:t> Στην υπαγόρευση έκανε πολλά ορθογραφικά λάθη, παρέλειπε γράμματα και συλλαβές (</a:t>
            </a:r>
            <a:r>
              <a:rPr lang="el-GR" dirty="0" err="1" smtClean="0"/>
              <a:t>μπαστόνι</a:t>
            </a:r>
            <a:r>
              <a:rPr lang="el-GR" dirty="0" smtClean="0"/>
              <a:t> αντί μπαστούνι) </a:t>
            </a:r>
            <a:r>
              <a:rPr lang="el-GR" b="1" dirty="0" smtClean="0"/>
              <a:t>ενώ αντικαθιστούσε όλα τα σύμφωνα που παρουσίασε να αντικαθιστά και στην ανάγνωσή της </a:t>
            </a:r>
            <a:r>
              <a:rPr lang="el-GR" dirty="0" smtClean="0"/>
              <a:t>(-φ- με -θ- /- δ- με -β- / το –θ- με -β-), ενώ παρέλειπε το –τ- από το -τζ- ή το αντικαθιστούσε με –</a:t>
            </a:r>
            <a:r>
              <a:rPr lang="el-GR" dirty="0" err="1" smtClean="0"/>
              <a:t>τσ</a:t>
            </a:r>
            <a:r>
              <a:rPr lang="el-GR" dirty="0" smtClean="0"/>
              <a:t>- (</a:t>
            </a:r>
            <a:r>
              <a:rPr lang="el-GR" dirty="0" err="1" smtClean="0"/>
              <a:t>τσάκι</a:t>
            </a:r>
            <a:r>
              <a:rPr lang="el-GR" dirty="0" smtClean="0"/>
              <a:t> αντί τζάκι/ </a:t>
            </a:r>
            <a:r>
              <a:rPr lang="el-GR" dirty="0" err="1" smtClean="0"/>
              <a:t>σίρκο</a:t>
            </a:r>
            <a:r>
              <a:rPr lang="el-GR" dirty="0" smtClean="0"/>
              <a:t> αντί τσίρκο). </a:t>
            </a:r>
            <a:endParaRPr lang="en-US" dirty="0" smtClean="0"/>
          </a:p>
          <a:p>
            <a:endParaRPr lang="el-GR" dirty="0" smtClean="0"/>
          </a:p>
          <a:p>
            <a:r>
              <a:rPr lang="el-GR" dirty="0" smtClean="0"/>
              <a:t>Διαφοροποιεί καταλήξεις και παραλείπει συλλαβές (</a:t>
            </a:r>
            <a:r>
              <a:rPr lang="el-GR" dirty="0" err="1" smtClean="0"/>
              <a:t>νιασας</a:t>
            </a:r>
            <a:r>
              <a:rPr lang="el-GR" dirty="0" smtClean="0"/>
              <a:t> </a:t>
            </a:r>
            <a:r>
              <a:rPr lang="el-GR" dirty="0" err="1" smtClean="0"/>
              <a:t>τροπι</a:t>
            </a:r>
            <a:r>
              <a:rPr lang="el-GR" dirty="0" smtClean="0"/>
              <a:t> αντί νιώσανε ντροπή) και διαφοροποιεί πλήρως το νόημα των λέξεων (</a:t>
            </a:r>
            <a:r>
              <a:rPr lang="el-GR" dirty="0" err="1" smtClean="0"/>
              <a:t>δράχτιασαν</a:t>
            </a:r>
            <a:r>
              <a:rPr lang="el-GR" dirty="0" smtClean="0"/>
              <a:t> αντί δάκρυσαν). </a:t>
            </a:r>
            <a:r>
              <a:rPr lang="el-GR" b="1" dirty="0" smtClean="0">
                <a:solidFill>
                  <a:srgbClr val="FF0000"/>
                </a:solidFill>
              </a:rPr>
              <a:t>Προσθήκη μικρών λέξεων </a:t>
            </a:r>
            <a:r>
              <a:rPr lang="el-GR" dirty="0" smtClean="0"/>
              <a:t>(του , από, εκεί)</a:t>
            </a:r>
          </a:p>
          <a:p>
            <a:r>
              <a:rPr lang="el-GR" b="1" dirty="0" smtClean="0"/>
              <a:t>Δεν άφησε αντιπροσωπευτικό μέγεθος ανάμεσα σε λέξεις και τα κτητικά τους, ενώ τα συμπτύσσει σε μία λέξη (</a:t>
            </a:r>
            <a:r>
              <a:rPr lang="el-GR" b="1" dirty="0" err="1" smtClean="0"/>
              <a:t>γενεκανου</a:t>
            </a:r>
            <a:r>
              <a:rPr lang="el-GR" b="1" dirty="0" smtClean="0"/>
              <a:t> αντί γυναίκα του). </a:t>
            </a:r>
            <a:endParaRPr lang="en-US" b="1" dirty="0" smtClean="0"/>
          </a:p>
          <a:p>
            <a:endParaRPr lang="en-US" dirty="0" smtClean="0"/>
          </a:p>
          <a:p>
            <a:endParaRPr lang="el-GR" dirty="0" smtClean="0"/>
          </a:p>
          <a:p>
            <a:r>
              <a:rPr lang="el-GR" b="1" dirty="0" smtClean="0"/>
              <a:t>Τα γράμματά της παρουσιάζουν αταξία σε κάποιες περιπτώσεις. Γενικά παραλείπει γράμματα στην αρχή και στο τέλος μίας λέξης (</a:t>
            </a:r>
            <a:r>
              <a:rPr lang="el-GR" b="1" dirty="0" err="1" smtClean="0"/>
              <a:t>τροπι</a:t>
            </a:r>
            <a:r>
              <a:rPr lang="el-GR" b="1" dirty="0" smtClean="0"/>
              <a:t> αντί ντροπή) και αντικαθιστά το σε όλες τις περιπτώσεις το -τζ- με –</a:t>
            </a:r>
            <a:r>
              <a:rPr lang="el-GR" b="1" dirty="0" err="1" smtClean="0"/>
              <a:t>τσ</a:t>
            </a:r>
            <a:r>
              <a:rPr lang="el-GR" b="1" dirty="0" smtClean="0"/>
              <a:t>- και  το -</a:t>
            </a:r>
            <a:r>
              <a:rPr lang="el-GR" b="1" dirty="0" err="1" smtClean="0"/>
              <a:t>τσ</a:t>
            </a:r>
            <a:r>
              <a:rPr lang="el-GR" b="1" dirty="0" smtClean="0"/>
              <a:t>- με το –στ.</a:t>
            </a:r>
            <a:endParaRPr lang="en-US" b="1"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343872"/>
          </a:xfrm>
        </p:spPr>
        <p:txBody>
          <a:bodyPr>
            <a:normAutofit fontScale="85000" lnSpcReduction="10000"/>
          </a:bodyPr>
          <a:lstStyle/>
          <a:p>
            <a:r>
              <a:rPr lang="el-GR" dirty="0" smtClean="0"/>
              <a:t>Χορηγήθηκε </a:t>
            </a:r>
            <a:r>
              <a:rPr lang="el-GR" b="1" dirty="0" smtClean="0"/>
              <a:t>σταθμισμένη δοκιμασία ορθογραφίας </a:t>
            </a:r>
            <a:r>
              <a:rPr lang="el-GR" dirty="0" smtClean="0"/>
              <a:t>(</a:t>
            </a:r>
            <a:r>
              <a:rPr lang="el-GR" dirty="0" err="1" smtClean="0"/>
              <a:t>Σιδερίδης</a:t>
            </a:r>
            <a:r>
              <a:rPr lang="el-GR" dirty="0" smtClean="0"/>
              <a:t>, Μουζάκη, Πρωτόπαπας, &amp; Σίμος, 2008), στην οποία παρουσίασε αρκετά ορθογραφικά λάθη, και την  ορθογραφική της ικανότητα να αποκλίνει αρκετά από το φυσιολογικό επίπεδο για την ηλικία της και να βρίσκεται σε οριακό επίπεδο. </a:t>
            </a:r>
          </a:p>
          <a:p>
            <a:endParaRPr lang="en-US" dirty="0" smtClean="0"/>
          </a:p>
          <a:p>
            <a:r>
              <a:rPr lang="el-GR" dirty="0" smtClean="0"/>
              <a:t>Στην </a:t>
            </a:r>
            <a:r>
              <a:rPr lang="el-GR" b="1" dirty="0" smtClean="0"/>
              <a:t>ελεύθερη γραπτή έκφραση</a:t>
            </a:r>
            <a:r>
              <a:rPr lang="el-GR" dirty="0" smtClean="0"/>
              <a:t>,  δεν ακολουθεί σαφές σχέδιο στην οργάνωση του κειμένου με αποτέλεσμα να παρατηρείται αταξία στην παράθεση των νοημάτων.  Δεν υπάρχει διάκριση παραγράφων και ο πρόλογος κι ο επίλογος απουσιάζουν. </a:t>
            </a:r>
          </a:p>
          <a:p>
            <a:endParaRPr lang="el-GR" dirty="0" smtClean="0"/>
          </a:p>
          <a:p>
            <a:r>
              <a:rPr lang="el-GR" dirty="0" smtClean="0"/>
              <a:t>Το λεξιλόγιο της έχει περιθώρια βελτίωσης, όπως επίσης και οι ιδέες της μπορούν να εμπλουτιστούν. Ταυτόχρονα, υπάρχει περιθώριο βελτίωσης και στην αποσαφήνιση των νοημάτων και στη λειτουργία του συντακτικού, ενώ δεν υπάρχει ξεκάθαρη διάκριση των προτάσεων και ευκρινής με  σημεία στίξεως.</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435280" cy="5904656"/>
          </a:xfrm>
        </p:spPr>
        <p:txBody>
          <a:bodyPr>
            <a:normAutofit fontScale="85000" lnSpcReduction="20000"/>
          </a:bodyPr>
          <a:lstStyle/>
          <a:p>
            <a:r>
              <a:rPr lang="el-GR" dirty="0" smtClean="0"/>
              <a:t>Για την αξιολόγηση της μαθηματικής της επάρκειας χορηγήθηκε το  «Κριτήριο Μαθηματικής Επάρκειας» του Υπουργείου Παιδείας (Μπάρμπας, 2008, ΥΠ.Ε.Π.Θ.). </a:t>
            </a:r>
            <a:r>
              <a:rPr lang="en-US" dirty="0" smtClean="0"/>
              <a:t>H </a:t>
            </a:r>
            <a:r>
              <a:rPr lang="el-GR" dirty="0" smtClean="0"/>
              <a:t>επίδοσή της στην </a:t>
            </a:r>
            <a:r>
              <a:rPr lang="el-GR" dirty="0" err="1" smtClean="0"/>
              <a:t>υποδοκιμασία</a:t>
            </a:r>
            <a:r>
              <a:rPr lang="el-GR" dirty="0" smtClean="0"/>
              <a:t> των υπολογισμών και στην </a:t>
            </a:r>
            <a:r>
              <a:rPr lang="el-GR" dirty="0" err="1" smtClean="0"/>
              <a:t>υποδοκιμασία</a:t>
            </a:r>
            <a:r>
              <a:rPr lang="el-GR" dirty="0" smtClean="0"/>
              <a:t> της επίλυσης προβλημάτων παρουσιάζεται στο </a:t>
            </a:r>
            <a:r>
              <a:rPr lang="el-GR" b="1" dirty="0" smtClean="0"/>
              <a:t>μέσο φυσιολογικό επίπεδο, σε σχέση με το αναμενόμενο για την ηλικία  της.</a:t>
            </a:r>
          </a:p>
          <a:p>
            <a:endParaRPr lang="en-US" dirty="0" smtClean="0"/>
          </a:p>
          <a:p>
            <a:r>
              <a:rPr lang="el-GR" dirty="0" smtClean="0"/>
              <a:t> Συμπληρωματικά, δόθηκαν άτυπες δοκιμασίες στους υπολογισμούς και η μαθήτρια κατόρθωσε να επιλύσει αρκετές αριθμητικές πράξεις. </a:t>
            </a:r>
            <a:r>
              <a:rPr lang="el-GR" b="1" dirty="0" smtClean="0">
                <a:solidFill>
                  <a:srgbClr val="FF0000"/>
                </a:solidFill>
              </a:rPr>
              <a:t>Όμως, η  μαθήτρια έδειξε αντιστροφή πράξεων σε κάποιες περιπτώσεις κι ενώ το πρόσημο έδειχνε διαίρεση έκανε πολλαπλασιασμό.</a:t>
            </a:r>
            <a:r>
              <a:rPr lang="el-GR" b="1" dirty="0" smtClean="0"/>
              <a:t> Σ</a:t>
            </a:r>
            <a:r>
              <a:rPr lang="el-GR" dirty="0" smtClean="0"/>
              <a:t>ε κάποιες περιπτώσεις έφερε σωστό αποτέλεσμα (πρόσθεσης ) ενώ </a:t>
            </a:r>
            <a:r>
              <a:rPr lang="el-GR" dirty="0" smtClean="0">
                <a:solidFill>
                  <a:srgbClr val="FF0000"/>
                </a:solidFill>
              </a:rPr>
              <a:t>έγραψε πρόσημο αφαίρεσης. </a:t>
            </a:r>
            <a:r>
              <a:rPr lang="el-GR" dirty="0" smtClean="0"/>
              <a:t>Παρατηρήθηκε ότι δεν μπορεί να διατηρήσει ορθή στοίχιση και δεν ακολουθεί τακτική </a:t>
            </a:r>
            <a:r>
              <a:rPr lang="el-GR" dirty="0" err="1" smtClean="0"/>
              <a:t>σειροθέτηση</a:t>
            </a:r>
            <a:r>
              <a:rPr lang="el-GR" dirty="0" smtClean="0"/>
              <a:t> των αριθμών σε κουτάκια . </a:t>
            </a:r>
          </a:p>
          <a:p>
            <a:endParaRPr lang="el-GR" dirty="0" smtClean="0"/>
          </a:p>
          <a:p>
            <a:r>
              <a:rPr lang="el-GR" dirty="0" smtClean="0"/>
              <a:t>Κατανοεί , όμως, μονάδες και δεκάδες πολύ καλά και τις χωρίζει, ενώ σε κάποιες περιπτώσεις το 7 το γράφει ανάποδα. Στην επίλυση προβλημάτων κατανοεί την πράξη που πρέπει να κάνει, αλλά χρησιμοποιεί το αντίθετο πρόσημο.  </a:t>
            </a:r>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ormAutofit/>
          </a:bodyPr>
          <a:lstStyle/>
          <a:p>
            <a:r>
              <a:rPr lang="el-GR" sz="3200" u="sng" dirty="0" smtClean="0"/>
              <a:t>Συμπερασματικά,</a:t>
            </a:r>
            <a:r>
              <a:rPr lang="el-GR" sz="3200" dirty="0" smtClean="0"/>
              <a:t> </a:t>
            </a:r>
            <a:endParaRPr lang="en-US" sz="3200" dirty="0"/>
          </a:p>
        </p:txBody>
      </p:sp>
      <p:sp>
        <p:nvSpPr>
          <p:cNvPr id="3" name="Content Placeholder 2"/>
          <p:cNvSpPr>
            <a:spLocks noGrp="1"/>
          </p:cNvSpPr>
          <p:nvPr>
            <p:ph idx="1"/>
          </p:nvPr>
        </p:nvSpPr>
        <p:spPr>
          <a:xfrm>
            <a:off x="457200" y="1340768"/>
            <a:ext cx="8229600" cy="5328592"/>
          </a:xfrm>
        </p:spPr>
        <p:txBody>
          <a:bodyPr>
            <a:normAutofit fontScale="85000" lnSpcReduction="20000"/>
          </a:bodyPr>
          <a:lstStyle/>
          <a:p>
            <a:r>
              <a:rPr lang="el-GR" dirty="0" smtClean="0"/>
              <a:t>αναφορικά με τα γνωστικά αντικείμενα, </a:t>
            </a:r>
          </a:p>
          <a:p>
            <a:pPr>
              <a:buNone/>
            </a:pPr>
            <a:r>
              <a:rPr lang="el-GR" dirty="0" smtClean="0"/>
              <a:t>	η</a:t>
            </a:r>
            <a:r>
              <a:rPr lang="en-US" dirty="0" smtClean="0"/>
              <a:t> </a:t>
            </a:r>
            <a:r>
              <a:rPr lang="el-GR" dirty="0" smtClean="0"/>
              <a:t>Φαίδρα  χρειάζεται </a:t>
            </a:r>
            <a:r>
              <a:rPr lang="el-GR" b="1" dirty="0" smtClean="0"/>
              <a:t>εξατομικευμένη υποστήριξη </a:t>
            </a:r>
            <a:r>
              <a:rPr lang="el-GR" dirty="0" smtClean="0"/>
              <a:t>που να ενισχύσει τον εμπλουτισμό του λεξιλογίου της και να ενεργοποιήσει την εξωτερίκευση των ιδεών, στάσεων και συναισθημάτων της.</a:t>
            </a:r>
          </a:p>
          <a:p>
            <a:r>
              <a:rPr lang="el-GR" dirty="0" smtClean="0"/>
              <a:t> </a:t>
            </a:r>
            <a:r>
              <a:rPr lang="el-GR" b="1" dirty="0" smtClean="0"/>
              <a:t>Ιδιαίτερα σημαντική είναι η επισήμανση και η επεξήγηση σε ατομικό επίπεδο αναφορικά με το μάθημα της γλώσσας (ανάγνωση και γραπτό λόγο)</a:t>
            </a:r>
          </a:p>
          <a:p>
            <a:endParaRPr lang="en-US" dirty="0" smtClean="0"/>
          </a:p>
          <a:p>
            <a:r>
              <a:rPr lang="el-GR" dirty="0" smtClean="0"/>
              <a:t>Απαραίτητη είναι, επίσης, η ιδιαίτερη ψυχοπαιδαγωγική του αντιμετώπιση μέσα στην τάξη (</a:t>
            </a:r>
            <a:r>
              <a:rPr lang="el-GR" dirty="0" smtClean="0">
                <a:solidFill>
                  <a:srgbClr val="FF0000"/>
                </a:solidFill>
              </a:rPr>
              <a:t>ισχυρή ενθάρρυνση, συχνή επιβράβευση, </a:t>
            </a:r>
          </a:p>
          <a:p>
            <a:r>
              <a:rPr lang="el-GR" dirty="0" smtClean="0">
                <a:solidFill>
                  <a:srgbClr val="FF0000"/>
                </a:solidFill>
              </a:rPr>
              <a:t>καλλιέργεια κινήτρων και θετικού κλίματος γύρω από τη μάθηση, παροχή ευκαιριών για ανάδειξη των ικανοτήτων του, </a:t>
            </a:r>
          </a:p>
          <a:p>
            <a:r>
              <a:rPr lang="el-GR" dirty="0" smtClean="0">
                <a:solidFill>
                  <a:srgbClr val="FF0000"/>
                </a:solidFill>
              </a:rPr>
              <a:t>δόμηση θετικής σχέσης αποδοχής με τον/ την εκπαιδευτικό, ενίσχυση της συμμετοχής του σε ομαδικές δραστηριότητες</a:t>
            </a:r>
            <a:r>
              <a:rPr lang="el-GR" dirty="0" smtClean="0"/>
              <a:t>).</a:t>
            </a:r>
            <a:endParaRPr lang="en-US" dirty="0" smtClean="0"/>
          </a:p>
          <a:p>
            <a:pPr>
              <a:buNone/>
            </a:pPr>
            <a:r>
              <a:rPr lang="el-GR" dirty="0" smtClean="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704088"/>
            <a:ext cx="7931224" cy="564672"/>
          </a:xfrm>
        </p:spPr>
        <p:txBody>
          <a:bodyPr>
            <a:normAutofit/>
          </a:bodyPr>
          <a:lstStyle/>
          <a:p>
            <a:r>
              <a:rPr lang="el-GR" sz="3200" dirty="0" smtClean="0"/>
              <a:t>(</a:t>
            </a:r>
            <a:r>
              <a:rPr lang="el-GR" sz="3200" dirty="0" err="1" smtClean="0"/>
              <a:t>National</a:t>
            </a:r>
            <a:r>
              <a:rPr lang="el-GR" sz="3200" dirty="0" smtClean="0"/>
              <a:t> </a:t>
            </a:r>
            <a:r>
              <a:rPr lang="el-GR" sz="3200" dirty="0" err="1" smtClean="0"/>
              <a:t>Institute</a:t>
            </a:r>
            <a:r>
              <a:rPr lang="el-GR" sz="3200" dirty="0" smtClean="0"/>
              <a:t> </a:t>
            </a:r>
            <a:r>
              <a:rPr lang="el-GR" sz="3200" dirty="0" err="1" smtClean="0"/>
              <a:t>of</a:t>
            </a:r>
            <a:r>
              <a:rPr lang="el-GR" sz="3200" dirty="0" smtClean="0"/>
              <a:t> </a:t>
            </a:r>
            <a:r>
              <a:rPr lang="el-GR" sz="3200" dirty="0" err="1" smtClean="0"/>
              <a:t>Health</a:t>
            </a:r>
            <a:r>
              <a:rPr lang="el-GR" sz="3200" dirty="0" smtClean="0"/>
              <a:t> </a:t>
            </a:r>
            <a:r>
              <a:rPr lang="el-GR" sz="3200" dirty="0" err="1" smtClean="0"/>
              <a:t>in</a:t>
            </a:r>
            <a:r>
              <a:rPr lang="el-GR" sz="3200" dirty="0" smtClean="0"/>
              <a:t> U.S.A.) </a:t>
            </a:r>
            <a:endParaRPr lang="en-US" sz="3200" dirty="0"/>
          </a:p>
        </p:txBody>
      </p:sp>
      <p:sp>
        <p:nvSpPr>
          <p:cNvPr id="3" name="Content Placeholder 2"/>
          <p:cNvSpPr>
            <a:spLocks noGrp="1"/>
          </p:cNvSpPr>
          <p:nvPr>
            <p:ph idx="1"/>
          </p:nvPr>
        </p:nvSpPr>
        <p:spPr>
          <a:xfrm>
            <a:off x="457200" y="1600200"/>
            <a:ext cx="8229600" cy="4997152"/>
          </a:xfrm>
        </p:spPr>
        <p:txBody>
          <a:bodyPr>
            <a:normAutofit fontScale="92500" lnSpcReduction="20000"/>
          </a:bodyPr>
          <a:lstStyle/>
          <a:p>
            <a:r>
              <a:rPr lang="el-GR" dirty="0" smtClean="0"/>
              <a:t>Σύμφωνα με το Εθνικό Ινστιτούτο Υγείας της Αμερικής περίπου 15% του πληθυσμού έχει κάποια </a:t>
            </a:r>
            <a:r>
              <a:rPr lang="el-GR" u="sng" dirty="0" smtClean="0"/>
              <a:t>μαθησιακή δυσκολία</a:t>
            </a:r>
            <a:r>
              <a:rPr lang="el-GR" dirty="0" smtClean="0"/>
              <a:t>, κυρίως με </a:t>
            </a:r>
            <a:r>
              <a:rPr lang="el-GR" b="1" dirty="0" smtClean="0"/>
              <a:t>συμπτώματα</a:t>
            </a:r>
            <a:r>
              <a:rPr lang="el-GR" dirty="0" smtClean="0"/>
              <a:t> </a:t>
            </a:r>
            <a:r>
              <a:rPr lang="el-GR" dirty="0" smtClean="0">
                <a:solidFill>
                  <a:srgbClr val="FF0000"/>
                </a:solidFill>
              </a:rPr>
              <a:t>στη γραφή και την ανάγνωση</a:t>
            </a:r>
            <a:r>
              <a:rPr lang="el-GR" dirty="0" smtClean="0"/>
              <a:t>. </a:t>
            </a:r>
          </a:p>
          <a:p>
            <a:r>
              <a:rPr lang="el-GR" dirty="0" smtClean="0"/>
              <a:t>Η ίδια κατάσταση εμφανίζεται σε όλες τις ηλικίες, χώρες αλλά και σε όλα τα </a:t>
            </a:r>
            <a:r>
              <a:rPr lang="el-GR" dirty="0" err="1" smtClean="0"/>
              <a:t>κοινωνικο</a:t>
            </a:r>
            <a:r>
              <a:rPr lang="el-GR" dirty="0" smtClean="0"/>
              <a:t> – οικονομικά στρώματα. </a:t>
            </a:r>
            <a:endParaRPr lang="en-US" dirty="0" smtClean="0"/>
          </a:p>
          <a:p>
            <a:endParaRPr lang="en-US" dirty="0" smtClean="0"/>
          </a:p>
          <a:p>
            <a:r>
              <a:rPr lang="el-GR" dirty="0" smtClean="0"/>
              <a:t>Η </a:t>
            </a:r>
            <a:r>
              <a:rPr lang="el-GR" b="1" dirty="0" smtClean="0"/>
              <a:t>δυσλεξία </a:t>
            </a:r>
            <a:r>
              <a:rPr lang="el-GR" u="sng" dirty="0" smtClean="0"/>
              <a:t>ΔΕΝ είναι</a:t>
            </a:r>
            <a:r>
              <a:rPr lang="el-GR" dirty="0" smtClean="0"/>
              <a:t> ασθένεια, </a:t>
            </a:r>
            <a:r>
              <a:rPr lang="el-GR" b="1" dirty="0" smtClean="0">
                <a:solidFill>
                  <a:srgbClr val="FF0000"/>
                </a:solidFill>
              </a:rPr>
              <a:t>αλλά μια διαφορετικότητα στη δομή του εγκεφάλου,</a:t>
            </a:r>
            <a:r>
              <a:rPr lang="el-GR" dirty="0" smtClean="0">
                <a:solidFill>
                  <a:srgbClr val="FF0000"/>
                </a:solidFill>
              </a:rPr>
              <a:t> </a:t>
            </a:r>
            <a:r>
              <a:rPr lang="el-GR" dirty="0" smtClean="0"/>
              <a:t>η οποία χρειάζεται έναν διαφορετικό τρόπο διδασκαλίας.</a:t>
            </a:r>
          </a:p>
          <a:p>
            <a:r>
              <a:rPr lang="el-GR" dirty="0" smtClean="0"/>
              <a:t> Τα άτομα με </a:t>
            </a:r>
            <a:r>
              <a:rPr lang="el-GR" b="1" dirty="0" smtClean="0"/>
              <a:t>δυσλεξία</a:t>
            </a:r>
            <a:r>
              <a:rPr lang="el-GR" dirty="0" smtClean="0"/>
              <a:t> είναι </a:t>
            </a:r>
            <a:r>
              <a:rPr lang="el-GR" dirty="0" smtClean="0">
                <a:solidFill>
                  <a:srgbClr val="FF0000"/>
                </a:solidFill>
              </a:rPr>
              <a:t>χαρισματικά και πολύ παραγωγικά.</a:t>
            </a:r>
            <a:r>
              <a:rPr lang="el-GR" dirty="0" smtClean="0"/>
              <a:t> Επίσης, σύμφωνα με καινούργιες μελέτες η νοημοσύνη δεν έχει σχέση με τη </a:t>
            </a:r>
            <a:r>
              <a:rPr lang="el-GR" b="1" dirty="0" smtClean="0"/>
              <a:t>δυσλεξία</a:t>
            </a:r>
            <a:r>
              <a:rPr lang="el-GR" dirty="0" smtClean="0"/>
              <a:t>.</a:t>
            </a:r>
          </a:p>
          <a:p>
            <a:endParaRPr lang="el-GR" dirty="0"/>
          </a:p>
          <a:p>
            <a:pPr>
              <a:buNone/>
            </a:pPr>
            <a:r>
              <a:rPr lang="el-GR" dirty="0" smtClean="0"/>
              <a:t>    </a:t>
            </a:r>
            <a:r>
              <a:rPr lang="en-US" dirty="0" smtClean="0"/>
              <a:t>http://www.paidagogiko.gr/services/dyslexia</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12776"/>
            <a:ext cx="7416824" cy="4911824"/>
          </a:xfrm>
        </p:spPr>
        <p:txBody>
          <a:bodyPr>
            <a:normAutofit lnSpcReduction="10000"/>
          </a:bodyPr>
          <a:lstStyle/>
          <a:p>
            <a:r>
              <a:rPr lang="el-GR" dirty="0" smtClean="0"/>
              <a:t>Η </a:t>
            </a:r>
            <a:r>
              <a:rPr lang="el-GR" b="1" dirty="0" smtClean="0"/>
              <a:t>δυσλεξία</a:t>
            </a:r>
            <a:r>
              <a:rPr lang="el-GR" dirty="0" smtClean="0"/>
              <a:t> είναι η πιο δημοφιλής από τις λεγόμενες </a:t>
            </a:r>
            <a:r>
              <a:rPr lang="el-GR" b="1" dirty="0" smtClean="0">
                <a:hlinkClick r:id="rId2"/>
              </a:rPr>
              <a:t>μαθησιακές δυσκολίες</a:t>
            </a:r>
            <a:r>
              <a:rPr lang="el-GR" dirty="0" smtClean="0"/>
              <a:t>, την οποία χαρακτηρίζουν </a:t>
            </a:r>
            <a:r>
              <a:rPr lang="el-GR" b="1" dirty="0" smtClean="0"/>
              <a:t>συμπτώματα</a:t>
            </a:r>
            <a:r>
              <a:rPr lang="el-GR" dirty="0" smtClean="0"/>
              <a:t>, όπως δυσχέρεια στην ανάγνωση, στην ορθογραφία, στη γραφή, στον προφορικό λόγο και μερικές φορές στην ακουστική ικανότητα. Σε πολλές περιπτώσεις, η </a:t>
            </a:r>
            <a:r>
              <a:rPr lang="el-GR" b="1" dirty="0" smtClean="0"/>
              <a:t>δυσλεξία</a:t>
            </a:r>
            <a:r>
              <a:rPr lang="el-GR" dirty="0" smtClean="0"/>
              <a:t> φαίνεται να είναι κληρονομική </a:t>
            </a:r>
            <a:r>
              <a:rPr lang="el-GR" b="1" dirty="0" smtClean="0"/>
              <a:t>μαθησιακή δυσκολία</a:t>
            </a:r>
            <a:r>
              <a:rPr lang="el-GR" dirty="0" smtClean="0"/>
              <a:t>.</a:t>
            </a:r>
          </a:p>
          <a:p>
            <a:endParaRPr lang="el-GR" dirty="0" smtClean="0"/>
          </a:p>
          <a:p>
            <a:r>
              <a:rPr lang="el-GR" dirty="0" smtClean="0"/>
              <a:t>Ειδικές μαθησιακές δυσκολίες : δυσλεξία, </a:t>
            </a:r>
            <a:r>
              <a:rPr lang="el-GR" dirty="0" err="1" smtClean="0"/>
              <a:t>δυσορθογραφία</a:t>
            </a:r>
            <a:r>
              <a:rPr lang="el-GR" dirty="0" smtClean="0"/>
              <a:t>, </a:t>
            </a:r>
            <a:r>
              <a:rPr lang="el-GR" dirty="0" err="1" smtClean="0"/>
              <a:t>δυσγραφία</a:t>
            </a:r>
            <a:r>
              <a:rPr lang="el-GR" dirty="0" smtClean="0"/>
              <a:t>, </a:t>
            </a:r>
            <a:r>
              <a:rPr lang="el-GR" dirty="0" err="1" smtClean="0"/>
              <a:t>δυσαριθμησία</a:t>
            </a:r>
            <a:r>
              <a:rPr lang="el-GR" dirty="0" smtClean="0"/>
              <a:t>, (</a:t>
            </a:r>
            <a:r>
              <a:rPr lang="el-GR" dirty="0" err="1" smtClean="0"/>
              <a:t>δυσαναγνωσία</a:t>
            </a:r>
            <a:r>
              <a:rPr lang="el-GR" dirty="0" smtClean="0"/>
              <a:t>)</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04632"/>
          </a:xfrm>
        </p:spPr>
        <p:txBody>
          <a:bodyPr>
            <a:normAutofit fontScale="90000"/>
          </a:bodyPr>
          <a:lstStyle/>
          <a:p>
            <a:pPr algn="ctr"/>
            <a:r>
              <a:rPr lang="el-GR" dirty="0" smtClean="0"/>
              <a:t>Προβληματισμοί </a:t>
            </a:r>
            <a:endParaRPr lang="en-US" dirty="0"/>
          </a:p>
        </p:txBody>
      </p:sp>
      <p:sp>
        <p:nvSpPr>
          <p:cNvPr id="3" name="Content Placeholder 2"/>
          <p:cNvSpPr>
            <a:spLocks noGrp="1"/>
          </p:cNvSpPr>
          <p:nvPr>
            <p:ph idx="1"/>
          </p:nvPr>
        </p:nvSpPr>
        <p:spPr>
          <a:xfrm>
            <a:off x="457200" y="1052736"/>
            <a:ext cx="8229600" cy="5271864"/>
          </a:xfrm>
        </p:spPr>
        <p:txBody>
          <a:bodyPr>
            <a:normAutofit/>
          </a:bodyPr>
          <a:lstStyle/>
          <a:p>
            <a:r>
              <a:rPr lang="el-GR" dirty="0" smtClean="0"/>
              <a:t>Για όλες τις ηλικίες </a:t>
            </a:r>
          </a:p>
          <a:p>
            <a:r>
              <a:rPr lang="el-GR" dirty="0" smtClean="0"/>
              <a:t>Υπάρχει κάποιος στην οικογένεια που να είχε δυσκολία στη γραφή ή στην ανάγνωση;</a:t>
            </a:r>
          </a:p>
          <a:p>
            <a:r>
              <a:rPr lang="el-GR" dirty="0" smtClean="0"/>
              <a:t>Υπάρχει δυσκολία στην πραγματοποίηση τριών εντολών στη σειρά;</a:t>
            </a:r>
          </a:p>
          <a:p>
            <a:r>
              <a:rPr lang="el-GR" dirty="0" smtClean="0"/>
              <a:t>Άργησε το παιδί σας να μιλήσει ή να μιλήσει καθαρά;</a:t>
            </a:r>
          </a:p>
          <a:p>
            <a:r>
              <a:rPr lang="el-GR" dirty="0" smtClean="0"/>
              <a:t>Φαίνεται έξυπνο σε κάποιες δραστηριότητες ενώ «μπλοκάρει» σε κάποιες άλλες;</a:t>
            </a:r>
          </a:p>
          <a:p>
            <a:endParaRPr lang="el-GR" dirty="0" smtClean="0"/>
          </a:p>
          <a:p>
            <a:endParaRPr lang="en-US" dirty="0"/>
          </a:p>
        </p:txBody>
      </p:sp>
      <p:pic>
        <p:nvPicPr>
          <p:cNvPr id="6" name="Picture 2" descr="D:\Users\eirini\Pictures\ΜΑΘΗΣΗ 2.jpg"/>
          <p:cNvPicPr>
            <a:picLocks noChangeAspect="1" noChangeArrowheads="1"/>
          </p:cNvPicPr>
          <p:nvPr/>
        </p:nvPicPr>
        <p:blipFill>
          <a:blip r:embed="rId2" cstate="print"/>
          <a:srcRect/>
          <a:stretch>
            <a:fillRect/>
          </a:stretch>
        </p:blipFill>
        <p:spPr bwMode="auto">
          <a:xfrm>
            <a:off x="6084168" y="4437112"/>
            <a:ext cx="2304256" cy="226695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408712"/>
          </a:xfrm>
        </p:spPr>
        <p:txBody>
          <a:bodyPr>
            <a:normAutofit fontScale="70000" lnSpcReduction="20000"/>
          </a:bodyPr>
          <a:lstStyle/>
          <a:p>
            <a:r>
              <a:rPr lang="el-GR" sz="3400" b="1" dirty="0" smtClean="0"/>
              <a:t>Ηλικίες 6-11 </a:t>
            </a:r>
          </a:p>
          <a:p>
            <a:r>
              <a:rPr lang="el-GR" sz="3400" dirty="0" smtClean="0"/>
              <a:t>Κάνει ανάγνωση με αργό ρυθμό ή με κομπιάσματα ή χωρίς να σταματάει στα σημεία στίξης;</a:t>
            </a:r>
          </a:p>
          <a:p>
            <a:r>
              <a:rPr lang="el-GR" sz="3400" dirty="0" smtClean="0"/>
              <a:t>Έχει δυσκολία στην ορθογραφία ακόμα και όταν αντιγράφει;</a:t>
            </a:r>
          </a:p>
          <a:p>
            <a:r>
              <a:rPr lang="el-GR" sz="3400" dirty="0" smtClean="0"/>
              <a:t>Αντιστρέφει γράμματα ή αριθμούς; (π.χ. 9 αντί 6, 15 αντί 51, και αντί και)</a:t>
            </a:r>
          </a:p>
          <a:p>
            <a:r>
              <a:rPr lang="el-GR" sz="3400" dirty="0" smtClean="0"/>
              <a:t>Αντικαθιστά ή παραλείπει γράμματα;</a:t>
            </a:r>
          </a:p>
          <a:p>
            <a:r>
              <a:rPr lang="el-GR" sz="3400" dirty="0" smtClean="0"/>
              <a:t>Γράφει ή διαβάζει την ίδια λέξη με διαφορετικούς τρόπους στο ίδιο κείμενο;</a:t>
            </a:r>
          </a:p>
          <a:p>
            <a:r>
              <a:rPr lang="el-GR" sz="3400" dirty="0" smtClean="0"/>
              <a:t>Έχει έλλειψη συγκέντρωσης όταν μελετάει;</a:t>
            </a:r>
          </a:p>
          <a:p>
            <a:r>
              <a:rPr lang="el-GR" sz="3400" dirty="0" smtClean="0"/>
              <a:t>Έχει δυσκολία στην κατανόηση της διαδοχής και του χρόνου (ώρες, ημέρες κλπ);</a:t>
            </a:r>
          </a:p>
          <a:p>
            <a:r>
              <a:rPr lang="el-GR" sz="3400" dirty="0" smtClean="0"/>
              <a:t>Μπερδεύει το αριστερό με το δεξί;</a:t>
            </a:r>
          </a:p>
          <a:p>
            <a:r>
              <a:rPr lang="el-GR" sz="3400" dirty="0" smtClean="0"/>
              <a:t>Δεν θυμάται την προπαίδεια;</a:t>
            </a:r>
          </a:p>
          <a:p>
            <a:r>
              <a:rPr lang="el-GR" sz="3400" dirty="0" smtClean="0"/>
              <a:t>Απαντάει σε ερωτήσεις προφορικά αλλά δυσκολεύεται να τις γράψει;</a:t>
            </a:r>
          </a:p>
          <a:p>
            <a:r>
              <a:rPr lang="el-GR" sz="3400" dirty="0" smtClean="0"/>
              <a:t>Είναι αδέξιο στις κινήσεις του γενικά;</a:t>
            </a:r>
          </a:p>
          <a:p>
            <a:r>
              <a:rPr lang="el-GR" sz="3400" dirty="0" smtClean="0"/>
              <a:t>Έχει δυσκολία να ξεχωρίσει ήχους όπως β-δ ή θ-δ;</a:t>
            </a:r>
          </a:p>
          <a:p>
            <a:pPr>
              <a:buNone/>
            </a:pPr>
            <a:endParaRPr lang="el-GR"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92500" lnSpcReduction="10000"/>
          </a:bodyPr>
          <a:lstStyle/>
          <a:p>
            <a:r>
              <a:rPr lang="el-GR" dirty="0" smtClean="0"/>
              <a:t>Αυτά είναι μερικά από τα πιο συνηθισμένα «σημάδια» (ή και συμπτώματα), ότι ένα παιδί ή έφηβος μπορεί να έχει </a:t>
            </a:r>
            <a:r>
              <a:rPr lang="el-GR" b="1" dirty="0" smtClean="0"/>
              <a:t>δυσλεξία</a:t>
            </a:r>
            <a:r>
              <a:rPr lang="el-GR" dirty="0" smtClean="0"/>
              <a:t>. </a:t>
            </a:r>
          </a:p>
          <a:p>
            <a:endParaRPr lang="el-GR" dirty="0"/>
          </a:p>
          <a:p>
            <a:endParaRPr lang="el-GR" dirty="0" smtClean="0"/>
          </a:p>
          <a:p>
            <a:r>
              <a:rPr lang="el-GR" dirty="0" smtClean="0"/>
              <a:t>Η </a:t>
            </a:r>
            <a:r>
              <a:rPr lang="el-GR" b="1" dirty="0" smtClean="0"/>
              <a:t>πρώιμη ανίχνευσή </a:t>
            </a:r>
            <a:r>
              <a:rPr lang="el-GR" dirty="0" smtClean="0"/>
              <a:t>της δυσλεξίας είναι υψίστης σημασίας για το μέλλον των παιδιών, επειδή επιτρέπει την οργάνωση έγκαιρου θεραπευτικά προγράμματος,</a:t>
            </a:r>
          </a:p>
          <a:p>
            <a:r>
              <a:rPr lang="el-GR" dirty="0" smtClean="0"/>
              <a:t> ψυχολογικά τα παιδιά και τις οικογένειες και </a:t>
            </a:r>
          </a:p>
          <a:p>
            <a:r>
              <a:rPr lang="el-GR" dirty="0" smtClean="0"/>
              <a:t>πρόληψη τυχόν σοβαρότερων συνεπειών.</a:t>
            </a:r>
          </a:p>
          <a:p>
            <a:r>
              <a:rPr lang="el-GR" dirty="0" smtClean="0"/>
              <a:t> Όμως ακόμα και ένα παιδί 11-12 χρόνων (και πάνω) μπορεί να επωφεληθεί σε ικανοποιητικό βαθμό από το θεραπευτικό πρόγραμμα</a:t>
            </a:r>
          </a:p>
          <a:p>
            <a:endParaRPr lang="el-GR" dirty="0" smtClean="0"/>
          </a:p>
          <a:p>
            <a:pPr>
              <a:buNone/>
            </a:pPr>
            <a:r>
              <a:rPr lang="el-GR" dirty="0" smtClean="0"/>
              <a:t>     </a:t>
            </a:r>
            <a:r>
              <a:rPr lang="en-US" dirty="0" smtClean="0"/>
              <a:t>http://www.paidagogiko.gr/services/dyslexia</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501008"/>
            <a:ext cx="8229600" cy="3168352"/>
          </a:xfrm>
        </p:spPr>
        <p:txBody>
          <a:bodyPr>
            <a:normAutofit fontScale="92500" lnSpcReduction="10000"/>
          </a:bodyPr>
          <a:lstStyle/>
          <a:p>
            <a:r>
              <a:rPr lang="el-GR" b="1" dirty="0" smtClean="0"/>
              <a:t>Είναι το παιδί μου διαφορετικό από τα άλλα; </a:t>
            </a:r>
            <a:endParaRPr lang="el-GR" dirty="0" smtClean="0"/>
          </a:p>
          <a:p>
            <a:r>
              <a:rPr lang="el-GR" b="1" dirty="0" smtClean="0"/>
              <a:t>Ποια σημάδια θα έπρεπε να προσέξουμε στο μικρό μας παιδί που μπορεί να αποτελούν ενδείξεις για μετέπειτα δυσκολίες στη μάθηση;</a:t>
            </a:r>
            <a:endParaRPr lang="el-GR" dirty="0" smtClean="0"/>
          </a:p>
          <a:p>
            <a:pPr>
              <a:buNone/>
            </a:pPr>
            <a:endParaRPr lang="el-GR" dirty="0" smtClean="0"/>
          </a:p>
          <a:p>
            <a:pPr>
              <a:buNone/>
            </a:pPr>
            <a:endParaRPr lang="el-GR" dirty="0" smtClean="0"/>
          </a:p>
          <a:p>
            <a:pPr>
              <a:buNone/>
            </a:pPr>
            <a:r>
              <a:rPr lang="el-GR" dirty="0" smtClean="0"/>
              <a:t/>
            </a:r>
            <a:br>
              <a:rPr lang="el-GR" dirty="0" smtClean="0"/>
            </a:br>
            <a:endParaRPr lang="en-US" dirty="0"/>
          </a:p>
        </p:txBody>
      </p:sp>
      <p:sp>
        <p:nvSpPr>
          <p:cNvPr id="4" name="Title 1"/>
          <p:cNvSpPr>
            <a:spLocks noGrp="1"/>
          </p:cNvSpPr>
          <p:nvPr>
            <p:ph type="title"/>
          </p:nvPr>
        </p:nvSpPr>
        <p:spPr>
          <a:xfrm>
            <a:off x="457200" y="704088"/>
            <a:ext cx="8229600" cy="708688"/>
          </a:xfrm>
        </p:spPr>
        <p:txBody>
          <a:bodyPr>
            <a:normAutofit/>
          </a:bodyPr>
          <a:lstStyle/>
          <a:p>
            <a:r>
              <a:rPr lang="el-GR" sz="3600" b="1" dirty="0" smtClean="0"/>
              <a:t>Πρώιμη ανίχνευση – πρώιμη παρέμβαση</a:t>
            </a:r>
            <a:endParaRPr lang="en-US" sz="3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336704"/>
          </a:xfrm>
        </p:spPr>
        <p:txBody>
          <a:bodyPr>
            <a:normAutofit fontScale="92500"/>
          </a:bodyPr>
          <a:lstStyle/>
          <a:p>
            <a:r>
              <a:rPr lang="el-GR" dirty="0" smtClean="0"/>
              <a:t>οι λειτουργίες της </a:t>
            </a:r>
            <a:r>
              <a:rPr lang="el-GR" dirty="0" smtClean="0">
                <a:solidFill>
                  <a:srgbClr val="FF0000"/>
                </a:solidFill>
              </a:rPr>
              <a:t>κατανόησης</a:t>
            </a:r>
            <a:r>
              <a:rPr lang="el-GR" dirty="0" smtClean="0"/>
              <a:t>, </a:t>
            </a:r>
            <a:endParaRPr lang="en-US" dirty="0" smtClean="0"/>
          </a:p>
          <a:p>
            <a:r>
              <a:rPr lang="el-GR" dirty="0" smtClean="0"/>
              <a:t>της </a:t>
            </a:r>
            <a:r>
              <a:rPr lang="el-GR" dirty="0" smtClean="0">
                <a:solidFill>
                  <a:srgbClr val="FF0000"/>
                </a:solidFill>
              </a:rPr>
              <a:t>αντίληψης </a:t>
            </a:r>
            <a:r>
              <a:rPr lang="el-GR" dirty="0" smtClean="0"/>
              <a:t>και της </a:t>
            </a:r>
            <a:r>
              <a:rPr lang="el-GR" dirty="0" smtClean="0">
                <a:solidFill>
                  <a:srgbClr val="FF0000"/>
                </a:solidFill>
              </a:rPr>
              <a:t>αναπαραγωγής</a:t>
            </a:r>
            <a:r>
              <a:rPr lang="el-GR" dirty="0" smtClean="0"/>
              <a:t> του λόγου, που </a:t>
            </a:r>
            <a:r>
              <a:rPr lang="el-GR" b="1" dirty="0" smtClean="0"/>
              <a:t>αποτελούν την γλωσσική επεξεργασία, </a:t>
            </a:r>
            <a:r>
              <a:rPr lang="el-GR" dirty="0" smtClean="0"/>
              <a:t>συνδέονται άρρηκτα με το αριστερό ημισφαίριο. </a:t>
            </a:r>
            <a:endParaRPr lang="en-US" dirty="0" smtClean="0"/>
          </a:p>
          <a:p>
            <a:r>
              <a:rPr lang="el-GR" dirty="0" smtClean="0"/>
              <a:t>Εκεί εδρεύουν οι περιοχές του </a:t>
            </a:r>
            <a:r>
              <a:rPr lang="en-US" dirty="0" err="1" smtClean="0"/>
              <a:t>Broca</a:t>
            </a:r>
            <a:r>
              <a:rPr lang="el-GR" dirty="0" smtClean="0"/>
              <a:t> και του </a:t>
            </a:r>
            <a:r>
              <a:rPr lang="en-US" dirty="0" err="1" smtClean="0"/>
              <a:t>Wernicke</a:t>
            </a:r>
            <a:r>
              <a:rPr lang="el-GR" dirty="0" smtClean="0"/>
              <a:t>, δηλαδή το κινητικό και αισθητικό κέντρο του λόγου</a:t>
            </a:r>
            <a:endParaRPr lang="en-US" dirty="0" smtClean="0"/>
          </a:p>
          <a:p>
            <a:endParaRPr lang="en-US" dirty="0" smtClean="0"/>
          </a:p>
          <a:p>
            <a:r>
              <a:rPr lang="el-GR" dirty="0" smtClean="0"/>
              <a:t> Το κέντρο του </a:t>
            </a:r>
            <a:r>
              <a:rPr lang="en-US" dirty="0" err="1" smtClean="0"/>
              <a:t>Wernicke</a:t>
            </a:r>
            <a:r>
              <a:rPr lang="el-GR" dirty="0" smtClean="0"/>
              <a:t> είναι υπεύθυνο για την </a:t>
            </a:r>
            <a:endParaRPr lang="en-US" dirty="0" smtClean="0"/>
          </a:p>
          <a:p>
            <a:r>
              <a:rPr lang="el-GR" dirty="0" smtClean="0">
                <a:solidFill>
                  <a:srgbClr val="FF0000"/>
                </a:solidFill>
              </a:rPr>
              <a:t>κατανόηση των λεκτικών μορφών</a:t>
            </a:r>
            <a:r>
              <a:rPr lang="el-GR" dirty="0" smtClean="0"/>
              <a:t> (λέξεων και ιδεών) καθώς</a:t>
            </a:r>
            <a:endParaRPr lang="en-US" dirty="0" smtClean="0"/>
          </a:p>
          <a:p>
            <a:r>
              <a:rPr lang="el-GR" dirty="0" smtClean="0"/>
              <a:t> και </a:t>
            </a:r>
            <a:r>
              <a:rPr lang="el-GR" dirty="0" smtClean="0">
                <a:solidFill>
                  <a:srgbClr val="FF0000"/>
                </a:solidFill>
              </a:rPr>
              <a:t>εξειδικευμένο στην αναγνώριση των συντακτικών κατηγοριών </a:t>
            </a:r>
            <a:r>
              <a:rPr lang="el-GR" dirty="0" smtClean="0"/>
              <a:t>(δομικών στοιχείων ) του λόγου. </a:t>
            </a:r>
            <a:endParaRPr lang="en-US" dirty="0" smtClean="0"/>
          </a:p>
          <a:p>
            <a:endParaRPr lang="en-US" dirty="0" smtClean="0"/>
          </a:p>
          <a:p>
            <a:r>
              <a:rPr lang="el-GR" dirty="0" smtClean="0"/>
              <a:t>Αντίθετα, το κέντρο του </a:t>
            </a:r>
            <a:r>
              <a:rPr lang="en-US" dirty="0" err="1" smtClean="0"/>
              <a:t>Broca</a:t>
            </a:r>
            <a:r>
              <a:rPr lang="el-GR" dirty="0" smtClean="0"/>
              <a:t> καθορίζει τη </a:t>
            </a:r>
            <a:r>
              <a:rPr lang="el-GR" b="1" dirty="0" smtClean="0">
                <a:solidFill>
                  <a:srgbClr val="FF0000"/>
                </a:solidFill>
              </a:rPr>
              <a:t>δομή και την κατασκευή των φράσεων</a:t>
            </a:r>
            <a:r>
              <a:rPr lang="el-GR" dirty="0" smtClean="0"/>
              <a:t>. Βλάβες αυτών των περιοχών οδηγούν σε γλωσσικές διαταραχές, τις αφασίες.</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19256" cy="6408712"/>
          </a:xfrm>
        </p:spPr>
        <p:txBody>
          <a:bodyPr>
            <a:noAutofit/>
          </a:bodyPr>
          <a:lstStyle/>
          <a:p>
            <a:r>
              <a:rPr lang="el-GR" dirty="0" smtClean="0"/>
              <a:t>Οι γονείς παίζουν πρωταγωνιστικό ρόλο στη διαδικασία της μάθησης. </a:t>
            </a:r>
          </a:p>
          <a:p>
            <a:r>
              <a:rPr lang="el-GR" dirty="0" smtClean="0"/>
              <a:t>Είναι οι “δάσκαλοι” του και αυτοί που  </a:t>
            </a:r>
            <a:r>
              <a:rPr lang="el-GR" dirty="0" err="1" smtClean="0"/>
              <a:t>παρατηρηρούν</a:t>
            </a:r>
            <a:r>
              <a:rPr lang="el-GR" dirty="0" smtClean="0"/>
              <a:t> </a:t>
            </a:r>
            <a:r>
              <a:rPr lang="el-GR" b="1" dirty="0" smtClean="0">
                <a:solidFill>
                  <a:srgbClr val="FF0000"/>
                </a:solidFill>
              </a:rPr>
              <a:t>το τρόπο που αυτό μαθαίνει. </a:t>
            </a:r>
          </a:p>
          <a:p>
            <a:endParaRPr lang="el-GR" dirty="0" smtClean="0"/>
          </a:p>
          <a:p>
            <a:r>
              <a:rPr lang="el-GR" dirty="0" smtClean="0"/>
              <a:t>Υπάρχουν συχνά ενδείξεις που μπορεί να τους </a:t>
            </a:r>
            <a:r>
              <a:rPr lang="el-GR" dirty="0" err="1" smtClean="0"/>
              <a:t>υποψιάσουν</a:t>
            </a:r>
            <a:r>
              <a:rPr lang="el-GR" dirty="0" smtClean="0"/>
              <a:t> ότι το παιδί τους είναι πιθανό να αντιμετωπίσει μαθησιακές δυσκολίες με την ένταξη του στο σχολείο.</a:t>
            </a:r>
            <a:r>
              <a:rPr lang="el-GR" sz="2000" dirty="0" smtClean="0"/>
              <a:t/>
            </a:r>
            <a:br>
              <a:rPr lang="el-GR" sz="2000" dirty="0" smtClean="0"/>
            </a:br>
            <a:endParaRPr lang="el-GR" sz="2000" dirty="0" smtClean="0"/>
          </a:p>
          <a:p>
            <a:pPr>
              <a:buNone/>
            </a:pPr>
            <a:r>
              <a:rPr lang="el-GR" sz="2000" dirty="0"/>
              <a:t/>
            </a:r>
            <a:br>
              <a:rPr lang="el-GR" sz="2000" dirty="0"/>
            </a:br>
            <a:endParaRPr lang="el-GR" sz="2000" dirty="0"/>
          </a:p>
          <a:p>
            <a:endParaRPr 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192688"/>
          </a:xfrm>
        </p:spPr>
        <p:txBody>
          <a:bodyPr>
            <a:normAutofit fontScale="85000" lnSpcReduction="20000"/>
          </a:bodyPr>
          <a:lstStyle/>
          <a:p>
            <a:pPr>
              <a:buNone/>
            </a:pPr>
            <a:r>
              <a:rPr lang="el-GR" sz="3600" b="1" dirty="0" smtClean="0"/>
              <a:t>Ενδείξεις από το νηπιαγωγείο</a:t>
            </a:r>
          </a:p>
          <a:p>
            <a:r>
              <a:rPr lang="el-GR" dirty="0" smtClean="0"/>
              <a:t/>
            </a:r>
            <a:br>
              <a:rPr lang="el-GR" dirty="0" smtClean="0"/>
            </a:br>
            <a:r>
              <a:rPr lang="el-GR" b="1" dirty="0" smtClean="0"/>
              <a:t>Να μην έχει αποφασίσει ποια πλευρά του σώματος του θα είναι η πρωταγωνιστική</a:t>
            </a:r>
            <a:r>
              <a:rPr lang="el-GR" dirty="0" smtClean="0"/>
              <a:t>, η “καλή” του πλευρά. Τα παιδιά στη διάρκεια της προσχολικής τους ηλικίας διαλέγουν με ποιο χέρι γράφουν,  πιάνουν το κουτάλι/πιρούνι, την οδοντόβουρτσα τους κτλ. </a:t>
            </a:r>
          </a:p>
          <a:p>
            <a:r>
              <a:rPr lang="el-GR" dirty="0" smtClean="0"/>
              <a:t>Δυσκολίες στη διάκριση </a:t>
            </a:r>
            <a:r>
              <a:rPr lang="el-GR" b="1" dirty="0" smtClean="0"/>
              <a:t>δεξί - αριστερού</a:t>
            </a:r>
            <a:r>
              <a:rPr lang="el-GR" dirty="0" smtClean="0"/>
              <a:t>. </a:t>
            </a:r>
          </a:p>
          <a:p>
            <a:pPr>
              <a:buNone/>
            </a:pPr>
            <a:endParaRPr lang="el-GR" dirty="0" smtClean="0"/>
          </a:p>
          <a:p>
            <a:r>
              <a:rPr lang="el-GR" dirty="0" smtClean="0"/>
              <a:t>Μια καλή πηγή που μας δίνει κάποιες πρώτες πληροφορίες για τη γραφή του παιδιού είναι οι </a:t>
            </a:r>
            <a:r>
              <a:rPr lang="el-GR" b="1" dirty="0" smtClean="0"/>
              <a:t>ζωγραφιές</a:t>
            </a:r>
            <a:r>
              <a:rPr lang="el-GR" dirty="0" smtClean="0"/>
              <a:t> του. </a:t>
            </a:r>
          </a:p>
          <a:p>
            <a:r>
              <a:rPr lang="el-GR" dirty="0" smtClean="0"/>
              <a:t>Έτσι παιδιά που όταν ενταχθήκανε στην εγγράμματη παιδεία αντιμετωπίσανε δυσκολίες στη κατεύθυνση της γραφής πχ. </a:t>
            </a:r>
            <a:r>
              <a:rPr lang="el-GR" dirty="0" err="1" smtClean="0"/>
              <a:t>καθρεφτική</a:t>
            </a:r>
            <a:r>
              <a:rPr lang="el-GR" dirty="0" smtClean="0"/>
              <a:t> γραφή (ε ή 3) στις ζωγραφιές των προηγούμενων χρόνων είχαν παρατηρηθεί στοιχεία που παρέπεμπαν σε δυσκολία προσανατολισμού. </a:t>
            </a:r>
          </a:p>
          <a:p>
            <a:endParaRPr lang="el-GR" dirty="0" smtClean="0"/>
          </a:p>
          <a:p>
            <a:endParaRPr lang="el-GR" dirty="0" smtClean="0"/>
          </a:p>
          <a:p>
            <a:endParaRPr lang="el-GR" dirty="0" smtClean="0"/>
          </a:p>
          <a:p>
            <a:pPr>
              <a:buNone/>
            </a:pPr>
            <a:r>
              <a:rPr lang="el-GR" sz="2600" dirty="0" smtClean="0"/>
              <a:t>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525344"/>
          </a:xfrm>
        </p:spPr>
        <p:txBody>
          <a:bodyPr>
            <a:normAutofit fontScale="92500" lnSpcReduction="10000"/>
          </a:bodyPr>
          <a:lstStyle/>
          <a:p>
            <a:endParaRPr lang="el-GR" dirty="0" smtClean="0"/>
          </a:p>
          <a:p>
            <a:r>
              <a:rPr lang="el-GR" dirty="0" smtClean="0"/>
              <a:t>Ο </a:t>
            </a:r>
            <a:r>
              <a:rPr lang="el-GR" b="1" dirty="0" smtClean="0"/>
              <a:t>προφορικός του λόγος</a:t>
            </a:r>
            <a:r>
              <a:rPr lang="el-GR" dirty="0" smtClean="0"/>
              <a:t> να μην έχει “καθαρίσει”. Να δυσκολεύεται να προφέρει κάποιες λέξεις ή να αποφεύγει να χρησιμοποιεί πολύπλοκο λεξιλόγιο. </a:t>
            </a:r>
          </a:p>
          <a:p>
            <a:r>
              <a:rPr lang="el-GR" dirty="0" smtClean="0"/>
              <a:t>Ο προφορικός λόγος είναι η βάση για τον γραπτό και για αυτό είναι σημαντικό το παιδί να ξεκινήσει το δημοτικό σχολείο χωρίς να έχει σημαντικά προβλήματα στη χρήση του προφορικού λόγου.</a:t>
            </a:r>
          </a:p>
          <a:p>
            <a:pPr>
              <a:buNone/>
            </a:pPr>
            <a:endParaRPr lang="el-GR" dirty="0" smtClean="0"/>
          </a:p>
          <a:p>
            <a:pPr>
              <a:buNone/>
            </a:pPr>
            <a:endParaRPr lang="el-GR" dirty="0" smtClean="0"/>
          </a:p>
          <a:p>
            <a:r>
              <a:rPr lang="el-GR" dirty="0" smtClean="0"/>
              <a:t>Θέματα στην </a:t>
            </a:r>
            <a:r>
              <a:rPr lang="el-GR" dirty="0" err="1" smtClean="0"/>
              <a:t>οργανωτικότητα</a:t>
            </a:r>
            <a:r>
              <a:rPr lang="el-GR" dirty="0" smtClean="0"/>
              <a:t>, </a:t>
            </a:r>
            <a:r>
              <a:rPr lang="el-GR" dirty="0" err="1" smtClean="0"/>
              <a:t>σειροθέτηση</a:t>
            </a:r>
            <a:r>
              <a:rPr lang="el-GR" dirty="0" smtClean="0"/>
              <a:t>, βραχυπρόθεσμη μνήμη</a:t>
            </a:r>
          </a:p>
          <a:p>
            <a:pPr>
              <a:buNone/>
            </a:pPr>
            <a:endParaRPr lang="el-GR" sz="2200" dirty="0" smtClean="0"/>
          </a:p>
          <a:p>
            <a:pPr>
              <a:buNone/>
            </a:pPr>
            <a:endParaRPr lang="el-GR" sz="2200" dirty="0" smtClean="0"/>
          </a:p>
          <a:p>
            <a:pPr>
              <a:buNone/>
            </a:pPr>
            <a:r>
              <a:rPr lang="el-GR" sz="2200" dirty="0"/>
              <a:t/>
            </a:r>
            <a:br>
              <a:rPr lang="el-GR" sz="2200" dirty="0"/>
            </a:br>
            <a:r>
              <a:rPr lang="el-GR" sz="2200" dirty="0"/>
              <a:t>Πηγή: </a:t>
            </a:r>
            <a:r>
              <a:rPr lang="el-GR" sz="2200" dirty="0">
                <a:hlinkClick r:id="rId2"/>
              </a:rPr>
              <a:t>http://www.mitrikosthilasmos.com/2011/07/blog-post_13.html#ixzz3tHtaGM9k</a:t>
            </a:r>
            <a:r>
              <a:rPr lang="el-GR" dirty="0"/>
              <a:t/>
            </a:r>
            <a:br>
              <a:rPr lang="el-GR" dirty="0"/>
            </a:br>
            <a:endParaRPr lang="el-GR" dirty="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6048672"/>
          </a:xfrm>
        </p:spPr>
        <p:txBody>
          <a:bodyPr>
            <a:normAutofit fontScale="85000" lnSpcReduction="20000"/>
          </a:bodyPr>
          <a:lstStyle/>
          <a:p>
            <a:r>
              <a:rPr lang="el-GR" b="1" dirty="0" smtClean="0"/>
              <a:t>Κινητική ανωριμότητα</a:t>
            </a:r>
            <a:r>
              <a:rPr lang="el-GR" dirty="0" smtClean="0"/>
              <a:t>. Αυτό μεταφράζεται ως δυσκολία κυρίως στη χρήση του μολυβιού και ψαλιδιού. </a:t>
            </a:r>
          </a:p>
          <a:p>
            <a:endParaRPr lang="el-GR" dirty="0" smtClean="0"/>
          </a:p>
          <a:p>
            <a:r>
              <a:rPr lang="el-GR" dirty="0" smtClean="0"/>
              <a:t>Έτσι αν το παιδί μας είναι 4 χρονών και ακόμα δεν μπορεί</a:t>
            </a:r>
          </a:p>
          <a:p>
            <a:pPr>
              <a:buNone/>
            </a:pPr>
            <a:r>
              <a:rPr lang="el-GR" dirty="0" smtClean="0"/>
              <a:t> να πιάσει το μολύβι με ένα λειτουργικό τρόπο, δηλαδή με ένα τρόπο που να πλησιάζει το τρόπο των ενηλίκων και να του δίνει τη δυνατότητα να “μουτζουρώνει” ένα χαρτί</a:t>
            </a:r>
          </a:p>
          <a:p>
            <a:pPr>
              <a:buNone/>
            </a:pPr>
            <a:endParaRPr lang="el-GR" dirty="0" smtClean="0"/>
          </a:p>
          <a:p>
            <a:pPr>
              <a:buNone/>
            </a:pPr>
            <a:r>
              <a:rPr lang="el-GR" b="1" dirty="0" smtClean="0"/>
              <a:t>		Δυσκολία στη συγκέντρωση</a:t>
            </a:r>
            <a:r>
              <a:rPr lang="el-GR" dirty="0" smtClean="0"/>
              <a:t>. Αν παρατηρούμε ότι το παιδί μας δεν μπορεί να συμμετέχει ή να παρακολουθήσει για ένα ικανό διάστημα μια δραστηριότητα πχ. να παίξει σε ένα ομαδικό παιχνίδι, να παρακολουθήσει ένα παιδικό πρόγραμμα μικρής διάρκειας στη τηλεόραση, αν αφήνει συνεχώς το ένα παιχνίδι για να παίξει με ένα άλλο</a:t>
            </a:r>
          </a:p>
          <a:p>
            <a:endParaRPr lang="el-GR" dirty="0"/>
          </a:p>
          <a:p>
            <a:pPr>
              <a:buNone/>
            </a:pPr>
            <a:endParaRPr lang="el-GR" dirty="0" smtClean="0"/>
          </a:p>
          <a:p>
            <a:pPr>
              <a:buNone/>
            </a:pPr>
            <a:r>
              <a:rPr lang="el-GR" dirty="0"/>
              <a:t/>
            </a:r>
            <a:br>
              <a:rPr lang="el-GR" dirty="0"/>
            </a:br>
            <a:r>
              <a:rPr lang="el-GR" dirty="0"/>
              <a:t/>
            </a:r>
            <a:br>
              <a:rPr lang="el-GR" dirty="0"/>
            </a:br>
            <a:endParaRPr lang="el-GR" dirty="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19256" cy="6237312"/>
          </a:xfrm>
        </p:spPr>
        <p:txBody>
          <a:bodyPr>
            <a:normAutofit fontScale="92500" lnSpcReduction="20000"/>
          </a:bodyPr>
          <a:lstStyle/>
          <a:p>
            <a:r>
              <a:rPr lang="el-GR" b="1" dirty="0" smtClean="0"/>
              <a:t>δυσκολία να μάθει απ' έξω</a:t>
            </a:r>
            <a:r>
              <a:rPr lang="el-GR" dirty="0" smtClean="0"/>
              <a:t> μικρά παιδικά ποιηματάκια ή τραγουδάκια.</a:t>
            </a:r>
          </a:p>
          <a:p>
            <a:r>
              <a:rPr lang="el-GR" b="1" dirty="0" smtClean="0"/>
              <a:t>Δυσκολία να διηγηθεί μια ιστορία</a:t>
            </a:r>
            <a:r>
              <a:rPr lang="el-GR" dirty="0" smtClean="0"/>
              <a:t> που άκουσε ή ένα γεγονός που του συνέβη . Τα παιδιά με τη κατάκτηση της ομιλίας αποκτούν και την ικανότητα να διηγούνται ιστοριούλες. </a:t>
            </a:r>
          </a:p>
          <a:p>
            <a:pPr>
              <a:buNone/>
            </a:pPr>
            <a:endParaRPr lang="el-GR" dirty="0" smtClean="0"/>
          </a:p>
          <a:p>
            <a:pPr>
              <a:buNone/>
            </a:pPr>
            <a:r>
              <a:rPr lang="el-GR" dirty="0" smtClean="0"/>
              <a:t>	</a:t>
            </a:r>
            <a:r>
              <a:rPr lang="el-GR" dirty="0" smtClean="0">
                <a:solidFill>
                  <a:srgbClr val="FF0000"/>
                </a:solidFill>
              </a:rPr>
              <a:t>	ενδείξεις </a:t>
            </a:r>
            <a:r>
              <a:rPr lang="el-GR" dirty="0" smtClean="0"/>
              <a:t>: (συχνότητα, </a:t>
            </a:r>
            <a:r>
              <a:rPr lang="el-GR" dirty="0" err="1" smtClean="0"/>
              <a:t>συνοσηρότητα</a:t>
            </a:r>
            <a:r>
              <a:rPr lang="el-GR" dirty="0" smtClean="0"/>
              <a:t> , ηλικία, ιστορικό κτλ) </a:t>
            </a:r>
          </a:p>
          <a:p>
            <a:pPr>
              <a:buNone/>
            </a:pPr>
            <a:r>
              <a:rPr lang="el-GR" dirty="0" smtClean="0"/>
              <a:t>		Δεν θα πρέπει σε καμία περίπτωση να βγάλουμε το συμπέρασμα ότι όσα παιδιά εμφανίζουν κατά τη νηπιακή τους ηλικία ένα ή περισσότερα από τα παραπάνω στοιχεία θα αντιμετωπίσουν οπωσδήποτε δυσλειτουργία στη σχολική τους ζωή που να σχετίζεται με τη μάθηση.</a:t>
            </a:r>
            <a:br>
              <a:rPr lang="el-GR" dirty="0" smtClean="0"/>
            </a:br>
            <a:endParaRPr lang="el-GR" dirty="0" smtClean="0"/>
          </a:p>
          <a:p>
            <a:pPr>
              <a:buNone/>
            </a:pPr>
            <a:endParaRPr lang="en-US" sz="2200" dirty="0" smtClean="0"/>
          </a:p>
          <a:p>
            <a:pPr>
              <a:buNone/>
            </a:pPr>
            <a:endParaRPr lang="en-US" sz="2200" dirty="0" smtClean="0"/>
          </a:p>
          <a:p>
            <a:pPr>
              <a:buNone/>
            </a:pPr>
            <a:r>
              <a:rPr lang="en-US" sz="2200" dirty="0" smtClean="0"/>
              <a:t>   </a:t>
            </a:r>
            <a:r>
              <a:rPr lang="el-GR" sz="2200" dirty="0" smtClean="0"/>
              <a:t> </a:t>
            </a:r>
            <a:r>
              <a:rPr lang="el-GR" sz="2200" dirty="0">
                <a:hlinkClick r:id="rId2"/>
              </a:rPr>
              <a:t>http://www.mitrikosthilasmos.com/2011/07/blog-post_13.html#ixzz3tHtrfs2c</a:t>
            </a:r>
            <a:r>
              <a:rPr lang="el-GR" dirty="0"/>
              <a:t/>
            </a:r>
            <a:br>
              <a:rPr lang="el-GR" dirty="0"/>
            </a:br>
            <a:endParaRPr lang="el-GR" dirty="0"/>
          </a:p>
          <a:p>
            <a:endParaRPr lang="en-US" dirty="0"/>
          </a:p>
        </p:txBody>
      </p:sp>
      <p:sp>
        <p:nvSpPr>
          <p:cNvPr id="4" name="Down Arrow 3"/>
          <p:cNvSpPr/>
          <p:nvPr/>
        </p:nvSpPr>
        <p:spPr>
          <a:xfrm>
            <a:off x="3995936" y="2276872"/>
            <a:ext cx="50405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20688"/>
            <a:ext cx="8291264" cy="6048672"/>
          </a:xfrm>
        </p:spPr>
        <p:txBody>
          <a:bodyPr>
            <a:normAutofit lnSpcReduction="10000"/>
          </a:bodyPr>
          <a:lstStyle/>
          <a:p>
            <a:r>
              <a:rPr lang="el-GR" dirty="0" smtClean="0"/>
              <a:t>Συμπληρωματικά, κάποια  από τα χαρακτηριστικά  του λόγου που μπορεί να παρουσιάσει ένα παιδί προσχολικής ηλικίας που βρίσκεται 'σε επικινδυνότητα' να παρουσιάσει Μαθησιακές Δυσκολίες κατά τη σχολική ηλικία, είναι τα εξής:</a:t>
            </a:r>
          </a:p>
          <a:p>
            <a:r>
              <a:rPr lang="el-GR" dirty="0" smtClean="0"/>
              <a:t/>
            </a:r>
            <a:br>
              <a:rPr lang="el-GR" dirty="0" smtClean="0"/>
            </a:br>
            <a:r>
              <a:rPr lang="el-GR" dirty="0" smtClean="0"/>
              <a:t>-    Καθυστέρησε να μιλήσει ή η ομιλία του δεν είναι καθαρή.</a:t>
            </a:r>
            <a:br>
              <a:rPr lang="el-GR" dirty="0" smtClean="0"/>
            </a:br>
            <a:r>
              <a:rPr lang="el-GR" dirty="0" smtClean="0"/>
              <a:t>-    Δυσκολεύεται να βρει τις κατάλληλες λέξεις για να εκφραστεί.</a:t>
            </a:r>
            <a:br>
              <a:rPr lang="el-GR" dirty="0" smtClean="0"/>
            </a:br>
            <a:r>
              <a:rPr lang="el-GR" dirty="0" smtClean="0"/>
              <a:t>-    Δυσκολεύεται να μάθει ποιήματα και δεν αναγνωρίζει την ομοιοκαταληξία.</a:t>
            </a:r>
          </a:p>
          <a:p>
            <a:r>
              <a:rPr lang="el-GR" dirty="0" err="1" smtClean="0"/>
              <a:t>Δυσκατάληπτη</a:t>
            </a:r>
            <a:r>
              <a:rPr lang="el-GR" dirty="0" smtClean="0"/>
              <a:t> συχνά ομιλία και διαταραχές λόγου </a:t>
            </a:r>
            <a:br>
              <a:rPr lang="el-GR" dirty="0" smtClean="0"/>
            </a:br>
            <a:r>
              <a:rPr lang="el-GR" dirty="0" smtClean="0"/>
              <a:t>    </a:t>
            </a:r>
            <a:endParaRPr lang="el-GR" dirty="0"/>
          </a:p>
          <a:p>
            <a:pPr>
              <a:buNone/>
            </a:pPr>
            <a:r>
              <a:rPr lang="el-GR" sz="2200" dirty="0" smtClean="0"/>
              <a:t> </a:t>
            </a:r>
            <a:r>
              <a:rPr lang="el-GR" sz="2000" dirty="0" smtClean="0">
                <a:hlinkClick r:id="rId2"/>
              </a:rPr>
              <a:t>http://www.babyonline.gr/nipio/12-36/endeixeis-mathisiakes-dyskolies-ana-hlikia#sthash.m2SxEJtw.dpuf</a:t>
            </a:r>
            <a:r>
              <a:rPr lang="el-GR" sz="2000" dirty="0" smtClean="0"/>
              <a:t>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264696"/>
          </a:xfrm>
        </p:spPr>
        <p:txBody>
          <a:bodyPr>
            <a:normAutofit fontScale="92500" lnSpcReduction="20000"/>
          </a:bodyPr>
          <a:lstStyle/>
          <a:p>
            <a:r>
              <a:rPr lang="el-GR" dirty="0" smtClean="0"/>
              <a:t>Παρουσιάζει προβλήματα </a:t>
            </a:r>
            <a:r>
              <a:rPr lang="el-GR" b="1" dirty="0" smtClean="0"/>
              <a:t>προσανατολισμού στο χώρο </a:t>
            </a:r>
            <a:r>
              <a:rPr lang="el-GR" dirty="0" smtClean="0"/>
              <a:t>(για παράδειγμα, χάνεται εύκολα σε οικεία μέρη).</a:t>
            </a:r>
            <a:br>
              <a:rPr lang="el-GR" dirty="0" smtClean="0"/>
            </a:br>
            <a:r>
              <a:rPr lang="el-GR" dirty="0" smtClean="0"/>
              <a:t>-    Δυσκολεύεται να κατανοήσει τις έννοιες του χρόνου (για παράδειγμα, έχει δυσκολία να τοποθετήσει απλά καθημερινά γεγονότα σε χρονολογική σειρά ή να κατανοήσει τις έννοιες του «πριν» και «μετά», συγχέει τις ημέρες, τους μήνες, τις εποχές, δεν μπορεί να μάθει την ώρα, κλπ.).</a:t>
            </a:r>
          </a:p>
          <a:p>
            <a:r>
              <a:rPr lang="el-GR" dirty="0" smtClean="0"/>
              <a:t/>
            </a:r>
            <a:br>
              <a:rPr lang="el-GR" dirty="0" smtClean="0"/>
            </a:br>
            <a:r>
              <a:rPr lang="el-GR" dirty="0" smtClean="0"/>
              <a:t>-    Δυσκολεύεται να ακολουθήσει ή να επαναλάβει έναν ρυθμό.</a:t>
            </a:r>
            <a:br>
              <a:rPr lang="el-GR" dirty="0" smtClean="0"/>
            </a:br>
            <a:r>
              <a:rPr lang="el-GR" dirty="0" smtClean="0"/>
              <a:t>-    Δυσκολεύεται να θυμηθεί και να ακολουθήσει απλές οδηγίες.</a:t>
            </a:r>
          </a:p>
          <a:p>
            <a:pPr>
              <a:buNone/>
            </a:pPr>
            <a:r>
              <a:rPr lang="el-GR" dirty="0" smtClean="0"/>
              <a:t/>
            </a:r>
            <a:br>
              <a:rPr lang="el-GR" dirty="0" smtClean="0"/>
            </a:br>
            <a:r>
              <a:rPr lang="el-GR" dirty="0" smtClean="0"/>
              <a:t>-   </a:t>
            </a:r>
            <a:r>
              <a:rPr lang="el-GR" b="1" dirty="0" smtClean="0"/>
              <a:t> Η νηπιαγωγός αναφέρει ότι το παιδί δεν μαθαίνει εύκολα, δεν συγκεντρώνεται για πολύ ώρα,</a:t>
            </a:r>
          </a:p>
          <a:p>
            <a:r>
              <a:rPr lang="el-GR" b="1" dirty="0" smtClean="0"/>
              <a:t> δεν εκφράζεται σωστά, </a:t>
            </a:r>
          </a:p>
          <a:p>
            <a:r>
              <a:rPr lang="el-GR" b="1" dirty="0" smtClean="0"/>
              <a:t>δεν ακολουθεί οδηγίες, </a:t>
            </a:r>
          </a:p>
          <a:p>
            <a:r>
              <a:rPr lang="el-GR" b="1" dirty="0" smtClean="0"/>
              <a:t>παρουσιάζει αδεξιότητα στις κινήσεις του, </a:t>
            </a:r>
          </a:p>
          <a:p>
            <a:r>
              <a:rPr lang="el-GR" b="1" dirty="0" smtClean="0"/>
              <a:t>είναι επιθετικό με τα άλλα παιδιά ή απομονώνεται, κ.α.</a:t>
            </a:r>
          </a:p>
          <a:p>
            <a:endParaRPr lang="en-US" dirty="0"/>
          </a:p>
        </p:txBody>
      </p:sp>
      <p:sp>
        <p:nvSpPr>
          <p:cNvPr id="4" name="Down Arrow 3"/>
          <p:cNvSpPr/>
          <p:nvPr/>
        </p:nvSpPr>
        <p:spPr>
          <a:xfrm>
            <a:off x="3779912" y="3861048"/>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normAutofit fontScale="85000" lnSpcReduction="20000"/>
          </a:bodyPr>
          <a:lstStyle/>
          <a:p>
            <a:pPr>
              <a:buNone/>
            </a:pPr>
            <a:r>
              <a:rPr lang="el-GR" b="1" dirty="0" smtClean="0"/>
              <a:t>Σχολική Ηλικία</a:t>
            </a:r>
          </a:p>
          <a:p>
            <a:pPr>
              <a:buNone/>
            </a:pPr>
            <a:r>
              <a:rPr lang="el-GR" dirty="0" smtClean="0"/>
              <a:t>Στην ανάγνωση: </a:t>
            </a:r>
          </a:p>
          <a:p>
            <a:pPr>
              <a:buNone/>
            </a:pPr>
            <a:r>
              <a:rPr lang="el-GR" b="1" dirty="0" smtClean="0"/>
              <a:t>Δυσκολεύεται να μάθει τα γράμματα και τις συλλαβές και να διαβάζει απλές λέξεις. </a:t>
            </a:r>
          </a:p>
          <a:p>
            <a:pPr>
              <a:buNone/>
            </a:pPr>
            <a:r>
              <a:rPr lang="el-GR" dirty="0" smtClean="0"/>
              <a:t>Όταν διαβάζει παραλείπει, προσθέτει, ή αντικαθιστά γράμματα, συλλαβές ή λέξεις, δυσκολεύεται να διαβάσει πολυσύλλαβες ή/και σύνθετες λέξεις,</a:t>
            </a:r>
          </a:p>
          <a:p>
            <a:pPr>
              <a:buNone/>
            </a:pPr>
            <a:r>
              <a:rPr lang="el-GR" dirty="0" smtClean="0"/>
              <a:t> και λέξεις με συνδυασμούς, διστάζει ή 'κομπιάζει', δεν έχει ρυθμό, διαβάζει αργά ή μη εκφραστικά, δυσκολεύεται να κατανοήσει και να αποδώσει προφορικά αυτό που διαβάζει, </a:t>
            </a:r>
            <a:r>
              <a:rPr lang="el-GR" dirty="0" err="1" smtClean="0"/>
              <a:t>κ.λ.π</a:t>
            </a:r>
            <a:r>
              <a:rPr lang="el-GR" dirty="0" smtClean="0"/>
              <a:t>..</a:t>
            </a:r>
          </a:p>
          <a:p>
            <a:pPr>
              <a:buNone/>
            </a:pPr>
            <a:r>
              <a:rPr lang="el-GR" dirty="0" smtClean="0"/>
              <a:t/>
            </a:r>
            <a:br>
              <a:rPr lang="el-GR" dirty="0" smtClean="0"/>
            </a:br>
            <a:r>
              <a:rPr lang="el-GR" b="1" dirty="0" smtClean="0"/>
              <a:t>Στη γραφή: </a:t>
            </a:r>
            <a:r>
              <a:rPr lang="el-GR" dirty="0" smtClean="0"/>
              <a:t>Παραλείπει, προσθέτει, ή αντικαθιστά γράμματα, συλλαβές ή λέξεις, αφήνει κενά, κάνει πολλές μουντζούρες και πολλά ορθογραφικά λάθη ακόμη και στις πιο απλές λέξεις, δεν κάνει ευανάγνωστα γράμματα, παραλείπει τόνους και σημεία στίξης, αργεί πολύ να γράψει, </a:t>
            </a:r>
            <a:r>
              <a:rPr lang="el-GR" dirty="0" err="1" smtClean="0"/>
              <a:t>κ.λ.π</a:t>
            </a:r>
            <a:r>
              <a:rPr lang="el-GR" dirty="0" smtClean="0"/>
              <a:t>. </a:t>
            </a:r>
          </a:p>
          <a:p>
            <a:pPr>
              <a:buNone/>
            </a:pPr>
            <a:r>
              <a:rPr lang="el-GR" sz="2800" dirty="0" smtClean="0">
                <a:hlinkClick r:id="rId2"/>
              </a:rPr>
              <a:t>   http://www.mitrikosthilasmos.com/2011/07/blog-post_13.html#ixzz3tHtrfs2c</a:t>
            </a:r>
            <a:endParaRPr lang="el-GR" dirty="0" smtClean="0"/>
          </a:p>
          <a:p>
            <a:pPr>
              <a:buNone/>
            </a:pPr>
            <a:endParaRPr lang="el-GR" dirty="0" smtClean="0"/>
          </a:p>
          <a:p>
            <a:pPr>
              <a:buNone/>
            </a:pPr>
            <a:endParaRPr lang="el-GR" dirty="0" smtClean="0"/>
          </a:p>
          <a:p>
            <a:pPr>
              <a:buNone/>
            </a:pPr>
            <a:endParaRPr lang="el-GR" dirty="0" smtClean="0"/>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92500" lnSpcReduction="20000"/>
          </a:bodyPr>
          <a:lstStyle/>
          <a:p>
            <a:r>
              <a:rPr lang="el-GR" b="1" dirty="0" smtClean="0"/>
              <a:t>Στον προφορικό λόγο: </a:t>
            </a:r>
            <a:r>
              <a:rPr lang="el-GR" dirty="0" smtClean="0"/>
              <a:t>Δυσκολεύεται να περιγράψει αυτά που σκέφτεται, δε βρίσκει τις κατάλληλες λέξεις, δυσκολεύεται να αφηγηθεί μια ιστορία με ολοκληρωμένη αλληλουχία, δεν μπορεί να οργανώσει τη σκέψη του. Οι δυσκολίες στην οργάνωση του προφορικού λόγου – έκφρασης, όπως είναι φυσικό, επηρεάζουν και την οργάνωση, επεξεργασία και παραγωγή του γραπτού λόγου – έκφρασης.</a:t>
            </a:r>
          </a:p>
          <a:p>
            <a:r>
              <a:rPr lang="el-GR" b="1" dirty="0" smtClean="0"/>
              <a:t/>
            </a:r>
            <a:br>
              <a:rPr lang="el-GR" b="1" dirty="0" smtClean="0"/>
            </a:br>
            <a:r>
              <a:rPr lang="el-GR" b="1" dirty="0" smtClean="0"/>
              <a:t>Στα μαθηματικά: </a:t>
            </a:r>
            <a:r>
              <a:rPr lang="el-GR" dirty="0" smtClean="0"/>
              <a:t>Δυσκολεύεται να μάθει τα αριθμητικά σύμβολα, να κατανοήσει τους αριθμούς και να εκτελέσει απλές αριθμητικές πράξεις, δυσκολεύεται να απομνημονεύσει την προπαίδεια, παρουσιάζει δυσκολίες στην οργάνωση του συλλογισμού για επίλυση προβλημάτων,</a:t>
            </a:r>
          </a:p>
          <a:p>
            <a:r>
              <a:rPr lang="el-GR" dirty="0" smtClean="0"/>
              <a:t>Δυσκολεύεται στην αναγνώριση </a:t>
            </a:r>
            <a:r>
              <a:rPr lang="el-GR" dirty="0" err="1" smtClean="0"/>
              <a:t>προσήμων</a:t>
            </a:r>
            <a:r>
              <a:rPr lang="el-GR" dirty="0" smtClean="0"/>
              <a:t>  </a:t>
            </a:r>
            <a:r>
              <a:rPr lang="el-GR" dirty="0" err="1" smtClean="0"/>
              <a:t>κ.λ.π</a:t>
            </a:r>
            <a:r>
              <a:rPr lang="el-GR" dirty="0" smtClean="0"/>
              <a:t>.. </a:t>
            </a:r>
          </a:p>
          <a:p>
            <a:r>
              <a:rPr lang="el-GR" sz="2800" dirty="0" smtClean="0">
                <a:hlinkClick r:id="rId2"/>
              </a:rPr>
              <a:t>http://www.mitrikosthilasmos.com/2011/07/blog-post_13.html#ixzz3tHtrfs2c</a:t>
            </a:r>
            <a:endParaRPr lang="el-GR" dirty="0" smtClean="0"/>
          </a:p>
          <a:p>
            <a:endParaRPr lang="el-GR" dirty="0"/>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480720"/>
          </a:xfrm>
        </p:spPr>
        <p:txBody>
          <a:bodyPr>
            <a:normAutofit fontScale="62500" lnSpcReduction="20000"/>
          </a:bodyPr>
          <a:lstStyle/>
          <a:p>
            <a:r>
              <a:rPr lang="el-GR" sz="3800" b="1" dirty="0" smtClean="0"/>
              <a:t>Εφηβική Ηλικία (12 ετών και άνω)</a:t>
            </a:r>
          </a:p>
          <a:p>
            <a:endParaRPr lang="el-GR" sz="3800" b="1" dirty="0" smtClean="0"/>
          </a:p>
          <a:p>
            <a:r>
              <a:rPr lang="el-GR" sz="4000" dirty="0" smtClean="0"/>
              <a:t>συνήθως </a:t>
            </a:r>
            <a:r>
              <a:rPr lang="el-GR" sz="4000" b="1" dirty="0" smtClean="0">
                <a:solidFill>
                  <a:srgbClr val="FF0000"/>
                </a:solidFill>
              </a:rPr>
              <a:t>παραμένουν κάποια υπολειμματικά στοιχεία </a:t>
            </a:r>
            <a:r>
              <a:rPr lang="el-GR" sz="4000" dirty="0" smtClean="0"/>
              <a:t>των προγενέστερων </a:t>
            </a:r>
            <a:r>
              <a:rPr lang="en-US" sz="4000" dirty="0" smtClean="0"/>
              <a:t>M</a:t>
            </a:r>
            <a:r>
              <a:rPr lang="el-GR" sz="4000" dirty="0" smtClean="0"/>
              <a:t>Δ στους επιμέρους μαθησιακούς τομείς,</a:t>
            </a:r>
          </a:p>
          <a:p>
            <a:r>
              <a:rPr lang="el-GR" sz="4000" dirty="0" smtClean="0"/>
              <a:t> ενώ </a:t>
            </a:r>
            <a:r>
              <a:rPr lang="el-GR" sz="4000" b="1" dirty="0" smtClean="0">
                <a:solidFill>
                  <a:srgbClr val="FF0000"/>
                </a:solidFill>
              </a:rPr>
              <a:t>πιο έντονα είναι τα προβλήματα οργάνωσης </a:t>
            </a:r>
            <a:r>
              <a:rPr lang="el-GR" sz="4000" dirty="0" smtClean="0">
                <a:solidFill>
                  <a:srgbClr val="FF0000"/>
                </a:solidFill>
              </a:rPr>
              <a:t>της μελέτης και οι συναισθηματικές διαταραχές</a:t>
            </a:r>
            <a:r>
              <a:rPr lang="el-GR" sz="4000" dirty="0" smtClean="0"/>
              <a:t>. </a:t>
            </a:r>
          </a:p>
          <a:p>
            <a:endParaRPr lang="el-GR" sz="4000" dirty="0" smtClean="0"/>
          </a:p>
          <a:p>
            <a:r>
              <a:rPr lang="el-GR" sz="4000" dirty="0" smtClean="0"/>
              <a:t>χαρακτηριστικά:</a:t>
            </a:r>
          </a:p>
          <a:p>
            <a:r>
              <a:rPr lang="el-GR" sz="4000" dirty="0" smtClean="0"/>
              <a:t>-    Διαβάζει αργά και μη εκφραστικά, κομπιάζει, διστάζει όταν συναντά δύσκολες λέξεις, επαναλαμβάνει λέξεις ή φράσεις και δεν τηρεί τα σημεία στίξης.</a:t>
            </a:r>
            <a:br>
              <a:rPr lang="el-GR" sz="4000" dirty="0" smtClean="0"/>
            </a:br>
            <a:r>
              <a:rPr lang="el-GR" sz="4000" dirty="0" smtClean="0"/>
              <a:t>-    Δυσκολεύεται να αποδώσει προφορικά ένα κείμενο που διαβάζει.</a:t>
            </a:r>
            <a:br>
              <a:rPr lang="el-GR" sz="4000" dirty="0" smtClean="0"/>
            </a:br>
            <a:r>
              <a:rPr lang="el-GR" sz="4000" dirty="0" smtClean="0"/>
              <a:t>-    Κάνει πολλά ορθογραφικά λάθη ακόμη και σε γνωστές λέξεις και τα γραπτά του είναι φτωχά σε δομή, εμφάνιση και περιεχόμενο.</a:t>
            </a:r>
          </a:p>
          <a:p>
            <a:r>
              <a:rPr lang="el-GR" sz="4000" dirty="0" smtClean="0">
                <a:hlinkClick r:id="rId2"/>
              </a:rPr>
              <a:t>http://www.mitrikosthilasmos.com/2011/07/blog-post_13.html#ixzz3tHtrfs2c</a:t>
            </a:r>
            <a:endParaRPr lang="el-GR" sz="40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688632"/>
          </a:xfrm>
        </p:spPr>
        <p:txBody>
          <a:bodyPr>
            <a:normAutofit/>
          </a:bodyPr>
          <a:lstStyle/>
          <a:p>
            <a:r>
              <a:rPr lang="el-GR" dirty="0" smtClean="0"/>
              <a:t>Όταν οι λέξεις ακούγονται (ακουστικά ερεθίσματα) ενεργοποιείται η περιοχή του </a:t>
            </a:r>
            <a:r>
              <a:rPr lang="en-US" dirty="0" err="1" smtClean="0"/>
              <a:t>Wernicke</a:t>
            </a:r>
            <a:endParaRPr lang="en-US" dirty="0" smtClean="0"/>
          </a:p>
          <a:p>
            <a:endParaRPr lang="en-US" dirty="0" smtClean="0"/>
          </a:p>
          <a:p>
            <a:endParaRPr lang="en-US" dirty="0" smtClean="0"/>
          </a:p>
          <a:p>
            <a:r>
              <a:rPr lang="el-GR" dirty="0" smtClean="0"/>
              <a:t> Όταν οι λέξεις διαβάζονται (οπτικά ερεθίσματα) χωρίς να ακούγονται ή να προφέρονται, η περιοχή του </a:t>
            </a:r>
            <a:r>
              <a:rPr lang="en-US" dirty="0" err="1" smtClean="0"/>
              <a:t>Wernicke</a:t>
            </a:r>
            <a:r>
              <a:rPr lang="el-GR" dirty="0" smtClean="0"/>
              <a:t> δεν ενεργοποιείται</a:t>
            </a:r>
            <a:endParaRPr lang="en-US" dirty="0" smtClean="0"/>
          </a:p>
          <a:p>
            <a:endParaRPr lang="en-US" dirty="0" smtClean="0"/>
          </a:p>
          <a:p>
            <a:r>
              <a:rPr lang="el-GR" dirty="0" smtClean="0"/>
              <a:t> </a:t>
            </a:r>
            <a:r>
              <a:rPr lang="en-US" dirty="0" smtClean="0"/>
              <a:t>O</a:t>
            </a:r>
            <a:r>
              <a:rPr lang="el-GR" dirty="0" smtClean="0"/>
              <a:t>ι οπτικές πληροφορίες από τον ινιακό λοβό μεταφέρονται απευθείας στην περιοχή του </a:t>
            </a:r>
            <a:r>
              <a:rPr lang="en-US" dirty="0" err="1" smtClean="0"/>
              <a:t>Broca</a:t>
            </a:r>
            <a:r>
              <a:rPr lang="el-GR" dirty="0" smtClean="0"/>
              <a:t> (χωρίς να μεσολαβήσει μετασχηματισμός τους σε ακουστικές αναπαραστάσεις στον οπίσθιο κροταφικό λοβό)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04696"/>
          </a:xfrm>
        </p:spPr>
        <p:txBody>
          <a:bodyPr>
            <a:normAutofit fontScale="92500" lnSpcReduction="20000"/>
          </a:bodyPr>
          <a:lstStyle/>
          <a:p>
            <a:r>
              <a:rPr lang="el-GR" dirty="0" smtClean="0"/>
              <a:t>   Δυσκολία εφαρμογής : κανόνες της γραμματικής και του συντακτικού.</a:t>
            </a:r>
            <a:br>
              <a:rPr lang="el-GR" dirty="0" smtClean="0"/>
            </a:br>
            <a:r>
              <a:rPr lang="el-GR" dirty="0" smtClean="0"/>
              <a:t>-     προβλήματα αριθμητικής, να μάθει την προπαίδεια και συχνά κάνει λάθη στις πράξεις.</a:t>
            </a:r>
            <a:br>
              <a:rPr lang="el-GR" dirty="0" smtClean="0"/>
            </a:br>
            <a:r>
              <a:rPr lang="el-GR" dirty="0" smtClean="0"/>
              <a:t>-     στην οργάνωση της καθημερινής του μελέτης, των δραστηριοτήτων του σε καθημερινό επίπεδο.</a:t>
            </a:r>
            <a:br>
              <a:rPr lang="el-GR" dirty="0" smtClean="0"/>
            </a:br>
            <a:r>
              <a:rPr lang="el-GR" dirty="0" smtClean="0"/>
              <a:t>-     να συγκρατήσει σύνθετες πληροφορίες στη μνήμη ή να κατανοήσει περίπλοκες συντακτικές δομές στον προφορικό ή το γραπτό λόγο.</a:t>
            </a:r>
            <a:br>
              <a:rPr lang="el-GR" dirty="0" smtClean="0"/>
            </a:br>
            <a:r>
              <a:rPr lang="el-GR" dirty="0" smtClean="0"/>
              <a:t>-    να προφέρει πολυσύλλαβες λέξεις.</a:t>
            </a:r>
          </a:p>
          <a:p>
            <a:r>
              <a:rPr lang="el-GR" dirty="0" smtClean="0"/>
              <a:t/>
            </a:r>
            <a:br>
              <a:rPr lang="el-GR" dirty="0" smtClean="0"/>
            </a:br>
            <a:r>
              <a:rPr lang="el-GR" dirty="0" smtClean="0"/>
              <a:t>-    Παρουσιάζει διαταραχές </a:t>
            </a:r>
            <a:r>
              <a:rPr lang="el-GR" dirty="0" err="1" smtClean="0"/>
              <a:t>χωρο</a:t>
            </a:r>
            <a:r>
              <a:rPr lang="el-GR" dirty="0" smtClean="0"/>
              <a:t>-χρονικού προσανατολισμού.</a:t>
            </a:r>
          </a:p>
          <a:p>
            <a:r>
              <a:rPr lang="el-GR" dirty="0" smtClean="0"/>
              <a:t/>
            </a:r>
            <a:br>
              <a:rPr lang="el-GR" dirty="0" smtClean="0"/>
            </a:br>
            <a:r>
              <a:rPr lang="el-GR" dirty="0" smtClean="0"/>
              <a:t>-    Έχει χαμηλή αυτοεκτίμηση και εμπιστοσύνη στις ικανότητές του.</a:t>
            </a:r>
            <a:br>
              <a:rPr lang="el-GR" dirty="0" smtClean="0"/>
            </a:br>
            <a:r>
              <a:rPr lang="el-GR" dirty="0" smtClean="0"/>
              <a:t>-    Δείχνει να μαθαίνει παθητικά, δεν φαίνεται να έχει κίνητρο για μάθηση.</a:t>
            </a:r>
            <a:br>
              <a:rPr lang="el-GR" dirty="0" smtClean="0"/>
            </a:br>
            <a:r>
              <a:rPr lang="el-GR" dirty="0" smtClean="0"/>
              <a:t>-    Έχει φτωχές κοινωνικές δεξιότητες.</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sz="half" idx="1"/>
          </p:nvPr>
        </p:nvSpPr>
        <p:spPr>
          <a:xfrm>
            <a:off x="714348" y="1196752"/>
            <a:ext cx="7893127" cy="5400600"/>
          </a:xfrm>
          <a:blipFill>
            <a:blip r:embed="rId2" cstate="print"/>
            <a:tile tx="0" ty="0" sx="100000" sy="100000" flip="none" algn="tl"/>
          </a:blipFill>
        </p:spPr>
        <p:txBody>
          <a:bodyPr>
            <a:normAutofit lnSpcReduction="10000"/>
          </a:bodyPr>
          <a:lstStyle/>
          <a:p>
            <a:pPr>
              <a:buNone/>
            </a:pPr>
            <a:r>
              <a:rPr lang="el-GR" sz="2800" dirty="0" smtClean="0">
                <a:latin typeface="Times New Roman" pitchFamily="18" charset="0"/>
              </a:rPr>
              <a:t>Καθοριζόμενη </a:t>
            </a:r>
            <a:r>
              <a:rPr lang="el-GR" sz="2800" dirty="0">
                <a:latin typeface="Times New Roman" pitchFamily="18" charset="0"/>
              </a:rPr>
              <a:t>από το αποτέλεσμα </a:t>
            </a:r>
            <a:r>
              <a:rPr lang="el-GR" sz="2800" dirty="0" smtClean="0">
                <a:latin typeface="Times New Roman" pitchFamily="18" charset="0"/>
              </a:rPr>
              <a:t> της Αξιολόγησης </a:t>
            </a:r>
            <a:endParaRPr lang="el-GR" sz="2800" dirty="0">
              <a:latin typeface="Times New Roman" pitchFamily="18" charset="0"/>
            </a:endParaRPr>
          </a:p>
          <a:p>
            <a:pPr>
              <a:buNone/>
            </a:pPr>
            <a:r>
              <a:rPr lang="el-GR" sz="2800" dirty="0" smtClean="0">
                <a:latin typeface="Times New Roman" pitchFamily="18" charset="0"/>
              </a:rPr>
              <a:t>Διαφοροποιημένη διδασκαλία</a:t>
            </a:r>
          </a:p>
          <a:p>
            <a:r>
              <a:rPr lang="el-GR" sz="2800" b="1" dirty="0" smtClean="0"/>
              <a:t>Βεβαιωθείτε ότι το εκπαιδευτικό του περιβάλλον είναι δομημένο, προβλέψιμο και μεθοδικό: τα παιδιά με ΜΔ ανταποκρίνονται καλύτερα </a:t>
            </a:r>
          </a:p>
          <a:p>
            <a:endParaRPr lang="el-GR" sz="2800" dirty="0" smtClean="0"/>
          </a:p>
          <a:p>
            <a:endParaRPr lang="el-GR" sz="2800" dirty="0" smtClean="0"/>
          </a:p>
          <a:p>
            <a:endParaRPr lang="el-GR" sz="2800" dirty="0" smtClean="0"/>
          </a:p>
          <a:p>
            <a:endParaRPr lang="el-GR" sz="2800" dirty="0" smtClean="0"/>
          </a:p>
          <a:p>
            <a:r>
              <a:rPr lang="el-GR" sz="2800" dirty="0" smtClean="0"/>
              <a:t>Τονίζετε τις ικανότητες και διδάξτε στηριζόμενοι στις δυνάμεις τους </a:t>
            </a:r>
          </a:p>
          <a:p>
            <a:pPr>
              <a:buNone/>
            </a:pPr>
            <a:endParaRPr lang="el-GR" sz="2800" dirty="0">
              <a:latin typeface="Times New Roman" pitchFamily="18" charset="0"/>
            </a:endParaRPr>
          </a:p>
          <a:p>
            <a:pPr>
              <a:buFont typeface="Wingdings" pitchFamily="2" charset="2"/>
              <a:buNone/>
            </a:pPr>
            <a:endParaRPr lang="el-GR" sz="2800" dirty="0">
              <a:latin typeface="Times New Roman" pitchFamily="18" charset="0"/>
            </a:endParaRPr>
          </a:p>
          <a:p>
            <a:endParaRPr lang="el-GR" sz="2800" dirty="0">
              <a:latin typeface="Times New Roman" pitchFamily="18" charset="0"/>
            </a:endParaRPr>
          </a:p>
        </p:txBody>
      </p:sp>
      <p:sp>
        <p:nvSpPr>
          <p:cNvPr id="5" name="Title 4"/>
          <p:cNvSpPr>
            <a:spLocks noGrp="1"/>
          </p:cNvSpPr>
          <p:nvPr>
            <p:ph type="title"/>
          </p:nvPr>
        </p:nvSpPr>
        <p:spPr>
          <a:xfrm>
            <a:off x="971600" y="332656"/>
            <a:ext cx="7772400" cy="576064"/>
          </a:xfrm>
        </p:spPr>
        <p:txBody>
          <a:bodyPr>
            <a:normAutofit fontScale="90000"/>
          </a:bodyPr>
          <a:lstStyle/>
          <a:p>
            <a:r>
              <a:rPr lang="el-GR" sz="3600" b="1" dirty="0" smtClean="0"/>
              <a:t>Εναλλακτικές προσεγγίσεις μάθησης </a:t>
            </a:r>
            <a:endParaRPr lang="en-US" sz="3600" b="1" dirty="0"/>
          </a:p>
        </p:txBody>
      </p:sp>
      <p:sp>
        <p:nvSpPr>
          <p:cNvPr id="6" name="Down Arrow 5"/>
          <p:cNvSpPr/>
          <p:nvPr/>
        </p:nvSpPr>
        <p:spPr>
          <a:xfrm>
            <a:off x="3571868" y="4214818"/>
            <a:ext cx="576064" cy="5040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9" name="Rectangle 3"/>
          <p:cNvSpPr>
            <a:spLocks noGrp="1" noChangeArrowheads="1"/>
          </p:cNvSpPr>
          <p:nvPr>
            <p:ph type="body" idx="1"/>
          </p:nvPr>
        </p:nvSpPr>
        <p:spPr/>
        <p:txBody>
          <a:bodyPr/>
          <a:lstStyle/>
          <a:p>
            <a:r>
              <a:rPr lang="el-GR" sz="2800" dirty="0" smtClean="0">
                <a:solidFill>
                  <a:schemeClr val="tx1"/>
                </a:solidFill>
                <a:latin typeface="Times New Roman" pitchFamily="18" charset="0"/>
              </a:rPr>
              <a:t>Ενεργητική / παθητική Ακρόαση</a:t>
            </a:r>
            <a:endParaRPr lang="el-GR" sz="2800" dirty="0">
              <a:solidFill>
                <a:schemeClr val="tx1"/>
              </a:solidFill>
              <a:latin typeface="Times New Roman" pitchFamily="18" charset="0"/>
            </a:endParaRPr>
          </a:p>
          <a:p>
            <a:r>
              <a:rPr lang="el-GR" sz="2800" dirty="0">
                <a:solidFill>
                  <a:schemeClr val="tx1"/>
                </a:solidFill>
                <a:latin typeface="Times New Roman" pitchFamily="18" charset="0"/>
              </a:rPr>
              <a:t>Λήψη </a:t>
            </a:r>
            <a:r>
              <a:rPr lang="el-GR" sz="2800" dirty="0" smtClean="0">
                <a:solidFill>
                  <a:schemeClr val="tx1"/>
                </a:solidFill>
                <a:latin typeface="Times New Roman" pitchFamily="18" charset="0"/>
              </a:rPr>
              <a:t>σημειώσεων</a:t>
            </a:r>
            <a:r>
              <a:rPr lang="el-GR" sz="2800" dirty="0" smtClean="0">
                <a:solidFill>
                  <a:schemeClr val="tx1"/>
                </a:solidFill>
              </a:rPr>
              <a:t> , υπογραμμίσεις, παραγωγή και χρήση σχεδιαγραμμάτων</a:t>
            </a:r>
            <a:endParaRPr lang="el-GR" sz="2800" dirty="0">
              <a:solidFill>
                <a:schemeClr val="tx1"/>
              </a:solidFill>
              <a:latin typeface="Times New Roman" pitchFamily="18" charset="0"/>
            </a:endParaRPr>
          </a:p>
          <a:p>
            <a:r>
              <a:rPr lang="el-GR" sz="2800" dirty="0">
                <a:solidFill>
                  <a:schemeClr val="tx1"/>
                </a:solidFill>
                <a:latin typeface="Times New Roman" pitchFamily="18" charset="0"/>
              </a:rPr>
              <a:t>Διαχείριση του </a:t>
            </a:r>
            <a:r>
              <a:rPr lang="el-GR" sz="2800" dirty="0" smtClean="0">
                <a:solidFill>
                  <a:schemeClr val="tx1"/>
                </a:solidFill>
                <a:latin typeface="Times New Roman" pitchFamily="18" charset="0"/>
              </a:rPr>
              <a:t>χρόνου</a:t>
            </a:r>
            <a:endParaRPr lang="el-GR" sz="2800" dirty="0">
              <a:solidFill>
                <a:schemeClr val="tx1"/>
              </a:solidFill>
              <a:latin typeface="Times New Roman" pitchFamily="18" charset="0"/>
            </a:endParaRPr>
          </a:p>
          <a:p>
            <a:r>
              <a:rPr lang="el-GR" sz="2800" dirty="0">
                <a:solidFill>
                  <a:schemeClr val="tx1"/>
                </a:solidFill>
                <a:latin typeface="Times New Roman" pitchFamily="18" charset="0"/>
              </a:rPr>
              <a:t>Προετοιμασία και Συμμετοχή στις εξετάσεις</a:t>
            </a:r>
          </a:p>
        </p:txBody>
      </p:sp>
      <p:sp>
        <p:nvSpPr>
          <p:cNvPr id="4" name="Title 3"/>
          <p:cNvSpPr>
            <a:spLocks noGrp="1"/>
          </p:cNvSpPr>
          <p:nvPr>
            <p:ph type="title"/>
          </p:nvPr>
        </p:nvSpPr>
        <p:spPr/>
        <p:txBody>
          <a:bodyPr/>
          <a:lstStyle/>
          <a:p>
            <a:r>
              <a:rPr lang="el-GR" sz="3600" dirty="0" smtClean="0"/>
              <a:t>Απόκτηση </a:t>
            </a:r>
            <a:r>
              <a:rPr lang="el-GR" sz="3600" dirty="0" err="1" smtClean="0"/>
              <a:t>μεταγνωστικών</a:t>
            </a:r>
            <a:r>
              <a:rPr lang="el-GR" sz="3600" dirty="0" smtClean="0"/>
              <a:t> δεξιοτήτων</a:t>
            </a:r>
            <a:endParaRPr lang="en-US" sz="36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9" name="Rectangle 3"/>
          <p:cNvSpPr>
            <a:spLocks noGrp="1" noChangeArrowheads="1"/>
          </p:cNvSpPr>
          <p:nvPr>
            <p:ph type="body" idx="1"/>
          </p:nvPr>
        </p:nvSpPr>
        <p:spPr>
          <a:xfrm>
            <a:off x="827584" y="1772816"/>
            <a:ext cx="7920880" cy="4467200"/>
          </a:xfrm>
        </p:spPr>
        <p:txBody>
          <a:bodyPr/>
          <a:lstStyle/>
          <a:p>
            <a:pPr>
              <a:lnSpc>
                <a:spcPct val="90000"/>
              </a:lnSpc>
            </a:pPr>
            <a:r>
              <a:rPr lang="el-GR" dirty="0" smtClean="0">
                <a:solidFill>
                  <a:schemeClr val="tx1"/>
                </a:solidFill>
                <a:latin typeface="Times New Roman" pitchFamily="18" charset="0"/>
              </a:rPr>
              <a:t>Πώς ομαδοποιούνται οι μαθητές (όλοι μαζί, σε ζευγάρια, σε μικρές ομάδες, σε ομάδες μεγαλύτερες των 5 ατόμων);</a:t>
            </a:r>
          </a:p>
          <a:p>
            <a:pPr>
              <a:lnSpc>
                <a:spcPct val="90000"/>
              </a:lnSpc>
            </a:pPr>
            <a:r>
              <a:rPr lang="el-GR" dirty="0" smtClean="0">
                <a:solidFill>
                  <a:schemeClr val="tx1"/>
                </a:solidFill>
                <a:latin typeface="Times New Roman" pitchFamily="18" charset="0"/>
              </a:rPr>
              <a:t>Αρχάριοι και ειδήμονες </a:t>
            </a:r>
          </a:p>
          <a:p>
            <a:pPr>
              <a:lnSpc>
                <a:spcPct val="90000"/>
              </a:lnSpc>
            </a:pPr>
            <a:r>
              <a:rPr lang="el-GR" dirty="0" smtClean="0">
                <a:solidFill>
                  <a:schemeClr val="tx1"/>
                </a:solidFill>
                <a:latin typeface="Times New Roman" pitchFamily="18" charset="0"/>
              </a:rPr>
              <a:t>Με </a:t>
            </a:r>
            <a:r>
              <a:rPr lang="el-GR" dirty="0">
                <a:solidFill>
                  <a:schemeClr val="tx1"/>
                </a:solidFill>
                <a:latin typeface="Times New Roman" pitchFamily="18" charset="0"/>
              </a:rPr>
              <a:t>ποιο κριτήριο γίνεται η ομαδοποίηση (γενική ικανότητα, συγκεκριμένες μαθησιακές ανάγκες, χαρακτηριστικά συμπεριφοράς, φύλο </a:t>
            </a:r>
            <a:r>
              <a:rPr lang="el-GR" dirty="0" err="1">
                <a:solidFill>
                  <a:schemeClr val="tx1"/>
                </a:solidFill>
                <a:latin typeface="Times New Roman" pitchFamily="18" charset="0"/>
              </a:rPr>
              <a:t>κ.τ.λ</a:t>
            </a:r>
            <a:r>
              <a:rPr lang="el-GR" dirty="0" smtClean="0">
                <a:solidFill>
                  <a:schemeClr val="tx1"/>
                </a:solidFill>
                <a:latin typeface="Times New Roman" pitchFamily="18" charset="0"/>
              </a:rPr>
              <a:t>);</a:t>
            </a:r>
            <a:endParaRPr lang="el-GR" dirty="0">
              <a:solidFill>
                <a:schemeClr val="tx1"/>
              </a:solidFill>
              <a:latin typeface="Times New Roman" pitchFamily="18" charset="0"/>
            </a:endParaRPr>
          </a:p>
          <a:p>
            <a:pPr>
              <a:lnSpc>
                <a:spcPct val="90000"/>
              </a:lnSpc>
            </a:pPr>
            <a:r>
              <a:rPr lang="el-GR" dirty="0">
                <a:solidFill>
                  <a:schemeClr val="tx1"/>
                </a:solidFill>
                <a:latin typeface="Times New Roman" pitchFamily="18" charset="0"/>
              </a:rPr>
              <a:t>Αν υπάρχουν ομάδες, με ποιο στόχο δημιουργήθηκαν (για </a:t>
            </a:r>
            <a:r>
              <a:rPr lang="el-GR" dirty="0" err="1">
                <a:solidFill>
                  <a:schemeClr val="tx1"/>
                </a:solidFill>
                <a:latin typeface="Times New Roman" pitchFamily="18" charset="0"/>
              </a:rPr>
              <a:t>project</a:t>
            </a:r>
            <a:r>
              <a:rPr lang="el-GR" dirty="0">
                <a:solidFill>
                  <a:schemeClr val="tx1"/>
                </a:solidFill>
                <a:latin typeface="Times New Roman" pitchFamily="18" charset="0"/>
              </a:rPr>
              <a:t>, εργαστηριακές εργασίες, εξάσκηση κ.τ.λ.);</a:t>
            </a:r>
          </a:p>
        </p:txBody>
      </p:sp>
      <p:sp>
        <p:nvSpPr>
          <p:cNvPr id="4" name="Title 3"/>
          <p:cNvSpPr>
            <a:spLocks noGrp="1"/>
          </p:cNvSpPr>
          <p:nvPr>
            <p:ph type="title"/>
          </p:nvPr>
        </p:nvSpPr>
        <p:spPr/>
        <p:txBody>
          <a:bodyPr/>
          <a:lstStyle/>
          <a:p>
            <a:r>
              <a:rPr lang="el-GR" sz="3200" dirty="0" smtClean="0"/>
              <a:t>Ζώνη επικείμενης / εγγύτερης ανάπτυξης (</a:t>
            </a:r>
            <a:r>
              <a:rPr lang="en-US" sz="3200" dirty="0" err="1" smtClean="0"/>
              <a:t>Vygotsky</a:t>
            </a:r>
            <a:r>
              <a:rPr lang="en-US" sz="3200" dirty="0" smtClean="0"/>
              <a:t>)</a:t>
            </a:r>
            <a:endParaRPr lang="en-US"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864096"/>
          </a:xfrm>
        </p:spPr>
        <p:txBody>
          <a:bodyPr>
            <a:normAutofit/>
          </a:bodyPr>
          <a:lstStyle/>
          <a:p>
            <a:pPr algn="ctr"/>
            <a:r>
              <a:rPr lang="el-GR" sz="3200" dirty="0" smtClean="0"/>
              <a:t>Ανάπτυξη ψυχικής ανθεκτικότητας </a:t>
            </a:r>
            <a:endParaRPr lang="en-US" sz="3200" dirty="0"/>
          </a:p>
        </p:txBody>
      </p:sp>
      <p:sp>
        <p:nvSpPr>
          <p:cNvPr id="3" name="Content Placeholder 2"/>
          <p:cNvSpPr>
            <a:spLocks noGrp="1"/>
          </p:cNvSpPr>
          <p:nvPr>
            <p:ph idx="1"/>
          </p:nvPr>
        </p:nvSpPr>
        <p:spPr>
          <a:xfrm>
            <a:off x="611560" y="404664"/>
            <a:ext cx="8064896" cy="5721499"/>
          </a:xfrm>
        </p:spPr>
        <p:txBody>
          <a:bodyPr>
            <a:normAutofit lnSpcReduction="10000"/>
          </a:bodyPr>
          <a:lstStyle/>
          <a:p>
            <a:endParaRPr lang="el-GR" dirty="0" smtClean="0">
              <a:solidFill>
                <a:schemeClr val="tx1"/>
              </a:solidFill>
            </a:endParaRPr>
          </a:p>
          <a:p>
            <a:endParaRPr lang="el-GR" dirty="0" smtClean="0"/>
          </a:p>
          <a:p>
            <a:r>
              <a:rPr lang="el-GR" dirty="0" smtClean="0">
                <a:solidFill>
                  <a:schemeClr val="tx1"/>
                </a:solidFill>
              </a:rPr>
              <a:t>Η ψυχική ανθεκτικότητα θεωρείται ως η ικανότητα του παιδιού να επιβιώνει σε ένα αντίξοο περιβάλλον    </a:t>
            </a:r>
            <a:r>
              <a:rPr lang="el-GR" sz="1800" dirty="0" smtClean="0">
                <a:solidFill>
                  <a:schemeClr val="tx1"/>
                </a:solidFill>
              </a:rPr>
              <a:t>(</a:t>
            </a:r>
            <a:r>
              <a:rPr lang="el-GR" sz="1800" dirty="0" err="1" smtClean="0">
                <a:solidFill>
                  <a:schemeClr val="tx1"/>
                </a:solidFill>
              </a:rPr>
              <a:t>Rutter</a:t>
            </a:r>
            <a:r>
              <a:rPr lang="el-GR" sz="1800" dirty="0" smtClean="0">
                <a:solidFill>
                  <a:schemeClr val="tx1"/>
                </a:solidFill>
              </a:rPr>
              <a:t>, 2000· </a:t>
            </a:r>
            <a:r>
              <a:rPr lang="el-GR" sz="1800" dirty="0" err="1" smtClean="0">
                <a:solidFill>
                  <a:schemeClr val="tx1"/>
                </a:solidFill>
              </a:rPr>
              <a:t>Yates</a:t>
            </a:r>
            <a:r>
              <a:rPr lang="el-GR" sz="1800" dirty="0" smtClean="0">
                <a:solidFill>
                  <a:schemeClr val="tx1"/>
                </a:solidFill>
              </a:rPr>
              <a:t> </a:t>
            </a:r>
            <a:r>
              <a:rPr lang="el-GR" sz="1800" dirty="0" err="1" smtClean="0">
                <a:solidFill>
                  <a:schemeClr val="tx1"/>
                </a:solidFill>
              </a:rPr>
              <a:t>et</a:t>
            </a:r>
            <a:r>
              <a:rPr lang="el-GR" sz="1800" dirty="0" smtClean="0">
                <a:solidFill>
                  <a:schemeClr val="tx1"/>
                </a:solidFill>
              </a:rPr>
              <a:t> </a:t>
            </a:r>
            <a:r>
              <a:rPr lang="el-GR" sz="1800" dirty="0" err="1" smtClean="0">
                <a:solidFill>
                  <a:schemeClr val="tx1"/>
                </a:solidFill>
              </a:rPr>
              <a:t>al</a:t>
            </a:r>
            <a:r>
              <a:rPr lang="el-GR" sz="1800" dirty="0" smtClean="0">
                <a:solidFill>
                  <a:schemeClr val="tx1"/>
                </a:solidFill>
              </a:rPr>
              <a:t>., 2003)</a:t>
            </a:r>
          </a:p>
          <a:p>
            <a:pPr>
              <a:buNone/>
            </a:pPr>
            <a:r>
              <a:rPr lang="el-GR" dirty="0" smtClean="0">
                <a:solidFill>
                  <a:schemeClr val="tx1"/>
                </a:solidFill>
              </a:rPr>
              <a:t>   </a:t>
            </a:r>
          </a:p>
          <a:p>
            <a:endParaRPr lang="el-GR" dirty="0" smtClean="0">
              <a:solidFill>
                <a:schemeClr val="tx1"/>
              </a:solidFill>
            </a:endParaRPr>
          </a:p>
          <a:p>
            <a:r>
              <a:rPr lang="el-GR" dirty="0" smtClean="0">
                <a:solidFill>
                  <a:schemeClr val="tx1"/>
                </a:solidFill>
              </a:rPr>
              <a:t>τα παιδιά με </a:t>
            </a:r>
            <a:r>
              <a:rPr lang="en-US" dirty="0" smtClean="0">
                <a:solidFill>
                  <a:schemeClr val="tx1"/>
                </a:solidFill>
              </a:rPr>
              <a:t>M</a:t>
            </a:r>
            <a:r>
              <a:rPr lang="el-GR" dirty="0" smtClean="0">
                <a:solidFill>
                  <a:schemeClr val="tx1"/>
                </a:solidFill>
              </a:rPr>
              <a:t>Δ και ψυχοκοινωνικές δυσκολίες:</a:t>
            </a:r>
          </a:p>
          <a:p>
            <a:r>
              <a:rPr lang="el-GR" dirty="0" smtClean="0">
                <a:solidFill>
                  <a:schemeClr val="tx1"/>
                </a:solidFill>
              </a:rPr>
              <a:t>αδυναμία να δημιουργούν και να διατηρούν ικανοποιητικές διαπροσωπικές σχέσεις</a:t>
            </a:r>
          </a:p>
          <a:p>
            <a:r>
              <a:rPr lang="el-GR" dirty="0" smtClean="0">
                <a:solidFill>
                  <a:schemeClr val="tx1"/>
                </a:solidFill>
              </a:rPr>
              <a:t>ακατάλληλες μορφές συμπεριφοράς </a:t>
            </a:r>
          </a:p>
          <a:p>
            <a:pPr>
              <a:buNone/>
            </a:pPr>
            <a:r>
              <a:rPr lang="el-GR" dirty="0" smtClean="0">
                <a:solidFill>
                  <a:schemeClr val="tx1"/>
                </a:solidFill>
              </a:rPr>
              <a:t>κάτω από φυσιολογικές συνθήκες αλληλεπίδρασης</a:t>
            </a:r>
          </a:p>
          <a:p>
            <a:r>
              <a:rPr lang="el-GR" dirty="0" smtClean="0">
                <a:solidFill>
                  <a:schemeClr val="tx1"/>
                </a:solidFill>
              </a:rPr>
              <a:t>γενικευμένο και επίμονο αίσθημα δυσφορίας, δυστυχίας, ή /και καταθλιπτική διάθεση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692696"/>
            <a:ext cx="7272338" cy="5433467"/>
          </a:xfrm>
        </p:spPr>
        <p:txBody>
          <a:bodyPr>
            <a:normAutofit fontScale="92500"/>
          </a:bodyPr>
          <a:lstStyle/>
          <a:p>
            <a:r>
              <a:rPr lang="el-GR" dirty="0" smtClean="0"/>
              <a:t> </a:t>
            </a:r>
            <a:r>
              <a:rPr lang="el-GR" dirty="0" smtClean="0">
                <a:solidFill>
                  <a:schemeClr val="tx1"/>
                </a:solidFill>
              </a:rPr>
              <a:t>Χρήση εναλλακτικών εκπαιδευτικών τεχνικών για την εκπαίδευση των παιδιών με ποικίλες δυσκολίες μέσα στη σχολική τάξη (με προφορική </a:t>
            </a:r>
          </a:p>
          <a:p>
            <a:pPr>
              <a:buNone/>
            </a:pPr>
            <a:r>
              <a:rPr lang="el-GR" dirty="0" smtClean="0">
                <a:solidFill>
                  <a:schemeClr val="tx1"/>
                </a:solidFill>
              </a:rPr>
              <a:t>συμμετοχή και πρακτική σημαντικότητα). </a:t>
            </a:r>
          </a:p>
          <a:p>
            <a:endParaRPr lang="el-GR" dirty="0" smtClean="0">
              <a:solidFill>
                <a:schemeClr val="tx1"/>
              </a:solidFill>
            </a:endParaRPr>
          </a:p>
          <a:p>
            <a:r>
              <a:rPr lang="el-GR" dirty="0" smtClean="0">
                <a:solidFill>
                  <a:schemeClr val="tx1"/>
                </a:solidFill>
              </a:rPr>
              <a:t>Εναλλακτικά ψυχοπαιδαγωγικά προγράμματα (π.χ. θεατρικές δράσεις, εικαστικά , μουσική κ.α.) που υποστηρίζουν τα παιδιά με ειδικές εκπαιδευτικές ανάγκες</a:t>
            </a:r>
          </a:p>
          <a:p>
            <a:r>
              <a:rPr lang="el-GR" dirty="0" smtClean="0">
                <a:solidFill>
                  <a:schemeClr val="tx1"/>
                </a:solidFill>
              </a:rPr>
              <a:t>Εργαστήρια πληροφορικής – </a:t>
            </a:r>
            <a:r>
              <a:rPr lang="el-GR" dirty="0" err="1" smtClean="0">
                <a:solidFill>
                  <a:schemeClr val="tx1"/>
                </a:solidFill>
              </a:rPr>
              <a:t>διαδραστικοί</a:t>
            </a:r>
            <a:r>
              <a:rPr lang="el-GR" dirty="0" smtClean="0">
                <a:solidFill>
                  <a:schemeClr val="tx1"/>
                </a:solidFill>
              </a:rPr>
              <a:t> πίνακες </a:t>
            </a:r>
          </a:p>
          <a:p>
            <a:r>
              <a:rPr lang="el-GR" dirty="0" smtClean="0">
                <a:solidFill>
                  <a:schemeClr val="tx1"/>
                </a:solidFill>
              </a:rPr>
              <a:t>Ενσωμάτωση της τέχνης στα μαθήματα (πολιτική παιδεία κτλ)</a:t>
            </a:r>
          </a:p>
        </p:txBody>
      </p:sp>
      <p:sp>
        <p:nvSpPr>
          <p:cNvPr id="6" name="Down Arrow 5"/>
          <p:cNvSpPr/>
          <p:nvPr/>
        </p:nvSpPr>
        <p:spPr>
          <a:xfrm>
            <a:off x="4067944" y="2348880"/>
            <a:ext cx="576064" cy="57606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611560" y="704088"/>
            <a:ext cx="8075240" cy="492664"/>
          </a:xfrm>
        </p:spPr>
        <p:txBody>
          <a:bodyPr>
            <a:normAutofit fontScale="90000"/>
          </a:bodyPr>
          <a:lstStyle/>
          <a:p>
            <a:pPr algn="ctr"/>
            <a:r>
              <a:rPr lang="el-GR" sz="3600" dirty="0" smtClean="0"/>
              <a:t>ΛΟΓΟΤΕΧΝΙΑ </a:t>
            </a:r>
            <a:endParaRPr lang="en-US" sz="3600" dirty="0" smtClean="0"/>
          </a:p>
        </p:txBody>
      </p:sp>
      <p:sp>
        <p:nvSpPr>
          <p:cNvPr id="58370" name="Content Placeholder 2"/>
          <p:cNvSpPr>
            <a:spLocks noGrp="1"/>
          </p:cNvSpPr>
          <p:nvPr>
            <p:ph idx="4294967295"/>
          </p:nvPr>
        </p:nvSpPr>
        <p:spPr>
          <a:xfrm>
            <a:off x="1089024" y="1484784"/>
            <a:ext cx="7731447" cy="4641379"/>
          </a:xfrm>
        </p:spPr>
        <p:txBody>
          <a:bodyPr/>
          <a:lstStyle/>
          <a:p>
            <a:pPr>
              <a:lnSpc>
                <a:spcPct val="90000"/>
              </a:lnSpc>
            </a:pPr>
            <a:r>
              <a:rPr lang="el-GR" dirty="0" smtClean="0"/>
              <a:t>Βιωματικές τεχνικές</a:t>
            </a:r>
          </a:p>
          <a:p>
            <a:pPr>
              <a:lnSpc>
                <a:spcPct val="90000"/>
              </a:lnSpc>
              <a:buFont typeface="Wingdings" pitchFamily="2" charset="2"/>
              <a:buChar char="ü"/>
            </a:pPr>
            <a:r>
              <a:rPr lang="el-GR" dirty="0" smtClean="0"/>
              <a:t>Πάγωμα εικόνας </a:t>
            </a:r>
          </a:p>
          <a:p>
            <a:pPr>
              <a:lnSpc>
                <a:spcPct val="90000"/>
              </a:lnSpc>
              <a:buFont typeface="Wingdings" pitchFamily="2" charset="2"/>
              <a:buChar char="ü"/>
            </a:pPr>
            <a:r>
              <a:rPr lang="el-GR" dirty="0" smtClean="0"/>
              <a:t>Θετικό- αρνητικό</a:t>
            </a:r>
          </a:p>
          <a:p>
            <a:pPr>
              <a:lnSpc>
                <a:spcPct val="90000"/>
              </a:lnSpc>
              <a:buFont typeface="Wingdings" pitchFamily="2" charset="2"/>
              <a:buChar char="ü"/>
            </a:pPr>
            <a:r>
              <a:rPr lang="el-GR" dirty="0" smtClean="0"/>
              <a:t> Ρόλος στον τοίχο                    υποστηρίζουν </a:t>
            </a:r>
          </a:p>
          <a:p>
            <a:pPr>
              <a:lnSpc>
                <a:spcPct val="90000"/>
              </a:lnSpc>
              <a:buNone/>
            </a:pPr>
            <a:r>
              <a:rPr lang="el-GR" dirty="0" smtClean="0"/>
              <a:t>                                      συμμετοχή μαθητών / τριών με  						ΜΔ</a:t>
            </a:r>
          </a:p>
          <a:p>
            <a:pPr>
              <a:lnSpc>
                <a:spcPct val="90000"/>
              </a:lnSpc>
              <a:buFont typeface="Wingdings" pitchFamily="2" charset="2"/>
              <a:buChar char="ü"/>
            </a:pPr>
            <a:r>
              <a:rPr lang="el-GR" dirty="0" smtClean="0"/>
              <a:t> η αρχή , η μέση και το τέλος</a:t>
            </a:r>
          </a:p>
          <a:p>
            <a:pPr>
              <a:lnSpc>
                <a:spcPct val="90000"/>
              </a:lnSpc>
              <a:buFont typeface="Wingdings" pitchFamily="2" charset="2"/>
              <a:buChar char="ü"/>
            </a:pPr>
            <a:r>
              <a:rPr lang="el-GR" dirty="0" smtClean="0"/>
              <a:t>Καρέκλα ερωτήσεων</a:t>
            </a:r>
          </a:p>
          <a:p>
            <a:pPr>
              <a:lnSpc>
                <a:spcPct val="90000"/>
              </a:lnSpc>
              <a:buFont typeface="Wingdings" pitchFamily="2" charset="2"/>
              <a:buChar char="ü"/>
            </a:pPr>
            <a:r>
              <a:rPr lang="el-GR" dirty="0" smtClean="0"/>
              <a:t>Ήμουν κι εγώ εκεί κ.α.</a:t>
            </a:r>
          </a:p>
          <a:p>
            <a:pPr>
              <a:lnSpc>
                <a:spcPct val="90000"/>
              </a:lnSpc>
              <a:buNone/>
            </a:pPr>
            <a:endParaRPr lang="el-GR" dirty="0" smtClean="0"/>
          </a:p>
          <a:p>
            <a:pPr>
              <a:lnSpc>
                <a:spcPct val="90000"/>
              </a:lnSpc>
              <a:buFont typeface="Wingdings" pitchFamily="2" charset="2"/>
              <a:buChar char="ü"/>
            </a:pPr>
            <a:endParaRPr lang="en-US" dirty="0" smtClean="0"/>
          </a:p>
        </p:txBody>
      </p:sp>
      <p:sp>
        <p:nvSpPr>
          <p:cNvPr id="5" name="Right Arrow 4"/>
          <p:cNvSpPr/>
          <p:nvPr/>
        </p:nvSpPr>
        <p:spPr>
          <a:xfrm>
            <a:off x="4427984" y="2492896"/>
            <a:ext cx="720080" cy="6480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1089025" y="836712"/>
            <a:ext cx="7272338" cy="5289451"/>
          </a:xfrm>
        </p:spPr>
        <p:txBody>
          <a:bodyPr/>
          <a:lstStyle/>
          <a:p>
            <a:pPr>
              <a:buFontTx/>
              <a:buNone/>
            </a:pPr>
            <a:r>
              <a:rPr lang="el-GR" dirty="0" smtClean="0"/>
              <a:t>		</a:t>
            </a:r>
            <a:endParaRPr lang="el-GR" dirty="0" smtClean="0">
              <a:solidFill>
                <a:srgbClr val="FF0000"/>
              </a:solidFill>
            </a:endParaRPr>
          </a:p>
          <a:p>
            <a:pPr>
              <a:buFontTx/>
              <a:buNone/>
            </a:pPr>
            <a:endParaRPr lang="el-GR" dirty="0" smtClean="0">
              <a:solidFill>
                <a:srgbClr val="FF0000"/>
              </a:solidFill>
            </a:endParaRPr>
          </a:p>
          <a:p>
            <a:pPr>
              <a:buFontTx/>
              <a:buNone/>
            </a:pPr>
            <a:endParaRPr lang="el-GR" dirty="0" smtClean="0">
              <a:solidFill>
                <a:srgbClr val="FF0000"/>
              </a:solidFill>
            </a:endParaRPr>
          </a:p>
          <a:p>
            <a:pPr>
              <a:buFontTx/>
              <a:buNone/>
            </a:pPr>
            <a:endParaRPr lang="el-GR" dirty="0" smtClean="0">
              <a:solidFill>
                <a:srgbClr val="FF0000"/>
              </a:solidFill>
            </a:endParaRPr>
          </a:p>
          <a:p>
            <a:pPr>
              <a:buFontTx/>
              <a:buNone/>
            </a:pPr>
            <a:endParaRPr lang="el-GR" dirty="0" smtClean="0">
              <a:solidFill>
                <a:srgbClr val="FF0000"/>
              </a:solidFill>
            </a:endParaRPr>
          </a:p>
          <a:p>
            <a:pPr>
              <a:buFontTx/>
              <a:buNone/>
            </a:pPr>
            <a:endParaRPr lang="el-GR" dirty="0" smtClean="0">
              <a:solidFill>
                <a:srgbClr val="FF0000"/>
              </a:solidFill>
            </a:endParaRPr>
          </a:p>
        </p:txBody>
      </p:sp>
      <p:sp>
        <p:nvSpPr>
          <p:cNvPr id="4" name="TextBox 3"/>
          <p:cNvSpPr txBox="1"/>
          <p:nvPr/>
        </p:nvSpPr>
        <p:spPr>
          <a:xfrm>
            <a:off x="827584" y="836712"/>
            <a:ext cx="7704856" cy="2677656"/>
          </a:xfrm>
          <a:prstGeom prst="rect">
            <a:avLst/>
          </a:prstGeom>
          <a:noFill/>
        </p:spPr>
        <p:txBody>
          <a:bodyPr wrap="square" rtlCol="0">
            <a:spAutoFit/>
          </a:bodyPr>
          <a:lstStyle/>
          <a:p>
            <a:pPr>
              <a:buFont typeface="Arial" pitchFamily="34" charset="0"/>
              <a:buChar char="•"/>
            </a:pPr>
            <a:r>
              <a:rPr lang="el-GR" sz="2400" dirty="0" smtClean="0">
                <a:latin typeface="+mn-lt"/>
              </a:rPr>
              <a:t>Μαθηματικά, φυσικές επιστήμες : </a:t>
            </a:r>
          </a:p>
          <a:p>
            <a:pPr>
              <a:buFont typeface="Arial" pitchFamily="34" charset="0"/>
              <a:buChar char="•"/>
            </a:pPr>
            <a:r>
              <a:rPr lang="el-GR" sz="2400" dirty="0" err="1" smtClean="0">
                <a:latin typeface="+mn-lt"/>
              </a:rPr>
              <a:t>ομαδοσυγκεντρωτική</a:t>
            </a:r>
            <a:r>
              <a:rPr lang="el-GR" sz="2400" dirty="0" smtClean="0">
                <a:latin typeface="+mn-lt"/>
              </a:rPr>
              <a:t> μάθηση </a:t>
            </a:r>
          </a:p>
          <a:p>
            <a:pPr>
              <a:buFont typeface="Arial" pitchFamily="34" charset="0"/>
              <a:buChar char="•"/>
            </a:pPr>
            <a:endParaRPr lang="el-GR" sz="2400" dirty="0" smtClean="0">
              <a:latin typeface="+mn-lt"/>
            </a:endParaRPr>
          </a:p>
          <a:p>
            <a:pPr>
              <a:buFont typeface="Arial" pitchFamily="34" charset="0"/>
              <a:buChar char="•"/>
            </a:pPr>
            <a:r>
              <a:rPr lang="el-GR" sz="2400" dirty="0" smtClean="0">
                <a:latin typeface="+mn-lt"/>
              </a:rPr>
              <a:t>Ζώνη επικείμενης / εγγύτερης ανάπτυξης  (αρχάριοι και ειδήμονες)</a:t>
            </a:r>
          </a:p>
          <a:p>
            <a:endParaRPr lang="el-GR" sz="2400" dirty="0" smtClean="0">
              <a:latin typeface="+mn-lt"/>
            </a:endParaRPr>
          </a:p>
          <a:p>
            <a:pPr>
              <a:buFont typeface="Arial" pitchFamily="34" charset="0"/>
              <a:buChar char="•"/>
            </a:pPr>
            <a:r>
              <a:rPr lang="el-GR" sz="2400" dirty="0" smtClean="0">
                <a:latin typeface="+mn-lt"/>
              </a:rPr>
              <a:t>Ενίσχυση αυτοεκτίμησης σε όλες τις περιπτώσεις </a:t>
            </a:r>
            <a:endParaRPr lang="en-US" sz="2400" dirty="0">
              <a:latin typeface="+mn-l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971600" y="836712"/>
            <a:ext cx="7389763" cy="5616624"/>
          </a:xfrm>
        </p:spPr>
        <p:txBody>
          <a:bodyPr>
            <a:normAutofit fontScale="92500" lnSpcReduction="20000"/>
          </a:bodyPr>
          <a:lstStyle/>
          <a:p>
            <a:pPr>
              <a:buFontTx/>
              <a:buNone/>
            </a:pPr>
            <a:r>
              <a:rPr lang="el-GR" dirty="0" smtClean="0"/>
              <a:t>		</a:t>
            </a:r>
            <a:r>
              <a:rPr lang="el-GR" b="1" dirty="0" smtClean="0">
                <a:solidFill>
                  <a:schemeClr val="tx1"/>
                </a:solidFill>
              </a:rPr>
              <a:t>συμπερασματικά: </a:t>
            </a:r>
          </a:p>
          <a:p>
            <a:pPr>
              <a:buFontTx/>
              <a:buNone/>
            </a:pPr>
            <a:r>
              <a:rPr lang="el-GR" dirty="0" smtClean="0"/>
              <a:t>    το </a:t>
            </a:r>
            <a:r>
              <a:rPr lang="el-GR" dirty="0"/>
              <a:t>ελληνικό εκπαιδευτικό σύστημα δυσκολεύει την υποστήριξη μαθητών ειδικών ομάδων, καθώς έχει αναγάγει την κατάκτηση των </a:t>
            </a:r>
            <a:r>
              <a:rPr lang="el-GR" dirty="0">
                <a:solidFill>
                  <a:srgbClr val="FF0000"/>
                </a:solidFill>
              </a:rPr>
              <a:t>ίδιων μαθησιακών στόχων για όλους τους μαθητές </a:t>
            </a:r>
            <a:r>
              <a:rPr lang="el-GR" dirty="0"/>
              <a:t>σε μία τάξη γενικού σχολείου </a:t>
            </a: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endParaRPr lang="el-GR" dirty="0" smtClean="0"/>
          </a:p>
          <a:p>
            <a:pPr>
              <a:buFontTx/>
              <a:buNone/>
            </a:pPr>
            <a:r>
              <a:rPr lang="el-GR" sz="2000" dirty="0" smtClean="0"/>
              <a:t>(</a:t>
            </a:r>
            <a:r>
              <a:rPr lang="en-US" sz="2000" dirty="0" err="1"/>
              <a:t>Matsagouras</a:t>
            </a:r>
            <a:r>
              <a:rPr lang="el-GR" sz="2000" dirty="0"/>
              <a:t> &amp; </a:t>
            </a:r>
            <a:r>
              <a:rPr lang="en-US" sz="2000" dirty="0"/>
              <a:t>Riding</a:t>
            </a:r>
            <a:r>
              <a:rPr lang="el-GR" sz="2000" dirty="0"/>
              <a:t>, 1996. </a:t>
            </a:r>
            <a:r>
              <a:rPr lang="en-US" sz="2000" dirty="0" err="1"/>
              <a:t>Flouris</a:t>
            </a:r>
            <a:r>
              <a:rPr lang="el-GR" sz="2000" dirty="0"/>
              <a:t>,  1995).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87624" y="188640"/>
            <a:ext cx="7173738" cy="1008112"/>
          </a:xfrm>
        </p:spPr>
        <p:txBody>
          <a:bodyPr/>
          <a:lstStyle/>
          <a:p>
            <a:r>
              <a:rPr lang="el-GR" sz="3200" b="1" dirty="0" smtClean="0"/>
              <a:t>Συμπερασματικά, </a:t>
            </a:r>
            <a:r>
              <a:rPr lang="el-GR" dirty="0" smtClean="0"/>
              <a:t> </a:t>
            </a:r>
            <a:endParaRPr lang="el-GR" dirty="0"/>
          </a:p>
        </p:txBody>
      </p:sp>
      <p:sp>
        <p:nvSpPr>
          <p:cNvPr id="41987" name="Rectangle 3"/>
          <p:cNvSpPr>
            <a:spLocks noGrp="1" noChangeArrowheads="1"/>
          </p:cNvSpPr>
          <p:nvPr>
            <p:ph type="body" idx="1"/>
          </p:nvPr>
        </p:nvSpPr>
        <p:spPr>
          <a:xfrm>
            <a:off x="1214414" y="1643050"/>
            <a:ext cx="6575444" cy="4666840"/>
          </a:xfrm>
        </p:spPr>
        <p:txBody>
          <a:bodyPr>
            <a:normAutofit/>
          </a:bodyPr>
          <a:lstStyle/>
          <a:p>
            <a:pPr>
              <a:buFontTx/>
              <a:buNone/>
            </a:pPr>
            <a:r>
              <a:rPr lang="el-GR" dirty="0" smtClean="0"/>
              <a:t>		η </a:t>
            </a:r>
            <a:r>
              <a:rPr lang="el-GR" dirty="0"/>
              <a:t>διαδικασία της ένταξης /ενσωμάτωσης παιδιών με </a:t>
            </a:r>
            <a:r>
              <a:rPr lang="el-GR" dirty="0" err="1"/>
              <a:t>ε.ε.α</a:t>
            </a:r>
            <a:r>
              <a:rPr lang="el-GR" dirty="0"/>
              <a:t>. απαιτεί ένα δυναμικό κ</a:t>
            </a:r>
            <a:r>
              <a:rPr lang="el-GR" b="1" dirty="0"/>
              <a:t>αι διαχρονικό χαρακτήρα</a:t>
            </a:r>
            <a:r>
              <a:rPr lang="el-GR" dirty="0"/>
              <a:t>, </a:t>
            </a:r>
            <a:endParaRPr lang="el-GR" dirty="0" smtClean="0"/>
          </a:p>
          <a:p>
            <a:pPr>
              <a:buFontTx/>
              <a:buNone/>
            </a:pPr>
            <a:r>
              <a:rPr lang="el-GR" dirty="0" smtClean="0"/>
              <a:t>     που </a:t>
            </a:r>
            <a:r>
              <a:rPr lang="el-GR" dirty="0"/>
              <a:t>να προσαρμόζεται </a:t>
            </a:r>
            <a:r>
              <a:rPr lang="el-GR" dirty="0">
                <a:solidFill>
                  <a:srgbClr val="FF0000"/>
                </a:solidFill>
              </a:rPr>
              <a:t>στις εκάστοτε αλλαγές </a:t>
            </a:r>
            <a:r>
              <a:rPr lang="el-GR" dirty="0"/>
              <a:t>(κοινωνικές, πολιτικές, οικονομικές κτλ), </a:t>
            </a:r>
            <a:endParaRPr lang="el-GR" dirty="0" smtClean="0"/>
          </a:p>
          <a:p>
            <a:pPr>
              <a:buFontTx/>
              <a:buNone/>
            </a:pPr>
            <a:r>
              <a:rPr lang="el-GR" dirty="0" smtClean="0"/>
              <a:t>	καθώς </a:t>
            </a:r>
            <a:r>
              <a:rPr lang="el-GR" dirty="0"/>
              <a:t>και </a:t>
            </a:r>
            <a:r>
              <a:rPr lang="el-GR" dirty="0">
                <a:solidFill>
                  <a:srgbClr val="FF0000"/>
                </a:solidFill>
              </a:rPr>
              <a:t>διαφορετικές εξελικτικές φάσεις </a:t>
            </a:r>
            <a:r>
              <a:rPr lang="el-GR" dirty="0"/>
              <a:t>(παιδική ηλικία, εφηβεία, ενήλικη ζωή κοκ.).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453336"/>
          </a:xfrm>
        </p:spPr>
        <p:txBody>
          <a:bodyPr>
            <a:normAutofit fontScale="92500" lnSpcReduction="10000"/>
          </a:bodyPr>
          <a:lstStyle/>
          <a:p>
            <a:r>
              <a:rPr lang="el-GR" dirty="0" smtClean="0"/>
              <a:t> Η περιοχή του </a:t>
            </a:r>
            <a:r>
              <a:rPr lang="en-US" dirty="0" err="1" smtClean="0"/>
              <a:t>Broca</a:t>
            </a:r>
            <a:r>
              <a:rPr lang="el-GR" dirty="0" smtClean="0"/>
              <a:t> (εδώ γίνεται η προφορική έκφραση του λόγου και η γραπτή έκφραση του λόγου)</a:t>
            </a:r>
            <a:endParaRPr lang="en-US" dirty="0" smtClean="0"/>
          </a:p>
          <a:p>
            <a:endParaRPr lang="en-US" dirty="0" smtClean="0"/>
          </a:p>
          <a:p>
            <a:r>
              <a:rPr lang="el-GR" dirty="0" smtClean="0"/>
              <a:t>Η περιοχή του </a:t>
            </a:r>
            <a:r>
              <a:rPr lang="en-US" dirty="0" err="1" smtClean="0"/>
              <a:t>Wernicke</a:t>
            </a:r>
            <a:r>
              <a:rPr lang="el-GR" dirty="0" smtClean="0"/>
              <a:t> (εδώ γίνεται η κατανόηση του προφορικού λόγου)</a:t>
            </a:r>
            <a:endParaRPr lang="en-US" dirty="0" smtClean="0"/>
          </a:p>
          <a:p>
            <a:endParaRPr lang="en-US" dirty="0" smtClean="0"/>
          </a:p>
          <a:p>
            <a:pPr>
              <a:buNone/>
            </a:pPr>
            <a:r>
              <a:rPr lang="el-GR" dirty="0" smtClean="0"/>
              <a:t> </a:t>
            </a:r>
            <a:endParaRPr lang="en-US" dirty="0" smtClean="0"/>
          </a:p>
          <a:p>
            <a:r>
              <a:rPr lang="el-GR" dirty="0" smtClean="0"/>
              <a:t>Ο </a:t>
            </a:r>
            <a:r>
              <a:rPr lang="el-GR" b="1" i="1" dirty="0" smtClean="0"/>
              <a:t>λόγος</a:t>
            </a:r>
            <a:r>
              <a:rPr lang="el-GR" dirty="0" smtClean="0"/>
              <a:t> είναι </a:t>
            </a:r>
            <a:r>
              <a:rPr lang="el-GR" dirty="0" err="1" smtClean="0"/>
              <a:t>φλοϊική</a:t>
            </a:r>
            <a:r>
              <a:rPr lang="el-GR" dirty="0" smtClean="0"/>
              <a:t> λειτουργία και </a:t>
            </a:r>
            <a:endParaRPr lang="en-US" dirty="0" smtClean="0"/>
          </a:p>
          <a:p>
            <a:r>
              <a:rPr lang="el-GR" dirty="0" smtClean="0"/>
              <a:t>περιλαμβάνει </a:t>
            </a:r>
            <a:r>
              <a:rPr lang="el-GR" dirty="0" smtClean="0">
                <a:solidFill>
                  <a:srgbClr val="FF0000"/>
                </a:solidFill>
              </a:rPr>
              <a:t>ιδεατό</a:t>
            </a:r>
            <a:r>
              <a:rPr lang="el-GR" dirty="0" smtClean="0"/>
              <a:t>, </a:t>
            </a:r>
            <a:r>
              <a:rPr lang="el-GR" dirty="0" smtClean="0">
                <a:solidFill>
                  <a:srgbClr val="FF0000"/>
                </a:solidFill>
              </a:rPr>
              <a:t>κινητικό</a:t>
            </a:r>
            <a:r>
              <a:rPr lang="el-GR" dirty="0" smtClean="0"/>
              <a:t> και </a:t>
            </a:r>
            <a:r>
              <a:rPr lang="el-GR" dirty="0" smtClean="0">
                <a:solidFill>
                  <a:srgbClr val="FF0000"/>
                </a:solidFill>
              </a:rPr>
              <a:t>αισθητηριακό </a:t>
            </a:r>
            <a:r>
              <a:rPr lang="el-GR" dirty="0" smtClean="0"/>
              <a:t>μέρος για την κατανόηση και έκφραση του προφορικού και του γραπτού λόγου</a:t>
            </a:r>
            <a:endParaRPr lang="en-US" dirty="0" smtClean="0"/>
          </a:p>
          <a:p>
            <a:pPr>
              <a:buNone/>
            </a:pPr>
            <a:r>
              <a:rPr lang="el-GR" dirty="0" smtClean="0"/>
              <a:t> </a:t>
            </a:r>
            <a:endParaRPr lang="en-US" dirty="0" smtClean="0"/>
          </a:p>
          <a:p>
            <a:r>
              <a:rPr lang="el-GR" dirty="0" smtClean="0"/>
              <a:t>Η αφασία αφορά την </a:t>
            </a:r>
            <a:r>
              <a:rPr lang="el-GR" dirty="0" smtClean="0">
                <a:solidFill>
                  <a:srgbClr val="FF0000"/>
                </a:solidFill>
              </a:rPr>
              <a:t>απώλεια μερικών ή όλων αυτών των ικανοτήτων, των συνδέσεων, των συνηθειών </a:t>
            </a:r>
            <a:r>
              <a:rPr lang="el-GR" dirty="0" smtClean="0"/>
              <a:t>του προφορικού και του γραπτού λόγου που προκύπτουν </a:t>
            </a:r>
            <a:r>
              <a:rPr lang="el-GR" b="1" dirty="0" smtClean="0"/>
              <a:t>εξαιτίας της καταστροφής συγκεκριμένων εγκεφαλικών περιοχών</a:t>
            </a:r>
            <a:r>
              <a:rPr lang="el-GR" dirty="0" smtClean="0"/>
              <a:t>, οι οποίες είναι εξειδικευμένες για τις λειτουργίες αυτές</a:t>
            </a:r>
            <a:endParaRPr lang="en-US" dirty="0"/>
          </a:p>
        </p:txBody>
      </p:sp>
      <p:sp>
        <p:nvSpPr>
          <p:cNvPr id="4" name="Down Arrow 3"/>
          <p:cNvSpPr/>
          <p:nvPr/>
        </p:nvSpPr>
        <p:spPr>
          <a:xfrm>
            <a:off x="3635896" y="2132856"/>
            <a:ext cx="64807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3635896" y="4221088"/>
            <a:ext cx="64807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7" y="188640"/>
            <a:ext cx="7816951" cy="6120679"/>
          </a:xfrm>
        </p:spPr>
        <p:txBody>
          <a:bodyPr>
            <a:normAutofit/>
          </a:bodyPr>
          <a:lstStyle/>
          <a:p>
            <a:pPr marL="282575" lvl="8" indent="-282575" eaLnBrk="0" fontAlgn="base" hangingPunct="0">
              <a:spcBef>
                <a:spcPts val="2000"/>
              </a:spcBef>
              <a:spcAft>
                <a:spcPct val="0"/>
              </a:spcAft>
              <a:buFont typeface="Wingdings" pitchFamily="2" charset="2"/>
              <a:buChar char=""/>
            </a:pPr>
            <a:r>
              <a:rPr lang="el-GR" sz="2400" b="1" dirty="0" smtClean="0">
                <a:latin typeface="Times New Roman" pitchFamily="18" charset="0"/>
              </a:rPr>
              <a:t>Η αξιολόγηση δε γίνεται για να δοθούν ετικέτες </a:t>
            </a:r>
          </a:p>
          <a:p>
            <a:r>
              <a:rPr lang="el-GR" dirty="0" smtClean="0"/>
              <a:t>Οι </a:t>
            </a:r>
            <a:r>
              <a:rPr lang="el-GR" b="1" dirty="0" smtClean="0">
                <a:solidFill>
                  <a:srgbClr val="002060"/>
                </a:solidFill>
              </a:rPr>
              <a:t>ΜΑΘΗΣΙΑΚΕΣ ΔΥΣΚΟΛΙΕΣ, </a:t>
            </a:r>
          </a:p>
          <a:p>
            <a:pPr>
              <a:buNone/>
            </a:pPr>
            <a:r>
              <a:rPr lang="el-GR" dirty="0" smtClean="0"/>
              <a:t>    δεν συνιστούν πρόβλημα αλλά ΕΝΑ ΑΚΟΜΗ ΜΑΘΗΣΙΑΚΟ ΠΡΟΦΙΛ, στο οποίο οι εκπαιδευτικοί καλούνται να ανταποκριθούν, εμπλουτίζοντας τις </a:t>
            </a:r>
            <a:r>
              <a:rPr lang="el-GR" b="1" dirty="0" smtClean="0">
                <a:solidFill>
                  <a:schemeClr val="tx1"/>
                </a:solidFill>
                <a:effectLst>
                  <a:outerShdw blurRad="38100" dist="38100" dir="2700000" algn="tl">
                    <a:srgbClr val="000000">
                      <a:alpha val="43137"/>
                    </a:srgbClr>
                  </a:outerShdw>
                </a:effectLst>
              </a:rPr>
              <a:t>διδακτικές τους πρακτικές, </a:t>
            </a:r>
          </a:p>
          <a:p>
            <a:pPr>
              <a:buNone/>
            </a:pPr>
            <a:r>
              <a:rPr lang="el-GR" dirty="0" smtClean="0"/>
              <a:t>    με τρόπους που θα επιτρέπουν σε όλους τους μαθητές  να αναγνωρίζονται στα μαθησιακά γεγονότα και να γίνονται συμπαραγωγοί τους</a:t>
            </a:r>
          </a:p>
          <a:p>
            <a:pPr>
              <a:buNone/>
            </a:pPr>
            <a:endParaRPr lang="el-GR" dirty="0" smtClean="0"/>
          </a:p>
          <a:p>
            <a:pPr>
              <a:buNone/>
            </a:pPr>
            <a:endParaRPr lang="en-US" sz="2000" dirty="0" smtClean="0"/>
          </a:p>
          <a:p>
            <a:pPr>
              <a:buNone/>
            </a:pPr>
            <a:endParaRPr lang="el-GR" sz="2000" dirty="0" smtClean="0"/>
          </a:p>
          <a:p>
            <a:pPr>
              <a:buNone/>
            </a:pPr>
            <a:r>
              <a:rPr lang="en-US" sz="2000" dirty="0" smtClean="0"/>
              <a:t>http://www.koinignomi.gr/news/paideia/2015/02/18/katanoontas-ton-kosmo-ton-mathisiakon-dyskolion.html</a:t>
            </a:r>
            <a:endParaRPr lang="en-US" sz="2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Γενικές συμβουλές </a:t>
            </a:r>
            <a:endParaRPr lang="en-US" dirty="0"/>
          </a:p>
        </p:txBody>
      </p:sp>
      <p:sp>
        <p:nvSpPr>
          <p:cNvPr id="3" name="Content Placeholder 2"/>
          <p:cNvSpPr>
            <a:spLocks noGrp="1"/>
          </p:cNvSpPr>
          <p:nvPr>
            <p:ph idx="1"/>
          </p:nvPr>
        </p:nvSpPr>
        <p:spPr/>
        <p:txBody>
          <a:bodyPr/>
          <a:lstStyle/>
          <a:p>
            <a:r>
              <a:rPr lang="el-GR" dirty="0" smtClean="0"/>
              <a:t>Τα άτομα με δυσλεξία πρέπει να γνωρίζουν για τη διαφορετικότητά τους </a:t>
            </a:r>
          </a:p>
          <a:p>
            <a:endParaRPr lang="el-GR" dirty="0"/>
          </a:p>
          <a:p>
            <a:r>
              <a:rPr lang="el-GR" dirty="0" smtClean="0"/>
              <a:t>Να την υπερασπίζονται </a:t>
            </a:r>
          </a:p>
          <a:p>
            <a:endParaRPr lang="el-GR" dirty="0" smtClean="0"/>
          </a:p>
          <a:p>
            <a:endParaRPr lang="el-GR" dirty="0"/>
          </a:p>
          <a:p>
            <a:r>
              <a:rPr lang="el-GR" dirty="0" smtClean="0"/>
              <a:t>Να τη διαχειρίζονται</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ormAutofit/>
          </a:bodyPr>
          <a:lstStyle/>
          <a:p>
            <a:r>
              <a:rPr lang="el-GR" sz="3200" b="1" dirty="0" err="1" smtClean="0"/>
              <a:t>Ενδοσχολικά</a:t>
            </a:r>
            <a:r>
              <a:rPr lang="el-GR" sz="3200" b="1" dirty="0" smtClean="0"/>
              <a:t> </a:t>
            </a:r>
            <a:endParaRPr lang="en-US" sz="3200" b="1" dirty="0"/>
          </a:p>
        </p:txBody>
      </p:sp>
      <p:sp>
        <p:nvSpPr>
          <p:cNvPr id="3" name="Content Placeholder 2"/>
          <p:cNvSpPr>
            <a:spLocks noGrp="1"/>
          </p:cNvSpPr>
          <p:nvPr>
            <p:ph idx="1"/>
          </p:nvPr>
        </p:nvSpPr>
        <p:spPr/>
        <p:txBody>
          <a:bodyPr/>
          <a:lstStyle/>
          <a:p>
            <a:r>
              <a:rPr lang="el-GR" dirty="0" smtClean="0"/>
              <a:t>Λαμβάνοντας υπόψη τα αποτελέσματα της διεπιστημονικής αξιολόγησης του μαθητή ….και τις ιδιαίτερες εκπαιδευτικές του ανάγκες, κρίνεται απαραίτητη</a:t>
            </a:r>
            <a:r>
              <a:rPr lang="el-GR" b="1" dirty="0" smtClean="0"/>
              <a:t> </a:t>
            </a:r>
            <a:r>
              <a:rPr lang="el-GR" dirty="0" smtClean="0"/>
              <a:t>η αντικατάσταση των γραπτών δοκιμασιών με προφορικές, επειδή η απόδοσή του στα μαθήματα δεν είναι δυνατόν να ελεγχθεί με γραπτές εξετάσεις </a:t>
            </a:r>
            <a:r>
              <a:rPr lang="el-GR" b="1" dirty="0" smtClean="0"/>
              <a:t>λόγω ειδικών μαθησιακών δυσκολιών (δυσλεξίας), </a:t>
            </a:r>
            <a:r>
              <a:rPr lang="el-GR" dirty="0" smtClean="0"/>
              <a:t>σύμφωνα με το άρθρο </a:t>
            </a:r>
            <a:r>
              <a:rPr lang="el-GR" b="1" dirty="0" smtClean="0"/>
              <a:t>4, εδ.1, παρ. </a:t>
            </a:r>
            <a:r>
              <a:rPr lang="el-GR" b="1" dirty="0" err="1" smtClean="0"/>
              <a:t>στ΄</a:t>
            </a:r>
            <a:r>
              <a:rPr lang="el-GR" b="1" dirty="0" smtClean="0"/>
              <a:t> του Ν. 3699/2008.</a:t>
            </a:r>
            <a:endParaRPr lang="en-US" dirty="0" smtClean="0"/>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224582"/>
          </a:xfrm>
        </p:spPr>
        <p:txBody>
          <a:bodyPr>
            <a:normAutofit fontScale="90000"/>
          </a:bodyPr>
          <a:lstStyle/>
          <a:p>
            <a:r>
              <a:rPr lang="el-GR" dirty="0" smtClean="0"/>
              <a:t>Ενδεικτική βιβλιογραφία </a:t>
            </a:r>
            <a:endParaRPr lang="el-GR" dirty="0"/>
          </a:p>
        </p:txBody>
      </p:sp>
      <p:sp>
        <p:nvSpPr>
          <p:cNvPr id="3" name="2 - Θέση περιεχομένου"/>
          <p:cNvSpPr>
            <a:spLocks noGrp="1"/>
          </p:cNvSpPr>
          <p:nvPr>
            <p:ph idx="1"/>
          </p:nvPr>
        </p:nvSpPr>
        <p:spPr>
          <a:xfrm>
            <a:off x="457200" y="1000108"/>
            <a:ext cx="8229600" cy="5324492"/>
          </a:xfrm>
        </p:spPr>
        <p:txBody>
          <a:bodyPr>
            <a:normAutofit fontScale="70000" lnSpcReduction="20000"/>
          </a:bodyPr>
          <a:lstStyle/>
          <a:p>
            <a:r>
              <a:rPr lang="el-GR" dirty="0" err="1" smtClean="0"/>
              <a:t>Παντελιάδου</a:t>
            </a:r>
            <a:r>
              <a:rPr lang="el-GR" dirty="0" smtClean="0"/>
              <a:t>, </a:t>
            </a:r>
            <a:r>
              <a:rPr lang="el-GR" dirty="0" err="1" smtClean="0"/>
              <a:t>Μπότσας</a:t>
            </a:r>
            <a:r>
              <a:rPr lang="el-GR" dirty="0" smtClean="0"/>
              <a:t>(2007). Μαθησιακές Δυσκολίες Βασικές </a:t>
            </a:r>
            <a:r>
              <a:rPr lang="el-GR" dirty="0" err="1" smtClean="0"/>
              <a:t>Εννοιες</a:t>
            </a:r>
            <a:r>
              <a:rPr lang="el-GR" dirty="0" smtClean="0"/>
              <a:t> και  Χαρακτηριστικά, Θεσσαλονίκη:  </a:t>
            </a:r>
            <a:r>
              <a:rPr lang="el-GR" dirty="0" err="1" smtClean="0"/>
              <a:t>εκδ</a:t>
            </a:r>
            <a:r>
              <a:rPr lang="el-GR" dirty="0" smtClean="0"/>
              <a:t>. Γράφημα. </a:t>
            </a:r>
            <a:r>
              <a:rPr lang="el-GR" b="1" dirty="0" smtClean="0"/>
              <a:t>Ελεύθερο στο διαδίκτυο στη σελίδα : </a:t>
            </a:r>
            <a:r>
              <a:rPr lang="en-US" dirty="0" smtClean="0">
                <a:hlinkClick r:id="rId2"/>
              </a:rPr>
              <a:t>http://www.edc.uoc.gr/~ptde/ptde/anounc/b_tomeas/diat/LD_Panteliadou_A.pdf</a:t>
            </a:r>
            <a:r>
              <a:rPr lang="el-GR" dirty="0" smtClean="0"/>
              <a:t> </a:t>
            </a:r>
          </a:p>
          <a:p>
            <a:r>
              <a:rPr lang="el-GR" dirty="0" smtClean="0"/>
              <a:t/>
            </a:r>
            <a:br>
              <a:rPr lang="el-GR" dirty="0" smtClean="0"/>
            </a:br>
            <a:r>
              <a:rPr lang="el-GR" dirty="0" smtClean="0"/>
              <a:t/>
            </a:r>
            <a:br>
              <a:rPr lang="el-GR" dirty="0" smtClean="0"/>
            </a:br>
            <a:r>
              <a:rPr lang="el-GR" b="1" dirty="0" smtClean="0">
                <a:hlinkClick r:id="rId3"/>
              </a:rPr>
              <a:t>Σ </a:t>
            </a:r>
            <a:r>
              <a:rPr lang="el-GR" b="1" dirty="0" err="1" smtClean="0">
                <a:hlinkClick r:id="rId3"/>
              </a:rPr>
              <a:t>Παντελιάδου</a:t>
            </a:r>
            <a:r>
              <a:rPr lang="el-GR" dirty="0" smtClean="0"/>
              <a:t>, </a:t>
            </a:r>
            <a:r>
              <a:rPr lang="el-GR" b="1" dirty="0" smtClean="0">
                <a:hlinkClick r:id="rId4"/>
              </a:rPr>
              <a:t>Γ </a:t>
            </a:r>
            <a:r>
              <a:rPr lang="el-GR" b="1" dirty="0" err="1" smtClean="0">
                <a:hlinkClick r:id="rId4"/>
              </a:rPr>
              <a:t>Μπότσας</a:t>
            </a:r>
            <a:r>
              <a:rPr lang="el-GR" dirty="0" smtClean="0"/>
              <a:t>, </a:t>
            </a:r>
            <a:r>
              <a:rPr lang="el-GR" b="1" dirty="0" smtClean="0">
                <a:hlinkClick r:id="rId5"/>
              </a:rPr>
              <a:t>Β </a:t>
            </a:r>
            <a:r>
              <a:rPr lang="el-GR" b="1" dirty="0" err="1" smtClean="0">
                <a:hlinkClick r:id="rId5"/>
              </a:rPr>
              <a:t>Κωτούλας</a:t>
            </a:r>
            <a:r>
              <a:rPr lang="el-GR" dirty="0" smtClean="0"/>
              <a:t>, </a:t>
            </a:r>
            <a:r>
              <a:rPr lang="el-GR" b="1" dirty="0" smtClean="0">
                <a:hlinkClick r:id="rId6"/>
              </a:rPr>
              <a:t>Φ Αντωνίου</a:t>
            </a:r>
            <a:r>
              <a:rPr lang="el-GR" dirty="0" smtClean="0"/>
              <a:t>, </a:t>
            </a:r>
            <a:r>
              <a:rPr lang="el-GR" b="1" dirty="0" smtClean="0">
                <a:hlinkClick r:id="rId7"/>
              </a:rPr>
              <a:t>Α </a:t>
            </a:r>
            <a:r>
              <a:rPr lang="el-GR" b="1" dirty="0" err="1" smtClean="0">
                <a:hlinkClick r:id="rId7"/>
              </a:rPr>
              <a:t>Πατσιοδήμου</a:t>
            </a:r>
            <a:r>
              <a:rPr lang="el-GR" dirty="0" smtClean="0"/>
              <a:t>, </a:t>
            </a:r>
            <a:r>
              <a:rPr lang="el-GR" b="1" dirty="0" smtClean="0">
                <a:hlinkClick r:id="rId8"/>
              </a:rPr>
              <a:t>Γ </a:t>
            </a:r>
            <a:r>
              <a:rPr lang="el-GR" b="1" dirty="0" err="1" smtClean="0">
                <a:hlinkClick r:id="rId8"/>
              </a:rPr>
              <a:t>Γεωργαλά</a:t>
            </a:r>
            <a:r>
              <a:rPr lang="el-GR" dirty="0" smtClean="0"/>
              <a:t>, </a:t>
            </a:r>
            <a:r>
              <a:rPr lang="el-GR" b="1" dirty="0" smtClean="0">
                <a:hlinkClick r:id="rId9"/>
              </a:rPr>
              <a:t>Ι </a:t>
            </a:r>
            <a:r>
              <a:rPr lang="el-GR" b="1" dirty="0" err="1" smtClean="0">
                <a:hlinkClick r:id="rId9"/>
              </a:rPr>
              <a:t>Βεκύρη</a:t>
            </a:r>
            <a:r>
              <a:rPr lang="el-GR" b="1" dirty="0" smtClean="0"/>
              <a:t>(2008). Διδακτικές προσεγγίσεις και πρακτικές για μαθητές με μαθησιακές δυσκολίες, </a:t>
            </a:r>
            <a:r>
              <a:rPr lang="el-GR" dirty="0" smtClean="0"/>
              <a:t/>
            </a:r>
            <a:br>
              <a:rPr lang="el-GR" dirty="0" smtClean="0"/>
            </a:br>
            <a:r>
              <a:rPr lang="el-GR" b="1" dirty="0" smtClean="0">
                <a:hlinkClick r:id="rId10"/>
              </a:rPr>
              <a:t>Γράφημα</a:t>
            </a:r>
            <a:r>
              <a:rPr lang="el-GR" b="1" dirty="0" smtClean="0"/>
              <a:t>, ISBN 978-960-89818-6-7</a:t>
            </a:r>
          </a:p>
          <a:p>
            <a:endParaRPr lang="el-GR" b="1" dirty="0" smtClean="0"/>
          </a:p>
          <a:p>
            <a:endParaRPr lang="el-GR" b="1" dirty="0" smtClean="0"/>
          </a:p>
          <a:p>
            <a:r>
              <a:rPr lang="el-GR" b="1" dirty="0" err="1" smtClean="0">
                <a:hlinkClick r:id="rId3"/>
              </a:rPr>
              <a:t>Παντελιάδου</a:t>
            </a:r>
            <a:r>
              <a:rPr lang="el-GR" dirty="0" smtClean="0"/>
              <a:t>, </a:t>
            </a:r>
            <a:r>
              <a:rPr lang="el-GR" b="1" dirty="0" smtClean="0">
                <a:hlinkClick r:id="rId3"/>
              </a:rPr>
              <a:t>Σ. </a:t>
            </a:r>
            <a:r>
              <a:rPr lang="el-GR" b="1" dirty="0" err="1" smtClean="0">
                <a:hlinkClick r:id="rId4"/>
              </a:rPr>
              <a:t>Μπότσας</a:t>
            </a:r>
            <a:r>
              <a:rPr lang="el-GR" dirty="0" smtClean="0"/>
              <a:t>, </a:t>
            </a:r>
            <a:r>
              <a:rPr lang="el-GR" b="1" dirty="0" smtClean="0">
                <a:hlinkClick r:id="rId4"/>
              </a:rPr>
              <a:t>Γ</a:t>
            </a:r>
            <a:r>
              <a:rPr lang="el-GR" b="1" dirty="0" smtClean="0"/>
              <a:t>.</a:t>
            </a:r>
            <a:r>
              <a:rPr lang="el-GR" dirty="0" smtClean="0"/>
              <a:t>, </a:t>
            </a:r>
            <a:r>
              <a:rPr lang="el-GR" b="1" dirty="0" smtClean="0">
                <a:hlinkClick r:id="rId6"/>
              </a:rPr>
              <a:t> Αντωνίου</a:t>
            </a:r>
            <a:r>
              <a:rPr lang="el-GR" b="1" dirty="0" smtClean="0"/>
              <a:t> </a:t>
            </a:r>
            <a:r>
              <a:rPr lang="el-GR" b="1" dirty="0" smtClean="0">
                <a:hlinkClick r:id="rId6"/>
              </a:rPr>
              <a:t>Φ</a:t>
            </a:r>
            <a:r>
              <a:rPr lang="el-GR" b="1" dirty="0" smtClean="0"/>
              <a:t>. (2007).  Οι Μαθησιακές Δυσκολίες στη Δευτεροβάθμια Εκπαίδευση. Βόλος </a:t>
            </a:r>
          </a:p>
          <a:p>
            <a:pPr>
              <a:buNone/>
            </a:pPr>
            <a:r>
              <a:rPr lang="el-GR" b="1" dirty="0" smtClean="0"/>
              <a:t>     Ελεύθερο στο διαδίκτυο στη σελίδα :</a:t>
            </a:r>
            <a:r>
              <a:rPr lang="el-GR" b="1" dirty="0" smtClean="0">
                <a:hlinkClick r:id="rId6"/>
              </a:rPr>
              <a:t> </a:t>
            </a:r>
            <a:r>
              <a:rPr lang="en-US" dirty="0" smtClean="0">
                <a:hlinkClick r:id="rId11"/>
              </a:rPr>
              <a:t>http://www.e-yliko.gr/amea/prakseis_epeaek/MD_epeaek.pdf</a:t>
            </a:r>
            <a:r>
              <a:rPr lang="el-GR" smtClean="0"/>
              <a:t> </a:t>
            </a:r>
          </a:p>
          <a:p>
            <a:pPr>
              <a:buNone/>
            </a:pPr>
            <a:endParaRPr lang="en-US" dirty="0" smtClean="0"/>
          </a:p>
          <a:p>
            <a:r>
              <a:rPr lang="el-GR" dirty="0" smtClean="0"/>
              <a:t>ΚΑΡΑΚΑΣΙΔΟΥ Ο</a:t>
            </a:r>
            <a:r>
              <a:rPr lang="en-US" dirty="0" smtClean="0"/>
              <a:t>., (2011). </a:t>
            </a:r>
            <a:r>
              <a:rPr lang="el-GR" i="1" dirty="0" smtClean="0"/>
              <a:t>Ψυχοκοινωνικά προβλήματα ατόμων με δυσλεξία</a:t>
            </a:r>
            <a:r>
              <a:rPr lang="en-US" i="1" dirty="0" smtClean="0"/>
              <a:t>. </a:t>
            </a:r>
            <a:r>
              <a:rPr lang="el-GR" dirty="0" smtClean="0"/>
              <a:t>ΘΕΣΣΑΛΟΝΙΚΗ: ΑΡΙΣΤΟΤΕΛΕΙΟ ΠΑΝΕΠΙΣΤΗΜΙΟ ΘΕΣΣΑΛΟΝΙΚΗΣ. </a:t>
            </a:r>
            <a:r>
              <a:rPr lang="el-GR" b="1" dirty="0" smtClean="0"/>
              <a:t>Ελεύθερο στο διαδίκτυο στη σελίδα : </a:t>
            </a:r>
            <a:r>
              <a:rPr lang="en-US" dirty="0" smtClean="0">
                <a:hlinkClick r:id="rId12"/>
              </a:rPr>
              <a:t>https://docplayer.gr/2427765-Thema-psyhokoinonika-provlimata-atomon-me-dyslexia.html</a:t>
            </a:r>
            <a:r>
              <a:rPr lang="en-US" dirty="0" smtClean="0"/>
              <a:t> </a:t>
            </a:r>
            <a:endParaRPr lang="el-G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l-GR" b="1" dirty="0" smtClean="0"/>
              <a:t>    «</a:t>
            </a:r>
            <a:r>
              <a:rPr lang="el-GR" b="1" i="1" dirty="0" smtClean="0"/>
              <a:t>Αν το παιδί δεν μπορεί να μάθει με τον τρόπο που διδάσκουμε, τότε πρέπει να το διδάξουμε με τον τρόπο που μπορεί να μάθει</a:t>
            </a:r>
            <a:r>
              <a:rPr lang="el-GR" b="1" dirty="0" smtClean="0"/>
              <a:t>». </a:t>
            </a:r>
          </a:p>
          <a:p>
            <a:pPr algn="r">
              <a:buNone/>
            </a:pPr>
            <a:r>
              <a:rPr lang="el-GR" dirty="0" smtClean="0"/>
              <a:t>Μαρία </a:t>
            </a:r>
            <a:r>
              <a:rPr lang="el-GR" dirty="0" err="1" smtClean="0"/>
              <a:t>Μοντεσσόρι</a:t>
            </a:r>
            <a:r>
              <a:rPr lang="el-GR" dirty="0" smtClean="0"/>
              <a:t> </a:t>
            </a:r>
            <a:endParaRPr lang="en-US" dirty="0"/>
          </a:p>
        </p:txBody>
      </p:sp>
      <p:sp>
        <p:nvSpPr>
          <p:cNvPr id="5" name="Rectangle 4"/>
          <p:cNvSpPr/>
          <p:nvPr/>
        </p:nvSpPr>
        <p:spPr>
          <a:xfrm>
            <a:off x="428596" y="4572008"/>
            <a:ext cx="8501090" cy="1754326"/>
          </a:xfrm>
          <a:prstGeom prst="rect">
            <a:avLst/>
          </a:prstGeom>
          <a:noFill/>
        </p:spPr>
        <p:txBody>
          <a:bodyPr wrap="square" lIns="91440" tIns="45720" rIns="91440" bIns="45720">
            <a:spAutoFit/>
          </a:bodyPr>
          <a:lstStyle/>
          <a:p>
            <a:pPr algn="ctr"/>
            <a:r>
              <a:rPr lang="el-GR"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Ευχαριστώ για την προσοχή σας</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Μελέτες περίπτωσης </a:t>
            </a:r>
            <a:endParaRPr lang="en-US" dirty="0"/>
          </a:p>
        </p:txBody>
      </p:sp>
      <p:sp>
        <p:nvSpPr>
          <p:cNvPr id="3" name="Content Placeholder 2"/>
          <p:cNvSpPr>
            <a:spLocks noGrp="1"/>
          </p:cNvSpPr>
          <p:nvPr>
            <p:ph idx="1"/>
          </p:nvPr>
        </p:nvSpPr>
        <p:spPr/>
        <p:txBody>
          <a:bodyPr/>
          <a:lstStyle/>
          <a:p>
            <a:r>
              <a:rPr lang="el-GR" dirty="0" smtClean="0"/>
              <a:t>Ο Γιώργος είναι ένα πρόσχαρο αγόρι που έδειξε άνεση με την </a:t>
            </a:r>
            <a:r>
              <a:rPr lang="el-GR" dirty="0" err="1" smtClean="0"/>
              <a:t>αξιολογήτρια</a:t>
            </a:r>
            <a:r>
              <a:rPr lang="el-GR" dirty="0" smtClean="0"/>
              <a:t>  και συνεργάστηκε πολύ καλά.    </a:t>
            </a:r>
            <a:endParaRPr lang="en-US" dirty="0" smtClean="0"/>
          </a:p>
          <a:p>
            <a:r>
              <a:rPr lang="el-GR" dirty="0" smtClean="0"/>
              <a:t>Στις μαθησιακές δοκιμασίες παρατηρούνται τα εξής:  </a:t>
            </a:r>
            <a:endParaRPr lang="en-US" dirty="0" smtClean="0"/>
          </a:p>
          <a:p>
            <a:r>
              <a:rPr lang="el-GR" dirty="0" smtClean="0"/>
              <a:t>Στο μαθητή χορηγήθηκε σταθμισμένο κριτήριο «Τεστ-Α» (</a:t>
            </a:r>
            <a:r>
              <a:rPr lang="el-GR" dirty="0" err="1" smtClean="0"/>
              <a:t>Παντελιάδου</a:t>
            </a:r>
            <a:r>
              <a:rPr lang="el-GR" dirty="0" smtClean="0"/>
              <a:t>, Αντωνίου, 2007 ΥΠ.Ε.Π.Θ.).</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76064"/>
          </a:xfrm>
        </p:spPr>
        <p:txBody>
          <a:bodyPr>
            <a:normAutofit fontScale="90000"/>
          </a:bodyPr>
          <a:lstStyle/>
          <a:p>
            <a:r>
              <a:rPr lang="el-GR" b="1" dirty="0" smtClean="0"/>
              <a:t>Αναγνωστική αποκωδικοποίηση</a:t>
            </a:r>
            <a:endParaRPr lang="en-US" b="1" dirty="0"/>
          </a:p>
        </p:txBody>
      </p:sp>
      <p:sp>
        <p:nvSpPr>
          <p:cNvPr id="3" name="Content Placeholder 2"/>
          <p:cNvSpPr>
            <a:spLocks noGrp="1"/>
          </p:cNvSpPr>
          <p:nvPr>
            <p:ph idx="1"/>
          </p:nvPr>
        </p:nvSpPr>
        <p:spPr>
          <a:xfrm>
            <a:off x="457200" y="836712"/>
            <a:ext cx="8229600" cy="6021288"/>
          </a:xfrm>
        </p:spPr>
        <p:txBody>
          <a:bodyPr>
            <a:normAutofit fontScale="92500"/>
          </a:bodyPr>
          <a:lstStyle/>
          <a:p>
            <a:r>
              <a:rPr lang="el-GR" dirty="0" smtClean="0"/>
              <a:t> Διαπιστώθηκε ότι η επίδοσή του σε δοκιμασίες που αξιολογούν την </a:t>
            </a:r>
            <a:r>
              <a:rPr lang="el-GR" b="1" dirty="0" smtClean="0"/>
              <a:t>αποκωδικοποίηση</a:t>
            </a:r>
            <a:r>
              <a:rPr lang="el-GR" dirty="0" smtClean="0"/>
              <a:t> </a:t>
            </a:r>
            <a:r>
              <a:rPr lang="el-GR" dirty="0" smtClean="0">
                <a:solidFill>
                  <a:srgbClr val="FF0000"/>
                </a:solidFill>
              </a:rPr>
              <a:t>υπολείπεται σε σχέση </a:t>
            </a:r>
            <a:r>
              <a:rPr lang="el-GR" dirty="0" smtClean="0"/>
              <a:t>με το αναμενόμενο για την ηλικία του. </a:t>
            </a:r>
            <a:endParaRPr lang="en-US" dirty="0" smtClean="0"/>
          </a:p>
          <a:p>
            <a:endParaRPr lang="en-US" dirty="0" smtClean="0"/>
          </a:p>
          <a:p>
            <a:r>
              <a:rPr lang="el-GR" dirty="0" smtClean="0"/>
              <a:t>Πιο συγκεκριμένα, ο μαθητής παρουσίασε </a:t>
            </a:r>
            <a:r>
              <a:rPr lang="el-GR" b="1" dirty="0" smtClean="0"/>
              <a:t>παρατονισμούς,</a:t>
            </a:r>
            <a:endParaRPr lang="en-US" b="1" dirty="0" smtClean="0"/>
          </a:p>
          <a:p>
            <a:r>
              <a:rPr lang="el-GR" dirty="0" smtClean="0"/>
              <a:t> </a:t>
            </a:r>
            <a:r>
              <a:rPr lang="el-GR" b="1" dirty="0" smtClean="0"/>
              <a:t>μετατοπίσεις συμφώνων </a:t>
            </a:r>
            <a:r>
              <a:rPr lang="el-GR" dirty="0" smtClean="0"/>
              <a:t>(</a:t>
            </a:r>
            <a:r>
              <a:rPr lang="el-GR" dirty="0" err="1" smtClean="0"/>
              <a:t>γελιζαρένης</a:t>
            </a:r>
            <a:r>
              <a:rPr lang="el-GR" dirty="0" smtClean="0"/>
              <a:t> αντί </a:t>
            </a:r>
            <a:r>
              <a:rPr lang="el-GR" dirty="0" err="1" smtClean="0"/>
              <a:t>γελιζανέρης</a:t>
            </a:r>
            <a:r>
              <a:rPr lang="el-GR" dirty="0" smtClean="0"/>
              <a:t>/ </a:t>
            </a:r>
            <a:r>
              <a:rPr lang="el-GR" dirty="0" err="1" smtClean="0"/>
              <a:t>αμποργέλι</a:t>
            </a:r>
            <a:r>
              <a:rPr lang="el-GR" dirty="0" smtClean="0"/>
              <a:t> αντί </a:t>
            </a:r>
            <a:r>
              <a:rPr lang="el-GR" dirty="0" err="1" smtClean="0"/>
              <a:t>αμπρογέλι</a:t>
            </a:r>
            <a:r>
              <a:rPr lang="el-GR" dirty="0" smtClean="0"/>
              <a:t>),</a:t>
            </a:r>
            <a:endParaRPr lang="en-US" dirty="0" smtClean="0"/>
          </a:p>
          <a:p>
            <a:r>
              <a:rPr lang="el-GR" dirty="0" smtClean="0"/>
              <a:t> </a:t>
            </a:r>
            <a:r>
              <a:rPr lang="el-GR" b="1" dirty="0" smtClean="0"/>
              <a:t>αφαιρέσεις ή προσθήκες γραμμάτων και συλλαβών </a:t>
            </a:r>
            <a:r>
              <a:rPr lang="el-GR" dirty="0" smtClean="0"/>
              <a:t>(</a:t>
            </a:r>
            <a:r>
              <a:rPr lang="el-GR" dirty="0" err="1" smtClean="0"/>
              <a:t>φορμπλέμο</a:t>
            </a:r>
            <a:r>
              <a:rPr lang="el-GR" dirty="0" smtClean="0"/>
              <a:t> αντί </a:t>
            </a:r>
            <a:r>
              <a:rPr lang="el-GR" dirty="0" err="1" smtClean="0"/>
              <a:t>φομπλέμο</a:t>
            </a:r>
            <a:r>
              <a:rPr lang="el-GR" dirty="0" smtClean="0"/>
              <a:t>/ </a:t>
            </a:r>
            <a:r>
              <a:rPr lang="el-GR" dirty="0" err="1" smtClean="0"/>
              <a:t>εκγχειρίδιο</a:t>
            </a:r>
            <a:r>
              <a:rPr lang="el-GR" dirty="0" smtClean="0"/>
              <a:t> αντί εγχειρίδιο/ </a:t>
            </a:r>
            <a:r>
              <a:rPr lang="el-GR" dirty="0" err="1" smtClean="0"/>
              <a:t>οικονόπνευμα</a:t>
            </a:r>
            <a:r>
              <a:rPr lang="el-GR" dirty="0" smtClean="0"/>
              <a:t> αντί οινόπνευμα/ </a:t>
            </a:r>
            <a:r>
              <a:rPr lang="el-GR" dirty="0" err="1" smtClean="0"/>
              <a:t>γαλακτοκοποίηση</a:t>
            </a:r>
            <a:r>
              <a:rPr lang="el-GR" dirty="0" smtClean="0"/>
              <a:t> αντί γαλακτοποίηση), </a:t>
            </a:r>
            <a:endParaRPr lang="en-US" dirty="0" smtClean="0"/>
          </a:p>
          <a:p>
            <a:r>
              <a:rPr lang="el-GR" b="1" dirty="0" smtClean="0"/>
              <a:t>αντικαταστάσεις γραμμάτων (δ- β) και αντικαταστάσεις καταλήξεων</a:t>
            </a:r>
            <a:r>
              <a:rPr lang="el-GR" dirty="0" smtClean="0"/>
              <a:t> (φαλαινοθηρικός αντί φαλαινοθηρικό/ πανεπιστημιακός αντί πανεπιστημιακών/ ξιφομάχος αντί ξιφομαχώ) κτλ. </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l-GR" dirty="0" smtClean="0"/>
              <a:t>Ο μαθητής </a:t>
            </a:r>
            <a:r>
              <a:rPr lang="el-GR" b="1" dirty="0" smtClean="0"/>
              <a:t>παραλείπει το αρχικό –α- </a:t>
            </a:r>
            <a:r>
              <a:rPr lang="el-GR" dirty="0" smtClean="0"/>
              <a:t>με αποτέλεσμα να διαφοροποιεί το νόημα των λέξεων (</a:t>
            </a:r>
            <a:r>
              <a:rPr lang="el-GR" dirty="0" err="1" smtClean="0"/>
              <a:t>βαπτιστος</a:t>
            </a:r>
            <a:r>
              <a:rPr lang="el-GR" dirty="0" smtClean="0"/>
              <a:t> αντί αβάπτιστος). </a:t>
            </a:r>
            <a:endParaRPr lang="en-US" dirty="0" smtClean="0"/>
          </a:p>
          <a:p>
            <a:r>
              <a:rPr lang="el-GR" dirty="0" smtClean="0"/>
              <a:t>Έδειξε, επίσης, να </a:t>
            </a:r>
            <a:r>
              <a:rPr lang="el-GR" b="1" dirty="0" smtClean="0"/>
              <a:t>δυσκολεύεται στην απόδοση των πολυσύλλαβων λέξεων και στα </a:t>
            </a:r>
            <a:r>
              <a:rPr lang="el-GR" b="1" dirty="0" err="1" smtClean="0"/>
              <a:t>τρίψηφα</a:t>
            </a:r>
            <a:r>
              <a:rPr lang="el-GR" b="1" dirty="0" smtClean="0"/>
              <a:t> σύμφωνα </a:t>
            </a:r>
            <a:r>
              <a:rPr lang="el-GR" dirty="0" smtClean="0"/>
              <a:t>(</a:t>
            </a:r>
            <a:r>
              <a:rPr lang="el-GR" dirty="0" err="1" smtClean="0"/>
              <a:t>αρθριτα</a:t>
            </a:r>
            <a:r>
              <a:rPr lang="el-GR" dirty="0" smtClean="0"/>
              <a:t> αντί αρθρίτιδα).</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792088"/>
          </a:xfrm>
        </p:spPr>
        <p:txBody>
          <a:bodyPr>
            <a:normAutofit/>
          </a:bodyPr>
          <a:lstStyle/>
          <a:p>
            <a:r>
              <a:rPr lang="el-GR" sz="3200" b="1" dirty="0" smtClean="0"/>
              <a:t>Αναγνωστική ευχέρεια</a:t>
            </a:r>
            <a:endParaRPr lang="en-US" sz="3200" b="1" dirty="0"/>
          </a:p>
        </p:txBody>
      </p:sp>
      <p:sp>
        <p:nvSpPr>
          <p:cNvPr id="3" name="Content Placeholder 2"/>
          <p:cNvSpPr>
            <a:spLocks noGrp="1"/>
          </p:cNvSpPr>
          <p:nvPr>
            <p:ph idx="1"/>
          </p:nvPr>
        </p:nvSpPr>
        <p:spPr>
          <a:xfrm>
            <a:off x="457200" y="1196752"/>
            <a:ext cx="8229600" cy="5127848"/>
          </a:xfrm>
        </p:spPr>
        <p:txBody>
          <a:bodyPr>
            <a:normAutofit lnSpcReduction="10000"/>
          </a:bodyPr>
          <a:lstStyle/>
          <a:p>
            <a:r>
              <a:rPr lang="el-GR" dirty="0" smtClean="0"/>
              <a:t>Η ευχέρεια του </a:t>
            </a:r>
            <a:r>
              <a:rPr lang="el-GR" dirty="0" smtClean="0">
                <a:solidFill>
                  <a:srgbClr val="FF0000"/>
                </a:solidFill>
              </a:rPr>
              <a:t>υπολείπεται σημαντικά </a:t>
            </a:r>
            <a:r>
              <a:rPr lang="el-GR" dirty="0" smtClean="0"/>
              <a:t>σε σχέση με το αναμενόμενο για την ηλικία του. </a:t>
            </a:r>
            <a:endParaRPr lang="en-US" dirty="0" smtClean="0"/>
          </a:p>
          <a:p>
            <a:endParaRPr lang="en-US" dirty="0" smtClean="0"/>
          </a:p>
          <a:p>
            <a:r>
              <a:rPr lang="el-GR" dirty="0" smtClean="0"/>
              <a:t>Στην προσπάθειά του να διαβάσει σωστά καταφέρνει να διορθώσει κάποια λάθη, </a:t>
            </a:r>
            <a:r>
              <a:rPr lang="el-GR" b="1" dirty="0" smtClean="0"/>
              <a:t>με αποτέλεσμα να χρειάζεται περισσότερο χρόνο. </a:t>
            </a:r>
            <a:endParaRPr lang="en-US" b="1" dirty="0" smtClean="0"/>
          </a:p>
          <a:p>
            <a:endParaRPr lang="en-US" dirty="0" smtClean="0"/>
          </a:p>
          <a:p>
            <a:r>
              <a:rPr lang="el-GR" dirty="0" smtClean="0"/>
              <a:t>Ο μαθητής συλλαβίζει και κομπιάζει σε πολλές περιπτώσεις. </a:t>
            </a:r>
            <a:endParaRPr lang="en-US" dirty="0" smtClean="0"/>
          </a:p>
          <a:p>
            <a:r>
              <a:rPr lang="el-GR" dirty="0" smtClean="0"/>
              <a:t>Ο ρυθμός της ανάγνωσής του είναι ιδιαίτερα </a:t>
            </a:r>
            <a:r>
              <a:rPr lang="el-GR" b="1" dirty="0" smtClean="0"/>
              <a:t>μονότονος </a:t>
            </a:r>
            <a:r>
              <a:rPr lang="el-GR" dirty="0" smtClean="0"/>
              <a:t>με έμφαση στον τονισμό κάποιων λέξεων και </a:t>
            </a:r>
            <a:r>
              <a:rPr lang="el-GR" b="1" dirty="0" smtClean="0"/>
              <a:t>χωρίς προσωδία</a:t>
            </a:r>
            <a:r>
              <a:rPr lang="el-GR" dirty="0" smtClean="0"/>
              <a:t>.</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325</TotalTime>
  <Words>3249</Words>
  <Application>Microsoft Office PowerPoint</Application>
  <PresentationFormat>Προβολή στην οθόνη (4:3)</PresentationFormat>
  <Paragraphs>367</Paragraphs>
  <Slides>54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54</vt:i4>
      </vt:variant>
    </vt:vector>
  </HeadingPairs>
  <TitlesOfParts>
    <vt:vector size="55" baseType="lpstr">
      <vt:lpstr>Flow</vt:lpstr>
      <vt:lpstr>Μαθησιακές δυσκολίες</vt:lpstr>
      <vt:lpstr>Διαφάνεια 2</vt:lpstr>
      <vt:lpstr>Διαφάνεια 3</vt:lpstr>
      <vt:lpstr>Διαφάνεια 4</vt:lpstr>
      <vt:lpstr>Διαφάνεια 5</vt:lpstr>
      <vt:lpstr>Μελέτες περίπτωσης </vt:lpstr>
      <vt:lpstr>Αναγνωστική αποκωδικοποίηση</vt:lpstr>
      <vt:lpstr>Διαφάνεια 8</vt:lpstr>
      <vt:lpstr>Αναγνωστική ευχέρεια</vt:lpstr>
      <vt:lpstr>Αναγνωστική κατανόηση</vt:lpstr>
      <vt:lpstr>Ορθογραφία – γραπτός λόγος</vt:lpstr>
      <vt:lpstr>Ελεύθερος γραπτός λόγος</vt:lpstr>
      <vt:lpstr>Μαθηματικά </vt:lpstr>
      <vt:lpstr>Σ Υ Μ Π Ε Ρ Α Σ Μ Α Τ Α    &amp;   Π Ρ Ο Τ Α Σ Ε Ι Σ </vt:lpstr>
      <vt:lpstr>Διαφάνεια 15</vt:lpstr>
      <vt:lpstr>Διαφάνεια 16</vt:lpstr>
      <vt:lpstr>2 μελέτη </vt:lpstr>
      <vt:lpstr>Αναγνωστική αποκωδικοποίηση- ευχέρεια  </vt:lpstr>
      <vt:lpstr>Αναγνωστική κατανόηση</vt:lpstr>
      <vt:lpstr>Διαφάνεια 20</vt:lpstr>
      <vt:lpstr>Διαφάνεια 21</vt:lpstr>
      <vt:lpstr>Διαφάνεια 22</vt:lpstr>
      <vt:lpstr>Συμπερασματικά, </vt:lpstr>
      <vt:lpstr>(National Institute of Health in U.S.A.) </vt:lpstr>
      <vt:lpstr>Διαφάνεια 25</vt:lpstr>
      <vt:lpstr>Προβληματισμοί </vt:lpstr>
      <vt:lpstr>Διαφάνεια 27</vt:lpstr>
      <vt:lpstr>Διαφάνεια 28</vt:lpstr>
      <vt:lpstr>Πρώιμη ανίχνευση – πρώιμη παρέμβαση</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Εναλλακτικές προσεγγίσεις μάθησης </vt:lpstr>
      <vt:lpstr>Απόκτηση μεταγνωστικών δεξιοτήτων</vt:lpstr>
      <vt:lpstr>Ζώνη επικείμενης / εγγύτερης ανάπτυξης (Vygotsky)</vt:lpstr>
      <vt:lpstr>Ανάπτυξη ψυχικής ανθεκτικότητας </vt:lpstr>
      <vt:lpstr>Διαφάνεια 45</vt:lpstr>
      <vt:lpstr>ΛΟΓΟΤΕΧΝΙΑ </vt:lpstr>
      <vt:lpstr>Διαφάνεια 47</vt:lpstr>
      <vt:lpstr>Διαφάνεια 48</vt:lpstr>
      <vt:lpstr>Συμπερασματικά,  </vt:lpstr>
      <vt:lpstr>Διαφάνεια 50</vt:lpstr>
      <vt:lpstr>Γενικές συμβουλές </vt:lpstr>
      <vt:lpstr>Ενδοσχολικά </vt:lpstr>
      <vt:lpstr>Ενδεικτική βιβλιογραφία </vt:lpstr>
      <vt:lpstr>Διαφάνεια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Eirini</dc:creator>
  <cp:lastModifiedBy>user</cp:lastModifiedBy>
  <cp:revision>131</cp:revision>
  <dcterms:created xsi:type="dcterms:W3CDTF">2015-12-03T18:23:38Z</dcterms:created>
  <dcterms:modified xsi:type="dcterms:W3CDTF">2018-12-15T10:27:59Z</dcterms:modified>
</cp:coreProperties>
</file>