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0" r:id="rId1"/>
  </p:sldMasterIdLst>
  <p:sldIdLst>
    <p:sldId id="256" r:id="rId2"/>
    <p:sldId id="258" r:id="rId3"/>
    <p:sldId id="259" r:id="rId4"/>
    <p:sldId id="257"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013" autoAdjust="0"/>
    <p:restoredTop sz="94660"/>
  </p:normalViewPr>
  <p:slideViewPr>
    <p:cSldViewPr snapToGrid="0">
      <p:cViewPr varScale="1">
        <p:scale>
          <a:sx n="73" d="100"/>
          <a:sy n="73" d="100"/>
        </p:scale>
        <p:origin x="-58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EE401711-02DC-4F5A-B0A4-D7A4CFB82638}" type="datetimeFigureOut">
              <a:rPr lang="en-US" smtClean="0"/>
              <a:pPr/>
              <a:t>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445107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8C6CB5C7-A3C7-439B-802A-DFE3FCA7ADBD}" type="datetimeFigureOut">
              <a:rPr lang="en-US" smtClean="0"/>
              <a:pPr/>
              <a:t>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347942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l-GR" smtClean="0"/>
              <a:t>Στυλ κύριου τίτλου</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8E3E65EA-47B7-4DBF-958B-A3D4DA4F431A}" type="datetimeFigureOut">
              <a:rPr lang="en-US" smtClean="0"/>
              <a:pPr/>
              <a:t>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xmlns="" val="4277680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33DA4AAA-CF98-48DB-9517-D7ADD1FD1213}" type="datetimeFigureOut">
              <a:rPr lang="en-US" smtClean="0"/>
              <a:pPr/>
              <a:t>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309184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l-GR" smtClean="0"/>
              <a:t>Στυλ κύριου τίτλου</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DC48ED7C-D9A5-4EA8-B309-6E368BFA8F2B}" type="datetimeFigureOut">
              <a:rPr lang="en-US" smtClean="0"/>
              <a:pPr/>
              <a:t>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106464222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l-GR" smtClean="0"/>
              <a:t>Στυλ κύριου τίτλου</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DC48ED7C-D9A5-4EA8-B309-6E368BFA8F2B}" type="datetimeFigureOut">
              <a:rPr lang="en-US" smtClean="0"/>
              <a:pPr/>
              <a:t>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75413876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8084AFC5-17E4-4A26-A144-49682BD36ECA}" type="datetimeFigureOut">
              <a:rPr lang="en-US" smtClean="0"/>
              <a:pPr/>
              <a:t>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9356808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F8679482-E0DA-4858-9A19-F8B792C0C3D9}" type="datetimeFigureOut">
              <a:rPr lang="en-US" smtClean="0"/>
              <a:pPr/>
              <a:t>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536326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57C10A69-C0BC-4A5A-8FE4-5D0B5D0F11EE}" type="datetimeFigureOut">
              <a:rPr lang="en-US" smtClean="0"/>
              <a:pPr/>
              <a:t>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690866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9D653B61-F054-442D-881D-6A81C2774BFE}" type="datetimeFigureOut">
              <a:rPr lang="en-US" smtClean="0"/>
              <a:pPr/>
              <a:t>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953209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A2A8CD3A-8283-4FC4-856C-D5E0BF662449}" type="datetimeFigureOut">
              <a:rPr lang="en-US" smtClean="0"/>
              <a:pPr/>
              <a:t>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488300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53D8FEE8-FC08-4C54-BE1B-81CB6CA05FC8}" type="datetimeFigureOut">
              <a:rPr lang="en-US" smtClean="0"/>
              <a:pPr/>
              <a:t>1/9/2018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814681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B2EA528B-AADB-4276-9F0D-B13FCF86F309}" type="datetimeFigureOut">
              <a:rPr lang="en-US" smtClean="0"/>
              <a:pPr/>
              <a:t>1/9/2018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489361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76497F-A1E4-4C0B-8811-954A59B26923}" type="datetimeFigureOut">
              <a:rPr lang="en-US" smtClean="0"/>
              <a:pPr/>
              <a:t>1/9/2018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731751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l-GR" smtClean="0"/>
              <a:t>Στυλ κύριου τίτλου</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9F1824E7-1432-4F89-B9E6-59843C6C91FE}" type="datetimeFigureOut">
              <a:rPr lang="en-US" smtClean="0"/>
              <a:pPr/>
              <a:t>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689354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620AAD9C-D29C-4D1E-A739-CC3C95B41085}" type="datetimeFigureOut">
              <a:rPr lang="en-US" smtClean="0"/>
              <a:pPr/>
              <a:t>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4129517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C48ED7C-D9A5-4EA8-B309-6E368BFA8F2B}" type="datetimeFigureOut">
              <a:rPr lang="en-US" smtClean="0"/>
              <a:pPr/>
              <a:t>1/9/2018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86208701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8.xml"/><Relationship Id="rId6" Type="http://schemas.openxmlformats.org/officeDocument/2006/relationships/image" Target="../media/image27.jpeg"/><Relationship Id="rId5" Type="http://schemas.openxmlformats.org/officeDocument/2006/relationships/image" Target="../media/image26.gif"/><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8.xml"/><Relationship Id="rId5" Type="http://schemas.openxmlformats.org/officeDocument/2006/relationships/image" Target="../media/image31.png"/><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5.xml"/><Relationship Id="rId5" Type="http://schemas.openxmlformats.org/officeDocument/2006/relationships/image" Target="../media/image35.jpeg"/><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hyperlink" Target="https://www.electricallab.gr/" TargetMode="External"/><Relationship Id="rId2" Type="http://schemas.openxmlformats.org/officeDocument/2006/relationships/image" Target="../media/image36.jpeg"/><Relationship Id="rId1" Type="http://schemas.openxmlformats.org/officeDocument/2006/relationships/slideLayout" Target="../slideLayouts/slideLayout5.xml"/><Relationship Id="rId5" Type="http://schemas.openxmlformats.org/officeDocument/2006/relationships/image" Target="../media/image38.jpeg"/><Relationship Id="rId4" Type="http://schemas.openxmlformats.org/officeDocument/2006/relationships/image" Target="../media/image37.jpeg"/></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8.xml"/><Relationship Id="rId4" Type="http://schemas.openxmlformats.org/officeDocument/2006/relationships/image" Target="../media/image41.jpeg"/></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8.xml"/><Relationship Id="rId4" Type="http://schemas.openxmlformats.org/officeDocument/2006/relationships/image" Target="../media/image44.jpe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8.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1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https://www.youtube.com/watch?v=AnyKi7h4RK4" TargetMode="Externa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4.xml"/><Relationship Id="rId4" Type="http://schemas.openxmlformats.org/officeDocument/2006/relationships/image" Target="../media/image55.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8.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LCp7muaQQzA" TargetMode="External"/><Relationship Id="rId2" Type="http://schemas.openxmlformats.org/officeDocument/2006/relationships/hyperlink" Target="https://www.youtube.com/watch?v=2uFrhpJgWP0" TargetMode="Externa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8.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98507" y="1490134"/>
            <a:ext cx="7766936" cy="1646302"/>
          </a:xfrm>
        </p:spPr>
        <p:txBody>
          <a:bodyPr/>
          <a:lstStyle/>
          <a:p>
            <a:r>
              <a:rPr lang="el-GR" dirty="0" smtClean="0"/>
              <a:t>ΠΕΣ </a:t>
            </a:r>
            <a:r>
              <a:rPr lang="el-GR" dirty="0" smtClean="0"/>
              <a:t>ΤΟ ΜΕ ΜΙΑ ΛΕΞΗ!</a:t>
            </a:r>
            <a:endParaRPr lang="el-GR" dirty="0"/>
          </a:p>
        </p:txBody>
      </p:sp>
      <p:sp>
        <p:nvSpPr>
          <p:cNvPr id="3" name="Υπότιτλος 2"/>
          <p:cNvSpPr>
            <a:spLocks noGrp="1"/>
          </p:cNvSpPr>
          <p:nvPr>
            <p:ph type="subTitle" idx="1"/>
          </p:nvPr>
        </p:nvSpPr>
        <p:spPr>
          <a:xfrm>
            <a:off x="1572381" y="3267061"/>
            <a:ext cx="7766936" cy="1886671"/>
          </a:xfrm>
        </p:spPr>
        <p:txBody>
          <a:bodyPr>
            <a:normAutofit lnSpcReduction="10000"/>
          </a:bodyPr>
          <a:lstStyle/>
          <a:p>
            <a:r>
              <a:rPr lang="el-GR" dirty="0" smtClean="0"/>
              <a:t>ΣΠΑΝΑΚΗ ΕΙΡΗΝΗ </a:t>
            </a:r>
          </a:p>
          <a:p>
            <a:r>
              <a:rPr lang="en-US" dirty="0" smtClean="0"/>
              <a:t>PhD, </a:t>
            </a:r>
            <a:r>
              <a:rPr lang="el-GR" dirty="0" smtClean="0"/>
              <a:t>Ειδική Αγωγή </a:t>
            </a:r>
          </a:p>
          <a:p>
            <a:r>
              <a:rPr lang="el-GR" dirty="0" smtClean="0"/>
              <a:t>Πιστοποιημένη εκπαιδεύτρια ενηλίκων </a:t>
            </a:r>
          </a:p>
          <a:p>
            <a:r>
              <a:rPr lang="el-GR" dirty="0" smtClean="0"/>
              <a:t>ΑΣΠΑΙΤΕ ΗΡΑΚΛΕΙΟΥ- ΠΕΣΥΠ</a:t>
            </a:r>
            <a:endParaRPr lang="en-US" dirty="0" smtClean="0"/>
          </a:p>
          <a:p>
            <a:r>
              <a:rPr lang="en-US" dirty="0" smtClean="0"/>
              <a:t>2017- 2018 </a:t>
            </a:r>
            <a:endParaRPr lang="el-GR" dirty="0"/>
          </a:p>
        </p:txBody>
      </p:sp>
      <p:sp>
        <p:nvSpPr>
          <p:cNvPr id="6" name="Τίτλος 1"/>
          <p:cNvSpPr txBox="1">
            <a:spLocks/>
          </p:cNvSpPr>
          <p:nvPr/>
        </p:nvSpPr>
        <p:spPr>
          <a:xfrm>
            <a:off x="350763" y="6257109"/>
            <a:ext cx="4809066" cy="349793"/>
          </a:xfrm>
          <a:prstGeom prst="rect">
            <a:avLst/>
          </a:prstGeom>
        </p:spPr>
        <p:txBody>
          <a:bodyPr vert="horz" lIns="91440" tIns="45720" rIns="91440" bIns="45720" rtlCol="0" anchor="b">
            <a:no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l-GR" sz="1600" dirty="0" smtClean="0">
                <a:solidFill>
                  <a:srgbClr val="0000FF"/>
                </a:solidFill>
                <a:effectLst>
                  <a:outerShdw blurRad="38100" dist="38100" dir="2700000" algn="tl">
                    <a:srgbClr val="000000">
                      <a:alpha val="43137"/>
                    </a:srgbClr>
                  </a:outerShdw>
                </a:effectLst>
                <a:latin typeface="Calibri" pitchFamily="34" charset="0"/>
                <a:ea typeface="+mj-ea"/>
                <a:cs typeface="Calibri" pitchFamily="34" charset="0"/>
              </a:rPr>
              <a:t>Εργασία Φοιτητή ΠΕΣΥΠ 2017: </a:t>
            </a:r>
            <a:r>
              <a:rPr lang="el-GR" sz="1600" dirty="0" err="1" smtClean="0">
                <a:solidFill>
                  <a:srgbClr val="0000FF"/>
                </a:solidFill>
                <a:effectLst>
                  <a:outerShdw blurRad="38100" dist="38100" dir="2700000" algn="tl">
                    <a:srgbClr val="000000">
                      <a:alpha val="43137"/>
                    </a:srgbClr>
                  </a:outerShdw>
                </a:effectLst>
                <a:latin typeface="Calibri" pitchFamily="34" charset="0"/>
                <a:ea typeface="+mj-ea"/>
                <a:cs typeface="Calibri" pitchFamily="34" charset="0"/>
              </a:rPr>
              <a:t>Καγιαμπάκης</a:t>
            </a:r>
            <a:r>
              <a:rPr lang="el-GR" sz="1600" dirty="0" smtClean="0">
                <a:solidFill>
                  <a:srgbClr val="0000FF"/>
                </a:solidFill>
                <a:effectLst>
                  <a:outerShdw blurRad="38100" dist="38100" dir="2700000" algn="tl">
                    <a:srgbClr val="000000">
                      <a:alpha val="43137"/>
                    </a:srgbClr>
                  </a:outerShdw>
                </a:effectLst>
                <a:latin typeface="Calibri" pitchFamily="34" charset="0"/>
                <a:ea typeface="+mj-ea"/>
                <a:cs typeface="Calibri" pitchFamily="34" charset="0"/>
              </a:rPr>
              <a:t> Μάνος</a:t>
            </a:r>
            <a:endParaRPr kumimoji="0" lang="el-GR" sz="1600" i="0" u="none" strike="noStrike" kern="1200" cap="none" spc="0" normalizeH="0" baseline="0" noProof="0" dirty="0">
              <a:ln>
                <a:noFill/>
              </a:ln>
              <a:solidFill>
                <a:srgbClr val="0000FF"/>
              </a:solidFill>
              <a:effectLst>
                <a:outerShdw blurRad="38100" dist="38100" dir="2700000" algn="tl">
                  <a:srgbClr val="000000">
                    <a:alpha val="43137"/>
                  </a:srgbClr>
                </a:outerShdw>
              </a:effectLst>
              <a:uLnTx/>
              <a:uFillTx/>
              <a:latin typeface="Calibri" pitchFamily="34" charset="0"/>
              <a:ea typeface="+mj-ea"/>
              <a:cs typeface="Calibri" pitchFamily="34" charset="0"/>
            </a:endParaRPr>
          </a:p>
        </p:txBody>
      </p:sp>
    </p:spTree>
    <p:extLst>
      <p:ext uri="{BB962C8B-B14F-4D97-AF65-F5344CB8AC3E}">
        <p14:creationId xmlns:p14="http://schemas.microsoft.com/office/powerpoint/2010/main" xmlns="" val="6170389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77334" y="1071884"/>
            <a:ext cx="3854528" cy="1278466"/>
          </a:xfrm>
        </p:spPr>
        <p:txBody>
          <a:bodyPr>
            <a:normAutofit fontScale="90000"/>
          </a:bodyPr>
          <a:lstStyle/>
          <a:p>
            <a:r>
              <a:rPr lang="el-GR" dirty="0" smtClean="0"/>
              <a:t>Δες τους ανθρώπους στη </a:t>
            </a:r>
            <a:r>
              <a:rPr lang="el-GR" dirty="0" err="1" smtClean="0"/>
              <a:t>Γκολγκόντα</a:t>
            </a:r>
            <a:r>
              <a:rPr lang="el-GR" dirty="0" smtClean="0"/>
              <a:t>  … και δώσε τους ένα όνομα…. Δικαιολόγησε εάν θέλεις ….</a:t>
            </a:r>
            <a:endParaRPr lang="el-GR" dirty="0"/>
          </a:p>
        </p:txBody>
      </p:sp>
      <p:pic>
        <p:nvPicPr>
          <p:cNvPr id="5" name="Θέση περιεχομένου 4"/>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4464707" y="1226168"/>
            <a:ext cx="4371880" cy="5425440"/>
          </a:xfrm>
        </p:spPr>
      </p:pic>
      <p:pic>
        <p:nvPicPr>
          <p:cNvPr id="10244" name="Picture 4" descr="Αποτέλεσμα εικόνας για γκολκόντα"/>
          <p:cNvPicPr>
            <a:picLocks noChangeAspect="1" noChangeArrowheads="1"/>
          </p:cNvPicPr>
          <p:nvPr/>
        </p:nvPicPr>
        <p:blipFill>
          <a:blip r:embed="rId3"/>
          <a:srcRect/>
          <a:stretch>
            <a:fillRect/>
          </a:stretch>
        </p:blipFill>
        <p:spPr bwMode="auto">
          <a:xfrm>
            <a:off x="8846729" y="1231231"/>
            <a:ext cx="3158036" cy="2107145"/>
          </a:xfrm>
          <a:prstGeom prst="rect">
            <a:avLst/>
          </a:prstGeom>
          <a:noFill/>
        </p:spPr>
      </p:pic>
      <p:pic>
        <p:nvPicPr>
          <p:cNvPr id="10246" name="Picture 6" descr="Σχετική εικόνα"/>
          <p:cNvPicPr>
            <a:picLocks noChangeAspect="1" noChangeArrowheads="1"/>
          </p:cNvPicPr>
          <p:nvPr/>
        </p:nvPicPr>
        <p:blipFill>
          <a:blip r:embed="rId4"/>
          <a:srcRect/>
          <a:stretch>
            <a:fillRect/>
          </a:stretch>
        </p:blipFill>
        <p:spPr bwMode="auto">
          <a:xfrm>
            <a:off x="8819061" y="4574935"/>
            <a:ext cx="3176055" cy="2087122"/>
          </a:xfrm>
          <a:prstGeom prst="rect">
            <a:avLst/>
          </a:prstGeom>
          <a:noFill/>
        </p:spPr>
      </p:pic>
      <p:pic>
        <p:nvPicPr>
          <p:cNvPr id="10248" name="Picture 8" descr="Αποτέλεσμα εικόνας για γκολκόντα"/>
          <p:cNvPicPr>
            <a:picLocks noChangeAspect="1" noChangeArrowheads="1"/>
          </p:cNvPicPr>
          <p:nvPr/>
        </p:nvPicPr>
        <p:blipFill>
          <a:blip r:embed="rId5"/>
          <a:srcRect/>
          <a:stretch>
            <a:fillRect/>
          </a:stretch>
        </p:blipFill>
        <p:spPr bwMode="auto">
          <a:xfrm>
            <a:off x="7287894" y="156754"/>
            <a:ext cx="1216025" cy="1121826"/>
          </a:xfrm>
          <a:prstGeom prst="rect">
            <a:avLst/>
          </a:prstGeom>
          <a:noFill/>
        </p:spPr>
      </p:pic>
      <p:pic>
        <p:nvPicPr>
          <p:cNvPr id="10252" name="Picture 12" descr="Αποτέλεσμα εικόνας για γκολκόντα"/>
          <p:cNvPicPr>
            <a:picLocks noChangeAspect="1" noChangeArrowheads="1"/>
          </p:cNvPicPr>
          <p:nvPr/>
        </p:nvPicPr>
        <p:blipFill>
          <a:blip r:embed="rId6"/>
          <a:srcRect/>
          <a:stretch>
            <a:fillRect/>
          </a:stretch>
        </p:blipFill>
        <p:spPr bwMode="auto">
          <a:xfrm>
            <a:off x="678089" y="2585357"/>
            <a:ext cx="3486150" cy="3743325"/>
          </a:xfrm>
          <a:prstGeom prst="rect">
            <a:avLst/>
          </a:prstGeom>
          <a:noFill/>
        </p:spPr>
      </p:pic>
    </p:spTree>
    <p:extLst>
      <p:ext uri="{BB962C8B-B14F-4D97-AF65-F5344CB8AC3E}">
        <p14:creationId xmlns:p14="http://schemas.microsoft.com/office/powerpoint/2010/main" xmlns="" val="722122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77334" y="1096268"/>
            <a:ext cx="3854528" cy="732532"/>
          </a:xfrm>
        </p:spPr>
        <p:txBody>
          <a:bodyPr/>
          <a:lstStyle/>
          <a:p>
            <a:r>
              <a:rPr lang="el-GR" dirty="0" smtClean="0"/>
              <a:t>….</a:t>
            </a:r>
            <a:endParaRPr lang="el-GR" dirty="0"/>
          </a:p>
        </p:txBody>
      </p:sp>
      <p:pic>
        <p:nvPicPr>
          <p:cNvPr id="9220" name="Picture 4" descr="Αποτέλεσμα εικόνας για οι σκέψεις γίνονται λόγια"/>
          <p:cNvPicPr>
            <a:picLocks noChangeAspect="1" noChangeArrowheads="1"/>
          </p:cNvPicPr>
          <p:nvPr/>
        </p:nvPicPr>
        <p:blipFill>
          <a:blip r:embed="rId2"/>
          <a:srcRect/>
          <a:stretch>
            <a:fillRect/>
          </a:stretch>
        </p:blipFill>
        <p:spPr bwMode="auto">
          <a:xfrm>
            <a:off x="469085" y="443048"/>
            <a:ext cx="6029325" cy="3743325"/>
          </a:xfrm>
          <a:prstGeom prst="rect">
            <a:avLst/>
          </a:prstGeom>
          <a:noFill/>
        </p:spPr>
      </p:pic>
      <p:pic>
        <p:nvPicPr>
          <p:cNvPr id="9222" name="Picture 6" descr="Σχετική εικόνα"/>
          <p:cNvPicPr>
            <a:picLocks noChangeAspect="1" noChangeArrowheads="1"/>
          </p:cNvPicPr>
          <p:nvPr/>
        </p:nvPicPr>
        <p:blipFill>
          <a:blip r:embed="rId3"/>
          <a:srcRect/>
          <a:stretch>
            <a:fillRect/>
          </a:stretch>
        </p:blipFill>
        <p:spPr bwMode="auto">
          <a:xfrm>
            <a:off x="6687004" y="2325190"/>
            <a:ext cx="4762500" cy="2857500"/>
          </a:xfrm>
          <a:prstGeom prst="rect">
            <a:avLst/>
          </a:prstGeom>
          <a:noFill/>
        </p:spPr>
      </p:pic>
      <p:pic>
        <p:nvPicPr>
          <p:cNvPr id="9224" name="Picture 8" descr="Σχετική εικόνα"/>
          <p:cNvPicPr>
            <a:picLocks noChangeAspect="1" noChangeArrowheads="1"/>
          </p:cNvPicPr>
          <p:nvPr/>
        </p:nvPicPr>
        <p:blipFill>
          <a:blip r:embed="rId4"/>
          <a:srcRect/>
          <a:stretch>
            <a:fillRect/>
          </a:stretch>
        </p:blipFill>
        <p:spPr bwMode="auto">
          <a:xfrm>
            <a:off x="2389324" y="4299143"/>
            <a:ext cx="4102916" cy="2264671"/>
          </a:xfrm>
          <a:prstGeom prst="rect">
            <a:avLst/>
          </a:prstGeom>
          <a:noFill/>
        </p:spPr>
      </p:pic>
      <p:pic>
        <p:nvPicPr>
          <p:cNvPr id="9226" name="Picture 10" descr="Αποτέλεσμα εικόνας για οι σκέψεις γίνονται λόγια"/>
          <p:cNvPicPr>
            <a:picLocks noChangeAspect="1" noChangeArrowheads="1"/>
          </p:cNvPicPr>
          <p:nvPr/>
        </p:nvPicPr>
        <p:blipFill>
          <a:blip r:embed="rId5"/>
          <a:srcRect/>
          <a:stretch>
            <a:fillRect/>
          </a:stretch>
        </p:blipFill>
        <p:spPr bwMode="auto">
          <a:xfrm>
            <a:off x="6739256" y="447504"/>
            <a:ext cx="3567339" cy="1781392"/>
          </a:xfrm>
          <a:prstGeom prst="rect">
            <a:avLst/>
          </a:prstGeom>
          <a:noFill/>
        </p:spPr>
      </p:pic>
    </p:spTree>
    <p:extLst>
      <p:ext uri="{BB962C8B-B14F-4D97-AF65-F5344CB8AC3E}">
        <p14:creationId xmlns:p14="http://schemas.microsoft.com/office/powerpoint/2010/main" xmlns="" val="3125145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fontScale="90000"/>
          </a:bodyPr>
          <a:lstStyle/>
          <a:p>
            <a:r>
              <a:rPr lang="el-GR" dirty="0" smtClean="0"/>
              <a:t>Δώσε ένα όνομα και μετά διάλεξε μία εικόνα που θα ήθελες να περιγράψεις με δυο λόγια … </a:t>
            </a:r>
            <a:endParaRPr lang="el-GR" dirty="0"/>
          </a:p>
        </p:txBody>
      </p:sp>
      <p:sp>
        <p:nvSpPr>
          <p:cNvPr id="6" name="Θέση κειμένου 5"/>
          <p:cNvSpPr>
            <a:spLocks noGrp="1"/>
          </p:cNvSpPr>
          <p:nvPr>
            <p:ph type="body" idx="1"/>
          </p:nvPr>
        </p:nvSpPr>
        <p:spPr/>
        <p:txBody>
          <a:bodyPr/>
          <a:lstStyle/>
          <a:p>
            <a:r>
              <a:rPr lang="el-GR" dirty="0" smtClean="0"/>
              <a:t>Μ</a:t>
            </a:r>
            <a:r>
              <a:rPr lang="el-GR" dirty="0" smtClean="0"/>
              <a:t>ετανάστευση</a:t>
            </a:r>
            <a:endParaRPr lang="el-GR" dirty="0"/>
          </a:p>
        </p:txBody>
      </p:sp>
      <p:pic>
        <p:nvPicPr>
          <p:cNvPr id="10" name="Θέση περιεχομένου 9"/>
          <p:cNvPicPr>
            <a:picLocks noGrp="1" noChangeAspect="1"/>
          </p:cNvPicPr>
          <p:nvPr>
            <p:ph sz="half" idx="2"/>
          </p:nvPr>
        </p:nvPicPr>
        <p:blipFill>
          <a:blip r:embed="rId2">
            <a:extLst>
              <a:ext uri="{28A0092B-C50C-407E-A947-70E740481C1C}">
                <a14:useLocalDpi xmlns:a14="http://schemas.microsoft.com/office/drawing/2010/main" xmlns="" val="0"/>
              </a:ext>
            </a:extLst>
          </a:blip>
          <a:stretch>
            <a:fillRect/>
          </a:stretch>
        </p:blipFill>
        <p:spPr>
          <a:xfrm>
            <a:off x="388362" y="2967828"/>
            <a:ext cx="4185623" cy="3073534"/>
          </a:xfrm>
        </p:spPr>
      </p:pic>
      <p:sp>
        <p:nvSpPr>
          <p:cNvPr id="8" name="Θέση κειμένου 7"/>
          <p:cNvSpPr>
            <a:spLocks noGrp="1"/>
          </p:cNvSpPr>
          <p:nvPr>
            <p:ph type="body" sz="quarter" idx="3"/>
          </p:nvPr>
        </p:nvSpPr>
        <p:spPr/>
        <p:txBody>
          <a:bodyPr/>
          <a:lstStyle/>
          <a:p>
            <a:r>
              <a:rPr lang="el-GR" dirty="0" smtClean="0"/>
              <a:t>Ο Φόβος στη Σκιά</a:t>
            </a:r>
            <a:endParaRPr lang="el-GR" dirty="0"/>
          </a:p>
        </p:txBody>
      </p:sp>
      <p:pic>
        <p:nvPicPr>
          <p:cNvPr id="11" name="Θέση περιεχομένου 10"/>
          <p:cNvPicPr>
            <a:picLocks noGrp="1" noChangeAspect="1"/>
          </p:cNvPicPr>
          <p:nvPr>
            <p:ph sz="quarter" idx="4"/>
          </p:nvPr>
        </p:nvPicPr>
        <p:blipFill>
          <a:blip r:embed="rId3">
            <a:extLst>
              <a:ext uri="{28A0092B-C50C-407E-A947-70E740481C1C}">
                <a14:useLocalDpi xmlns:a14="http://schemas.microsoft.com/office/drawing/2010/main" xmlns="" val="0"/>
              </a:ext>
            </a:extLst>
          </a:blip>
          <a:stretch>
            <a:fillRect/>
          </a:stretch>
        </p:blipFill>
        <p:spPr>
          <a:xfrm>
            <a:off x="4837611" y="2954766"/>
            <a:ext cx="4031441" cy="3073534"/>
          </a:xfrm>
        </p:spPr>
      </p:pic>
      <p:pic>
        <p:nvPicPr>
          <p:cNvPr id="8194" name="Picture 2" descr="Αποτέλεσμα εικόνας για απε γη ηλεκτρισμός"/>
          <p:cNvPicPr>
            <a:picLocks noChangeAspect="1" noChangeArrowheads="1"/>
          </p:cNvPicPr>
          <p:nvPr/>
        </p:nvPicPr>
        <p:blipFill>
          <a:blip r:embed="rId4"/>
          <a:srcRect/>
          <a:stretch>
            <a:fillRect/>
          </a:stretch>
        </p:blipFill>
        <p:spPr bwMode="auto">
          <a:xfrm>
            <a:off x="9431383" y="4737718"/>
            <a:ext cx="2282371" cy="1938014"/>
          </a:xfrm>
          <a:prstGeom prst="rect">
            <a:avLst/>
          </a:prstGeom>
          <a:noFill/>
        </p:spPr>
      </p:pic>
      <p:pic>
        <p:nvPicPr>
          <p:cNvPr id="8196" name="Picture 4" descr="Σχετική εικόνα"/>
          <p:cNvPicPr>
            <a:picLocks noChangeAspect="1" noChangeArrowheads="1"/>
          </p:cNvPicPr>
          <p:nvPr/>
        </p:nvPicPr>
        <p:blipFill>
          <a:blip r:embed="rId5"/>
          <a:srcRect/>
          <a:stretch>
            <a:fillRect/>
          </a:stretch>
        </p:blipFill>
        <p:spPr bwMode="auto">
          <a:xfrm>
            <a:off x="9413288" y="1854925"/>
            <a:ext cx="2289490" cy="2893149"/>
          </a:xfrm>
          <a:prstGeom prst="rect">
            <a:avLst/>
          </a:prstGeom>
          <a:noFill/>
        </p:spPr>
      </p:pic>
    </p:spTree>
    <p:extLst>
      <p:ext uri="{BB962C8B-B14F-4D97-AF65-F5344CB8AC3E}">
        <p14:creationId xmlns:p14="http://schemas.microsoft.com/office/powerpoint/2010/main" xmlns="" val="347036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Τοποθέτησε δύο εικόνες που σε αντιπροσωπεύουν … ως ρόλο στο χώρο  εργασίας σου …</a:t>
            </a:r>
            <a:endParaRPr lang="el-GR" dirty="0"/>
          </a:p>
        </p:txBody>
      </p:sp>
      <p:pic>
        <p:nvPicPr>
          <p:cNvPr id="7172" name="Picture 4" descr="Σχετική εικόνα"/>
          <p:cNvPicPr>
            <a:picLocks noChangeAspect="1" noChangeArrowheads="1"/>
          </p:cNvPicPr>
          <p:nvPr/>
        </p:nvPicPr>
        <p:blipFill>
          <a:blip r:embed="rId2"/>
          <a:srcRect/>
          <a:stretch>
            <a:fillRect/>
          </a:stretch>
        </p:blipFill>
        <p:spPr bwMode="auto">
          <a:xfrm>
            <a:off x="10148660" y="4786085"/>
            <a:ext cx="1882231" cy="1882231"/>
          </a:xfrm>
          <a:prstGeom prst="rect">
            <a:avLst/>
          </a:prstGeom>
          <a:noFill/>
        </p:spPr>
      </p:pic>
      <p:sp>
        <p:nvSpPr>
          <p:cNvPr id="9" name="Θέση κειμένου 7"/>
          <p:cNvSpPr>
            <a:spLocks noGrp="1"/>
          </p:cNvSpPr>
          <p:nvPr>
            <p:ph type="body" sz="quarter" idx="3"/>
          </p:nvPr>
        </p:nvSpPr>
        <p:spPr>
          <a:xfrm>
            <a:off x="3037515" y="5975336"/>
            <a:ext cx="4343000" cy="576262"/>
          </a:xfrm>
        </p:spPr>
        <p:txBody>
          <a:bodyPr/>
          <a:lstStyle/>
          <a:p>
            <a:r>
              <a:rPr lang="en-US" dirty="0" smtClean="0">
                <a:solidFill>
                  <a:srgbClr val="0000FF"/>
                </a:solidFill>
                <a:hlinkClick r:id="rId3"/>
              </a:rPr>
              <a:t>https://</a:t>
            </a:r>
            <a:r>
              <a:rPr lang="en-US" dirty="0" smtClean="0">
                <a:solidFill>
                  <a:srgbClr val="0000FF"/>
                </a:solidFill>
                <a:hlinkClick r:id="rId3"/>
              </a:rPr>
              <a:t>www.electricallab.gr</a:t>
            </a:r>
            <a:endParaRPr lang="el-GR" dirty="0">
              <a:solidFill>
                <a:srgbClr val="0000FF"/>
              </a:solidFill>
            </a:endParaRPr>
          </a:p>
        </p:txBody>
      </p:sp>
      <p:pic>
        <p:nvPicPr>
          <p:cNvPr id="7174" name="Picture 6" descr="Ημερίδα Εκπαιδευτικών για Φωτοβολταϊκές Εφαρμογές"/>
          <p:cNvPicPr>
            <a:picLocks noChangeAspect="1" noChangeArrowheads="1"/>
          </p:cNvPicPr>
          <p:nvPr/>
        </p:nvPicPr>
        <p:blipFill>
          <a:blip r:embed="rId4"/>
          <a:srcRect/>
          <a:stretch>
            <a:fillRect/>
          </a:stretch>
        </p:blipFill>
        <p:spPr bwMode="auto">
          <a:xfrm>
            <a:off x="5550534" y="3112474"/>
            <a:ext cx="2901134" cy="2175852"/>
          </a:xfrm>
          <a:prstGeom prst="rect">
            <a:avLst/>
          </a:prstGeom>
          <a:noFill/>
        </p:spPr>
      </p:pic>
      <p:pic>
        <p:nvPicPr>
          <p:cNvPr id="7176" name="Picture 8" descr="Σχετική εικόνα"/>
          <p:cNvPicPr>
            <a:picLocks noChangeAspect="1" noChangeArrowheads="1"/>
          </p:cNvPicPr>
          <p:nvPr/>
        </p:nvPicPr>
        <p:blipFill>
          <a:blip r:embed="rId5"/>
          <a:srcRect/>
          <a:stretch>
            <a:fillRect/>
          </a:stretch>
        </p:blipFill>
        <p:spPr bwMode="auto">
          <a:xfrm>
            <a:off x="1318168" y="2651760"/>
            <a:ext cx="2857500" cy="2857500"/>
          </a:xfrm>
          <a:prstGeom prst="rect">
            <a:avLst/>
          </a:prstGeom>
          <a:noFill/>
        </p:spPr>
      </p:pic>
    </p:spTree>
    <p:extLst>
      <p:ext uri="{BB962C8B-B14F-4D97-AF65-F5344CB8AC3E}">
        <p14:creationId xmlns:p14="http://schemas.microsoft.com/office/powerpoint/2010/main" xmlns="" val="994148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a:xfrm>
            <a:off x="677334" y="815852"/>
            <a:ext cx="3854528" cy="1278466"/>
          </a:xfrm>
        </p:spPr>
        <p:txBody>
          <a:bodyPr>
            <a:normAutofit fontScale="90000"/>
          </a:bodyPr>
          <a:lstStyle/>
          <a:p>
            <a:r>
              <a:rPr lang="el-GR" dirty="0" smtClean="0"/>
              <a:t>Τι θα πρόσφερες σε κάποιον που αγαπάς … κάνε το εικόνα και δώσε με απλά λόγια  την προσφορά που θέλεις να κάνεις ….</a:t>
            </a:r>
            <a:endParaRPr lang="el-GR" dirty="0"/>
          </a:p>
        </p:txBody>
      </p:sp>
      <p:pic>
        <p:nvPicPr>
          <p:cNvPr id="10" name="Θέση περιεχομένου 9"/>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7106131" y="1561640"/>
            <a:ext cx="4513262" cy="4544810"/>
          </a:xfrm>
        </p:spPr>
      </p:pic>
      <p:pic>
        <p:nvPicPr>
          <p:cNvPr id="6146" name="Picture 2" descr="Αποτέλεσμα εικόνας για Τα εφτά που δεν πρέπει να έχεις:  Πλούτο χωρίς μόχθο,  Γνώση χωρίς χαρακτήρα,  Πολιτική χωρίς αρχές,  Απόλαυση χωρίς συναίσθημα,  Εμπόριο χωρίς ήθος, Επιστήμη χωρίς ανθρωπιά,  Αγάπη χωρίς θυσία"/>
          <p:cNvPicPr>
            <a:picLocks noChangeAspect="1" noChangeArrowheads="1"/>
          </p:cNvPicPr>
          <p:nvPr/>
        </p:nvPicPr>
        <p:blipFill>
          <a:blip r:embed="rId3"/>
          <a:srcRect/>
          <a:stretch>
            <a:fillRect/>
          </a:stretch>
        </p:blipFill>
        <p:spPr bwMode="auto">
          <a:xfrm>
            <a:off x="521599" y="2769326"/>
            <a:ext cx="6248864" cy="3278776"/>
          </a:xfrm>
          <a:prstGeom prst="rect">
            <a:avLst/>
          </a:prstGeom>
          <a:noFill/>
        </p:spPr>
      </p:pic>
      <p:pic>
        <p:nvPicPr>
          <p:cNvPr id="6148" name="Picture 4" descr="Αποτέλεσμα εικόνας για Τα εφτά που δεν πρέπει να έχεις:  Πλούτο χωρίς μόχθο,  Γνώση χωρίς χαρακτήρα,  Πολιτική χωρίς αρχές,  Απόλαυση χωρίς συναίσθημα,  Εμπόριο χωρίς ήθος, Επιστήμη χωρίς ανθρωπιά,  Αγάπη χωρίς θυσία"/>
          <p:cNvPicPr>
            <a:picLocks noChangeAspect="1" noChangeArrowheads="1"/>
          </p:cNvPicPr>
          <p:nvPr/>
        </p:nvPicPr>
        <p:blipFill>
          <a:blip r:embed="rId4"/>
          <a:srcRect/>
          <a:stretch>
            <a:fillRect/>
          </a:stretch>
        </p:blipFill>
        <p:spPr bwMode="auto">
          <a:xfrm>
            <a:off x="4872446" y="4799041"/>
            <a:ext cx="1907176" cy="1255321"/>
          </a:xfrm>
          <a:prstGeom prst="rect">
            <a:avLst/>
          </a:prstGeom>
          <a:noFill/>
        </p:spPr>
      </p:pic>
    </p:spTree>
    <p:extLst>
      <p:ext uri="{BB962C8B-B14F-4D97-AF65-F5344CB8AC3E}">
        <p14:creationId xmlns:p14="http://schemas.microsoft.com/office/powerpoint/2010/main" xmlns="" val="2377953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29586" y="531952"/>
            <a:ext cx="3854528" cy="403348"/>
          </a:xfrm>
        </p:spPr>
        <p:txBody>
          <a:bodyPr/>
          <a:lstStyle/>
          <a:p>
            <a:r>
              <a:rPr lang="el-GR" dirty="0" smtClean="0"/>
              <a:t>Αποφθέγματα </a:t>
            </a:r>
            <a:r>
              <a:rPr lang="el-GR" dirty="0" err="1" smtClean="0"/>
              <a:t>Μαχάτμα</a:t>
            </a:r>
            <a:r>
              <a:rPr lang="el-GR" dirty="0" smtClean="0"/>
              <a:t> </a:t>
            </a:r>
            <a:r>
              <a:rPr lang="el-GR" dirty="0" err="1" smtClean="0"/>
              <a:t>Γκάντι</a:t>
            </a:r>
            <a:r>
              <a:rPr lang="el-GR" dirty="0" smtClean="0"/>
              <a:t> </a:t>
            </a:r>
            <a:endParaRPr lang="el-GR" dirty="0"/>
          </a:p>
        </p:txBody>
      </p:sp>
      <p:sp>
        <p:nvSpPr>
          <p:cNvPr id="3" name="Θέση περιεχομένου 2"/>
          <p:cNvSpPr>
            <a:spLocks noGrp="1"/>
          </p:cNvSpPr>
          <p:nvPr>
            <p:ph idx="1"/>
          </p:nvPr>
        </p:nvSpPr>
        <p:spPr/>
        <p:txBody>
          <a:bodyPr/>
          <a:lstStyle/>
          <a:p>
            <a:r>
              <a:rPr lang="el-GR" dirty="0" smtClean="0"/>
              <a:t>Πρόσθεσε ένα απόφθεγμα που θα βρεις και σε αντιπροσωπεύει</a:t>
            </a:r>
            <a:endParaRPr lang="el-GR" dirty="0"/>
          </a:p>
        </p:txBody>
      </p:sp>
      <p:sp>
        <p:nvSpPr>
          <p:cNvPr id="4" name="Θέση κειμένου 3"/>
          <p:cNvSpPr>
            <a:spLocks noGrp="1"/>
          </p:cNvSpPr>
          <p:nvPr>
            <p:ph type="body" sz="half" idx="2"/>
          </p:nvPr>
        </p:nvSpPr>
        <p:spPr>
          <a:xfrm>
            <a:off x="1134534" y="2625634"/>
            <a:ext cx="2980266" cy="2357062"/>
          </a:xfrm>
        </p:spPr>
        <p:txBody>
          <a:bodyPr>
            <a:normAutofit fontScale="77500" lnSpcReduction="20000"/>
          </a:bodyPr>
          <a:lstStyle/>
          <a:p>
            <a:r>
              <a:rPr lang="el-GR" sz="1800" b="1" dirty="0"/>
              <a:t>Τα εφτά που δεν πρέπει να έχεις</a:t>
            </a:r>
            <a:r>
              <a:rPr lang="el-GR" sz="1800" b="1" dirty="0" smtClean="0"/>
              <a:t>:</a:t>
            </a:r>
          </a:p>
          <a:p>
            <a:r>
              <a:rPr lang="el-GR" sz="1800" b="1" dirty="0" smtClean="0"/>
              <a:t> </a:t>
            </a:r>
            <a:r>
              <a:rPr lang="el-GR" sz="1800" b="1" dirty="0"/>
              <a:t>Πλούτο χωρίς μόχθο</a:t>
            </a:r>
            <a:r>
              <a:rPr lang="el-GR" sz="1800" b="1" dirty="0" smtClean="0"/>
              <a:t>,</a:t>
            </a:r>
          </a:p>
          <a:p>
            <a:r>
              <a:rPr lang="el-GR" sz="1800" b="1" dirty="0" smtClean="0"/>
              <a:t> </a:t>
            </a:r>
            <a:r>
              <a:rPr lang="el-GR" sz="1800" b="1" dirty="0"/>
              <a:t>Γνώση χωρίς χαρακτήρα</a:t>
            </a:r>
            <a:r>
              <a:rPr lang="el-GR" sz="1800" b="1" dirty="0" smtClean="0"/>
              <a:t>,</a:t>
            </a:r>
          </a:p>
          <a:p>
            <a:r>
              <a:rPr lang="el-GR" sz="1800" b="1" dirty="0" smtClean="0"/>
              <a:t> </a:t>
            </a:r>
            <a:r>
              <a:rPr lang="el-GR" sz="1800" b="1" dirty="0"/>
              <a:t>Πολιτική χωρίς αρχές, </a:t>
            </a:r>
            <a:endParaRPr lang="el-GR" sz="1800" b="1" dirty="0" smtClean="0"/>
          </a:p>
          <a:p>
            <a:r>
              <a:rPr lang="el-GR" sz="1800" b="1" dirty="0" smtClean="0"/>
              <a:t>Απόλαυση </a:t>
            </a:r>
            <a:r>
              <a:rPr lang="el-GR" sz="1800" b="1" dirty="0"/>
              <a:t>χωρίς συναίσθημα, </a:t>
            </a:r>
            <a:endParaRPr lang="el-GR" sz="1800" b="1" dirty="0" smtClean="0"/>
          </a:p>
          <a:p>
            <a:r>
              <a:rPr lang="el-GR" sz="1800" b="1" dirty="0" smtClean="0"/>
              <a:t>Εμπόριο </a:t>
            </a:r>
            <a:r>
              <a:rPr lang="el-GR" sz="1800" b="1" dirty="0"/>
              <a:t>χωρίς ήθος</a:t>
            </a:r>
            <a:r>
              <a:rPr lang="el-GR" sz="1800" b="1" dirty="0" smtClean="0"/>
              <a:t>,</a:t>
            </a:r>
          </a:p>
          <a:p>
            <a:r>
              <a:rPr lang="el-GR" sz="1800" b="1" dirty="0" smtClean="0"/>
              <a:t>Επιστήμη </a:t>
            </a:r>
            <a:r>
              <a:rPr lang="el-GR" sz="1800" b="1" dirty="0"/>
              <a:t>χωρίς ανθρωπιά, </a:t>
            </a:r>
            <a:endParaRPr lang="el-GR" sz="1800" b="1" dirty="0" smtClean="0"/>
          </a:p>
          <a:p>
            <a:r>
              <a:rPr lang="el-GR" sz="1800" b="1" dirty="0" smtClean="0"/>
              <a:t>Αγάπη </a:t>
            </a:r>
            <a:r>
              <a:rPr lang="el-GR" sz="1800" b="1" dirty="0"/>
              <a:t>χωρίς θυσία</a:t>
            </a:r>
            <a:endParaRPr lang="el-GR" sz="1800" dirty="0"/>
          </a:p>
        </p:txBody>
      </p:sp>
      <p:pic>
        <p:nvPicPr>
          <p:cNvPr id="5122" name="Picture 2" descr="Αποτέλεσμα εικόνας για Τα εφτά που δεν πρέπει να έχεις:  Πλούτο χωρίς μόχθο,  Γνώση χωρίς χαρακτήρα,  Πολιτική χωρίς αρχές,  Απόλαυση χωρίς συναίσθημα,  Εμπόριο χωρίς ήθος, Επιστήμη χωρίς ανθρωπιά,  Αγάπη χωρίς θυσία"/>
          <p:cNvPicPr>
            <a:picLocks noChangeAspect="1" noChangeArrowheads="1"/>
          </p:cNvPicPr>
          <p:nvPr/>
        </p:nvPicPr>
        <p:blipFill>
          <a:blip r:embed="rId2"/>
          <a:srcRect/>
          <a:stretch>
            <a:fillRect/>
          </a:stretch>
        </p:blipFill>
        <p:spPr bwMode="auto">
          <a:xfrm>
            <a:off x="3016342" y="3635181"/>
            <a:ext cx="1934481" cy="1569339"/>
          </a:xfrm>
          <a:prstGeom prst="rect">
            <a:avLst/>
          </a:prstGeom>
          <a:noFill/>
        </p:spPr>
      </p:pic>
      <p:pic>
        <p:nvPicPr>
          <p:cNvPr id="5124" name="Picture 4" descr="Σχετική εικόνα"/>
          <p:cNvPicPr>
            <a:picLocks noChangeAspect="1" noChangeArrowheads="1"/>
          </p:cNvPicPr>
          <p:nvPr/>
        </p:nvPicPr>
        <p:blipFill>
          <a:blip r:embed="rId3"/>
          <a:srcRect/>
          <a:stretch>
            <a:fillRect/>
          </a:stretch>
        </p:blipFill>
        <p:spPr bwMode="auto">
          <a:xfrm>
            <a:off x="5328467" y="2040754"/>
            <a:ext cx="4454764" cy="3510960"/>
          </a:xfrm>
          <a:prstGeom prst="rect">
            <a:avLst/>
          </a:prstGeom>
          <a:noFill/>
        </p:spPr>
      </p:pic>
      <p:pic>
        <p:nvPicPr>
          <p:cNvPr id="5126" name="Picture 6" descr="Αποτέλεσμα εικόνας για Τα εφτά που δεν πρέπει να έχεις:  Πλούτο χωρίς μόχθο,  Γνώση χωρίς χαρακτήρα,  Πολιτική χωρίς αρχές,  Απόλαυση χωρίς συναίσθημα,  Εμπόριο χωρίς ήθος, Επιστήμη χωρίς ανθρωπιά,  Αγάπη χωρίς θυσία"/>
          <p:cNvPicPr>
            <a:picLocks noChangeAspect="1" noChangeArrowheads="1"/>
          </p:cNvPicPr>
          <p:nvPr/>
        </p:nvPicPr>
        <p:blipFill>
          <a:blip r:embed="rId4"/>
          <a:srcRect/>
          <a:stretch>
            <a:fillRect/>
          </a:stretch>
        </p:blipFill>
        <p:spPr bwMode="auto">
          <a:xfrm>
            <a:off x="516002" y="2023654"/>
            <a:ext cx="4660336" cy="3501935"/>
          </a:xfrm>
          <a:prstGeom prst="rect">
            <a:avLst/>
          </a:prstGeom>
          <a:noFill/>
        </p:spPr>
      </p:pic>
    </p:spTree>
    <p:extLst>
      <p:ext uri="{BB962C8B-B14F-4D97-AF65-F5344CB8AC3E}">
        <p14:creationId xmlns:p14="http://schemas.microsoft.com/office/powerpoint/2010/main" xmlns="" val="3194647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94900" y="414387"/>
            <a:ext cx="3854528" cy="476500"/>
          </a:xfrm>
        </p:spPr>
        <p:txBody>
          <a:bodyPr/>
          <a:lstStyle/>
          <a:p>
            <a:r>
              <a:rPr lang="el-GR" dirty="0"/>
              <a:t>Αποφθέγματα </a:t>
            </a:r>
            <a:r>
              <a:rPr lang="el-GR" dirty="0" err="1"/>
              <a:t>Μαχάτμα</a:t>
            </a:r>
            <a:r>
              <a:rPr lang="el-GR" dirty="0"/>
              <a:t> </a:t>
            </a:r>
            <a:r>
              <a:rPr lang="el-GR" dirty="0" err="1"/>
              <a:t>Γκάντι</a:t>
            </a:r>
            <a:r>
              <a:rPr lang="el-GR" dirty="0"/>
              <a:t> </a:t>
            </a:r>
          </a:p>
        </p:txBody>
      </p:sp>
      <p:sp>
        <p:nvSpPr>
          <p:cNvPr id="3" name="Θέση περιεχομένου 2"/>
          <p:cNvSpPr>
            <a:spLocks noGrp="1"/>
          </p:cNvSpPr>
          <p:nvPr>
            <p:ph idx="1"/>
          </p:nvPr>
        </p:nvSpPr>
        <p:spPr/>
        <p:txBody>
          <a:bodyPr/>
          <a:lstStyle/>
          <a:p>
            <a:r>
              <a:rPr lang="el-GR" dirty="0" smtClean="0"/>
              <a:t>Τι σημαίνει η φράση για σένα </a:t>
            </a:r>
            <a:endParaRPr lang="el-GR" dirty="0"/>
          </a:p>
        </p:txBody>
      </p:sp>
      <p:pic>
        <p:nvPicPr>
          <p:cNvPr id="4098" name="Picture 2" descr="Αποτέλεσμα εικόνας για Κανείς δεν μπορεί να με πληγώσει χωρίς τη συγκατάθεσή μου"/>
          <p:cNvPicPr>
            <a:picLocks noChangeAspect="1" noChangeArrowheads="1"/>
          </p:cNvPicPr>
          <p:nvPr/>
        </p:nvPicPr>
        <p:blipFill>
          <a:blip r:embed="rId2"/>
          <a:srcRect/>
          <a:stretch>
            <a:fillRect/>
          </a:stretch>
        </p:blipFill>
        <p:spPr bwMode="auto">
          <a:xfrm>
            <a:off x="508272" y="1370513"/>
            <a:ext cx="4259579" cy="4259579"/>
          </a:xfrm>
          <a:prstGeom prst="rect">
            <a:avLst/>
          </a:prstGeom>
          <a:noFill/>
        </p:spPr>
      </p:pic>
      <p:pic>
        <p:nvPicPr>
          <p:cNvPr id="4100" name="Picture 4" descr="Αποτέλεσμα εικόνας για Κανείς δεν μπορεί να με πληγώσει χωρίς τη συγκατάθεσή μου"/>
          <p:cNvPicPr>
            <a:picLocks noChangeAspect="1" noChangeArrowheads="1"/>
          </p:cNvPicPr>
          <p:nvPr/>
        </p:nvPicPr>
        <p:blipFill>
          <a:blip r:embed="rId3"/>
          <a:srcRect/>
          <a:stretch>
            <a:fillRect/>
          </a:stretch>
        </p:blipFill>
        <p:spPr bwMode="auto">
          <a:xfrm>
            <a:off x="5564777" y="1376678"/>
            <a:ext cx="4245429" cy="4245429"/>
          </a:xfrm>
          <a:prstGeom prst="rect">
            <a:avLst/>
          </a:prstGeom>
          <a:noFill/>
        </p:spPr>
      </p:pic>
    </p:spTree>
    <p:extLst>
      <p:ext uri="{BB962C8B-B14F-4D97-AF65-F5344CB8AC3E}">
        <p14:creationId xmlns:p14="http://schemas.microsoft.com/office/powerpoint/2010/main" xmlns="" val="4223819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Φωτογραφία του χρήστη Ηλίας Μακρής-Δελλόγλου."/>
          <p:cNvPicPr>
            <a:picLocks noChangeAspect="1" noChangeArrowheads="1"/>
          </p:cNvPicPr>
          <p:nvPr/>
        </p:nvPicPr>
        <p:blipFill>
          <a:blip r:embed="rId2"/>
          <a:srcRect/>
          <a:stretch>
            <a:fillRect/>
          </a:stretch>
        </p:blipFill>
        <p:spPr bwMode="auto">
          <a:xfrm>
            <a:off x="8777060" y="4318136"/>
            <a:ext cx="3207001" cy="2291670"/>
          </a:xfrm>
          <a:prstGeom prst="rect">
            <a:avLst/>
          </a:prstGeom>
          <a:noFill/>
        </p:spPr>
      </p:pic>
      <p:sp>
        <p:nvSpPr>
          <p:cNvPr id="2" name="Τίτλος 1"/>
          <p:cNvSpPr>
            <a:spLocks noGrp="1"/>
          </p:cNvSpPr>
          <p:nvPr>
            <p:ph type="title"/>
          </p:nvPr>
        </p:nvSpPr>
        <p:spPr>
          <a:xfrm>
            <a:off x="834088" y="470262"/>
            <a:ext cx="3854528" cy="473747"/>
          </a:xfrm>
        </p:spPr>
        <p:txBody>
          <a:bodyPr/>
          <a:lstStyle/>
          <a:p>
            <a:r>
              <a:rPr lang="el-GR" dirty="0"/>
              <a:t>Αποφθέγματα </a:t>
            </a:r>
            <a:r>
              <a:rPr lang="el-GR" dirty="0" err="1"/>
              <a:t>Μαχάτμα</a:t>
            </a:r>
            <a:r>
              <a:rPr lang="el-GR" dirty="0"/>
              <a:t> </a:t>
            </a:r>
            <a:r>
              <a:rPr lang="el-GR" dirty="0" err="1"/>
              <a:t>Γκάντι</a:t>
            </a:r>
            <a:r>
              <a:rPr lang="el-GR" dirty="0"/>
              <a:t> </a:t>
            </a:r>
          </a:p>
        </p:txBody>
      </p:sp>
      <p:sp>
        <p:nvSpPr>
          <p:cNvPr id="3" name="Θέση περιεχομένου 2"/>
          <p:cNvSpPr>
            <a:spLocks noGrp="1"/>
          </p:cNvSpPr>
          <p:nvPr>
            <p:ph idx="1"/>
          </p:nvPr>
        </p:nvSpPr>
        <p:spPr/>
        <p:txBody>
          <a:bodyPr/>
          <a:lstStyle/>
          <a:p>
            <a:r>
              <a:rPr lang="el-GR" dirty="0" smtClean="0"/>
              <a:t>Δώσε το δικό σου νόημα στη φράση </a:t>
            </a:r>
            <a:endParaRPr lang="el-GR" dirty="0"/>
          </a:p>
        </p:txBody>
      </p:sp>
      <p:pic>
        <p:nvPicPr>
          <p:cNvPr id="3074" name="Picture 2" descr="Αποτέλεσμα εικόνας για Αποφθέγματα Μαχάτμα Γκάντι"/>
          <p:cNvPicPr>
            <a:picLocks noChangeAspect="1" noChangeArrowheads="1"/>
          </p:cNvPicPr>
          <p:nvPr/>
        </p:nvPicPr>
        <p:blipFill>
          <a:blip r:embed="rId3"/>
          <a:srcRect/>
          <a:stretch>
            <a:fillRect/>
          </a:stretch>
        </p:blipFill>
        <p:spPr bwMode="auto">
          <a:xfrm>
            <a:off x="429895" y="1345474"/>
            <a:ext cx="4986885" cy="2773408"/>
          </a:xfrm>
          <a:prstGeom prst="rect">
            <a:avLst/>
          </a:prstGeom>
          <a:noFill/>
        </p:spPr>
      </p:pic>
      <p:pic>
        <p:nvPicPr>
          <p:cNvPr id="3076" name="Picture 4" descr="Σχετική εικόνα"/>
          <p:cNvPicPr>
            <a:picLocks noChangeAspect="1" noChangeArrowheads="1"/>
          </p:cNvPicPr>
          <p:nvPr/>
        </p:nvPicPr>
        <p:blipFill>
          <a:blip r:embed="rId4"/>
          <a:srcRect/>
          <a:stretch>
            <a:fillRect/>
          </a:stretch>
        </p:blipFill>
        <p:spPr bwMode="auto">
          <a:xfrm>
            <a:off x="5511345" y="2064152"/>
            <a:ext cx="4416425" cy="2840679"/>
          </a:xfrm>
          <a:prstGeom prst="rect">
            <a:avLst/>
          </a:prstGeom>
          <a:noFill/>
        </p:spPr>
      </p:pic>
      <p:pic>
        <p:nvPicPr>
          <p:cNvPr id="3078" name="Picture 6" descr="Σχετική εικόνα"/>
          <p:cNvPicPr>
            <a:picLocks noChangeAspect="1" noChangeArrowheads="1"/>
          </p:cNvPicPr>
          <p:nvPr/>
        </p:nvPicPr>
        <p:blipFill>
          <a:blip r:embed="rId5"/>
          <a:srcRect/>
          <a:stretch>
            <a:fillRect/>
          </a:stretch>
        </p:blipFill>
        <p:spPr bwMode="auto">
          <a:xfrm>
            <a:off x="834845" y="4315610"/>
            <a:ext cx="3371396" cy="1895506"/>
          </a:xfrm>
          <a:prstGeom prst="rect">
            <a:avLst/>
          </a:prstGeom>
          <a:noFill/>
        </p:spPr>
      </p:pic>
      <p:pic>
        <p:nvPicPr>
          <p:cNvPr id="3080" name="Picture 8" descr="Αποτέλεσμα εικόνας για Αποφθέγματα Μαχάτμα Γκάντι"/>
          <p:cNvPicPr>
            <a:picLocks noChangeAspect="1" noChangeArrowheads="1"/>
          </p:cNvPicPr>
          <p:nvPr/>
        </p:nvPicPr>
        <p:blipFill>
          <a:blip r:embed="rId6"/>
          <a:srcRect/>
          <a:stretch>
            <a:fillRect/>
          </a:stretch>
        </p:blipFill>
        <p:spPr bwMode="auto">
          <a:xfrm>
            <a:off x="7523027" y="4971370"/>
            <a:ext cx="1219200" cy="1619251"/>
          </a:xfrm>
          <a:prstGeom prst="rect">
            <a:avLst/>
          </a:prstGeom>
          <a:noFill/>
        </p:spPr>
      </p:pic>
    </p:spTree>
    <p:extLst>
      <p:ext uri="{BB962C8B-B14F-4D97-AF65-F5344CB8AC3E}">
        <p14:creationId xmlns:p14="http://schemas.microsoft.com/office/powerpoint/2010/main" xmlns="" val="13173426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259322" y="544286"/>
            <a:ext cx="9394129" cy="722811"/>
          </a:xfrm>
        </p:spPr>
        <p:txBody>
          <a:bodyPr>
            <a:normAutofit/>
          </a:bodyPr>
          <a:lstStyle/>
          <a:p>
            <a:r>
              <a:rPr lang="el-GR" sz="3200" dirty="0" smtClean="0"/>
              <a:t>Δες το βίντεο και αν θέλεις σχολίασε με δυο λόγια </a:t>
            </a:r>
            <a:endParaRPr lang="el-GR" sz="3200" dirty="0"/>
          </a:p>
        </p:txBody>
      </p:sp>
      <p:sp>
        <p:nvSpPr>
          <p:cNvPr id="4" name="Θέση κειμένου 3"/>
          <p:cNvSpPr>
            <a:spLocks noGrp="1"/>
          </p:cNvSpPr>
          <p:nvPr>
            <p:ph type="body" idx="1"/>
          </p:nvPr>
        </p:nvSpPr>
        <p:spPr>
          <a:xfrm>
            <a:off x="388362" y="1489165"/>
            <a:ext cx="4185623" cy="294491"/>
          </a:xfrm>
        </p:spPr>
        <p:txBody>
          <a:bodyPr/>
          <a:lstStyle/>
          <a:p>
            <a:r>
              <a:rPr lang="en-US" sz="1400" dirty="0">
                <a:hlinkClick r:id="rId2"/>
              </a:rPr>
              <a:t>https://www.youtube.com/watch?v=AnyKi7h4RK4</a:t>
            </a:r>
            <a:endParaRPr lang="el-GR" sz="1400" dirty="0"/>
          </a:p>
        </p:txBody>
      </p:sp>
      <p:sp>
        <p:nvSpPr>
          <p:cNvPr id="6" name="Θέση περιεχομένου 5"/>
          <p:cNvSpPr>
            <a:spLocks noGrp="1"/>
          </p:cNvSpPr>
          <p:nvPr>
            <p:ph sz="half" idx="2"/>
          </p:nvPr>
        </p:nvSpPr>
        <p:spPr>
          <a:xfrm>
            <a:off x="323048" y="2071039"/>
            <a:ext cx="4185623" cy="3304117"/>
          </a:xfrm>
        </p:spPr>
        <p:txBody>
          <a:bodyPr/>
          <a:lstStyle/>
          <a:p>
            <a:r>
              <a:rPr lang="el-GR" dirty="0" smtClean="0"/>
              <a:t>Ο ΥΜΝΟΣ ΤΗΣ ΑΓΑΠΗΣ </a:t>
            </a:r>
          </a:p>
          <a:p>
            <a:pPr marL="0" indent="0">
              <a:buNone/>
            </a:pPr>
            <a:r>
              <a:rPr lang="el-GR" dirty="0"/>
              <a:t> </a:t>
            </a:r>
            <a:r>
              <a:rPr lang="el-GR" dirty="0" smtClean="0"/>
              <a:t>      ΑΠΟΣΤΟΛΟΣ ΠΑΥΛΟΣ</a:t>
            </a:r>
            <a:endParaRPr lang="el-GR" dirty="0"/>
          </a:p>
        </p:txBody>
      </p:sp>
      <p:sp>
        <p:nvSpPr>
          <p:cNvPr id="10" name="Θέση περιεχομένου 9"/>
          <p:cNvSpPr>
            <a:spLocks noGrp="1"/>
          </p:cNvSpPr>
          <p:nvPr>
            <p:ph sz="quarter" idx="4"/>
          </p:nvPr>
        </p:nvSpPr>
        <p:spPr>
          <a:xfrm>
            <a:off x="4709561" y="1580607"/>
            <a:ext cx="5035330" cy="4578322"/>
          </a:xfrm>
        </p:spPr>
        <p:txBody>
          <a:bodyPr>
            <a:normAutofit fontScale="92500" lnSpcReduction="10000"/>
          </a:bodyPr>
          <a:lstStyle/>
          <a:p>
            <a:pPr algn="just"/>
            <a:r>
              <a:rPr lang="el-GR" dirty="0" smtClean="0"/>
              <a:t>"Η αγάπη μακροθυμεί, </a:t>
            </a:r>
            <a:r>
              <a:rPr lang="el-GR" dirty="0" err="1" smtClean="0"/>
              <a:t>αγαθοποιεί</a:t>
            </a:r>
            <a:r>
              <a:rPr lang="el-GR" dirty="0" smtClean="0"/>
              <a:t>. Η αγάπη δεν φθονεί. Η αγάπη δεν αυθαδιάζει, δεν υπερηφανεύεται, δεν φέρεται με απρέπεια, δεν ζητάει τα δικά της, δεν εξάπτεται, δεν συλλογίζεται το κακό. Δεν χαίρεται στην αδικία, συγχαίρει όμως στην αλήθεια. Όλα τα ανέχεται, όλα τα πιστεύει, όλα τα ελπίζει, όλα τα υπομένει." (Επιστολή προς Κορινθίους Α΄ 13: 4 – 7)</a:t>
            </a:r>
            <a:endParaRPr lang="el-GR" dirty="0" smtClean="0"/>
          </a:p>
          <a:p>
            <a:pPr algn="just"/>
            <a:r>
              <a:rPr lang="el-GR" dirty="0" smtClean="0"/>
              <a:t>Το </a:t>
            </a:r>
            <a:r>
              <a:rPr lang="el-GR" dirty="0" smtClean="0"/>
              <a:t>δώρο της αγάπης έχει τόσο μεγάλη αξία που ξεπερνά κάθε αρετή. Ο </a:t>
            </a:r>
            <a:r>
              <a:rPr lang="el-GR" i="1" dirty="0" smtClean="0"/>
              <a:t>Απόστολος των Εθνών</a:t>
            </a:r>
            <a:r>
              <a:rPr lang="el-GR" dirty="0" smtClean="0"/>
              <a:t>, όπως είναι επίσης γνωστός ο Απόστολος Παύλος, επισημαίνει ότι η αγάπη </a:t>
            </a:r>
            <a:r>
              <a:rPr lang="el-GR" dirty="0" smtClean="0"/>
              <a:t>είναι </a:t>
            </a:r>
            <a:r>
              <a:rPr lang="el-GR" dirty="0" smtClean="0"/>
              <a:t>πράξη τετελεσμένη που </a:t>
            </a:r>
            <a:r>
              <a:rPr lang="el-GR" dirty="0" smtClean="0"/>
              <a:t>προέρχεται από </a:t>
            </a:r>
            <a:r>
              <a:rPr lang="el-GR" dirty="0" smtClean="0"/>
              <a:t>την επιθυμία για την καλοσύνη και την ευτυχία </a:t>
            </a:r>
            <a:r>
              <a:rPr lang="el-GR" dirty="0" smtClean="0"/>
              <a:t>όμως </a:t>
            </a:r>
            <a:r>
              <a:rPr lang="el-GR" dirty="0" smtClean="0"/>
              <a:t>δεν </a:t>
            </a:r>
            <a:r>
              <a:rPr lang="el-GR" dirty="0" smtClean="0"/>
              <a:t>παραμένει συναίσθημα, αλλά πραγματώνεται </a:t>
            </a:r>
            <a:r>
              <a:rPr lang="el-GR" dirty="0" smtClean="0"/>
              <a:t>σε </a:t>
            </a:r>
            <a:r>
              <a:rPr lang="el-GR" dirty="0" smtClean="0"/>
              <a:t>πράξη. </a:t>
            </a:r>
            <a:endParaRPr lang="el-GR" dirty="0"/>
          </a:p>
        </p:txBody>
      </p:sp>
      <p:pic>
        <p:nvPicPr>
          <p:cNvPr id="2052" name="Picture 4" descr="Αποτέλεσμα εικόνας για Αποφθέγματα Μαχάτμα Γκάντι"/>
          <p:cNvPicPr>
            <a:picLocks noChangeAspect="1" noChangeArrowheads="1"/>
          </p:cNvPicPr>
          <p:nvPr/>
        </p:nvPicPr>
        <p:blipFill>
          <a:blip r:embed="rId3"/>
          <a:srcRect/>
          <a:stretch>
            <a:fillRect/>
          </a:stretch>
        </p:blipFill>
        <p:spPr bwMode="auto">
          <a:xfrm>
            <a:off x="1004661" y="4010297"/>
            <a:ext cx="2892140" cy="1626053"/>
          </a:xfrm>
          <a:prstGeom prst="rect">
            <a:avLst/>
          </a:prstGeom>
          <a:noFill/>
        </p:spPr>
      </p:pic>
    </p:spTree>
    <p:extLst>
      <p:ext uri="{BB962C8B-B14F-4D97-AF65-F5344CB8AC3E}">
        <p14:creationId xmlns:p14="http://schemas.microsoft.com/office/powerpoint/2010/main" xmlns="" val="1001411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ΘΕΛΩ  ΝΑ ΣΟΥ ΧΑΡΙΣΩ ΚΑΤΙ …..</a:t>
            </a:r>
            <a:br>
              <a:rPr lang="el-GR" dirty="0" smtClean="0"/>
            </a:br>
            <a:endParaRPr lang="el-GR" dirty="0"/>
          </a:p>
        </p:txBody>
      </p:sp>
      <p:sp>
        <p:nvSpPr>
          <p:cNvPr id="8" name="Θέση περιεχομένου 7"/>
          <p:cNvSpPr>
            <a:spLocks noGrp="1"/>
          </p:cNvSpPr>
          <p:nvPr>
            <p:ph sz="half" idx="1"/>
          </p:nvPr>
        </p:nvSpPr>
        <p:spPr/>
        <p:txBody>
          <a:bodyPr/>
          <a:lstStyle/>
          <a:p>
            <a:r>
              <a:rPr lang="el-GR" dirty="0" smtClean="0"/>
              <a:t>Εγώ : </a:t>
            </a:r>
            <a:endParaRPr lang="el-GR" dirty="0"/>
          </a:p>
        </p:txBody>
      </p:sp>
      <p:sp>
        <p:nvSpPr>
          <p:cNvPr id="9" name="Θέση περιεχομένου 8"/>
          <p:cNvSpPr>
            <a:spLocks noGrp="1"/>
          </p:cNvSpPr>
          <p:nvPr>
            <p:ph sz="half" idx="2"/>
          </p:nvPr>
        </p:nvSpPr>
        <p:spPr/>
        <p:txBody>
          <a:bodyPr/>
          <a:lstStyle/>
          <a:p>
            <a:r>
              <a:rPr lang="el-GR" dirty="0" smtClean="0"/>
              <a:t>Εσύ: </a:t>
            </a:r>
            <a:endParaRPr lang="el-GR" dirty="0"/>
          </a:p>
        </p:txBody>
      </p:sp>
      <p:pic>
        <p:nvPicPr>
          <p:cNvPr id="10" name="Picture 2" descr="D:\Users\eirini\Pictures\Μπρεχτ.jpg"/>
          <p:cNvPicPr>
            <a:picLocks noChangeAspect="1" noChangeArrowheads="1"/>
          </p:cNvPicPr>
          <p:nvPr/>
        </p:nvPicPr>
        <p:blipFill>
          <a:blip r:embed="rId2">
            <a:duotone>
              <a:schemeClr val="bg2">
                <a:shade val="45000"/>
                <a:satMod val="135000"/>
              </a:schemeClr>
              <a:prstClr val="white"/>
            </a:duotone>
          </a:blip>
          <a:srcRect/>
          <a:stretch>
            <a:fillRect/>
          </a:stretch>
        </p:blipFill>
        <p:spPr>
          <a:xfrm>
            <a:off x="1611328" y="3275094"/>
            <a:ext cx="1777219" cy="1401409"/>
          </a:xfrm>
          <a:prstGeom prst="rect">
            <a:avLst/>
          </a:prstGeom>
        </p:spPr>
      </p:pic>
      <p:pic>
        <p:nvPicPr>
          <p:cNvPr id="1026" name="Picture 2" descr="Σχετική εικόνα"/>
          <p:cNvPicPr>
            <a:picLocks noChangeAspect="1" noChangeArrowheads="1"/>
          </p:cNvPicPr>
          <p:nvPr/>
        </p:nvPicPr>
        <p:blipFill>
          <a:blip r:embed="rId3"/>
          <a:srcRect/>
          <a:stretch>
            <a:fillRect/>
          </a:stretch>
        </p:blipFill>
        <p:spPr bwMode="auto">
          <a:xfrm>
            <a:off x="5380719" y="3005167"/>
            <a:ext cx="4703808" cy="2957754"/>
          </a:xfrm>
          <a:prstGeom prst="rect">
            <a:avLst/>
          </a:prstGeom>
          <a:noFill/>
        </p:spPr>
      </p:pic>
      <p:pic>
        <p:nvPicPr>
          <p:cNvPr id="1028" name="Picture 4" descr="Αποτέλεσμα εικόνας για ίσως πάλι να ανταμώσουμε"/>
          <p:cNvPicPr>
            <a:picLocks noChangeAspect="1" noChangeArrowheads="1"/>
          </p:cNvPicPr>
          <p:nvPr/>
        </p:nvPicPr>
        <p:blipFill>
          <a:blip r:embed="rId4"/>
          <a:srcRect/>
          <a:stretch>
            <a:fillRect/>
          </a:stretch>
        </p:blipFill>
        <p:spPr bwMode="auto">
          <a:xfrm>
            <a:off x="547461" y="2856504"/>
            <a:ext cx="4272733" cy="3419927"/>
          </a:xfrm>
          <a:prstGeom prst="rect">
            <a:avLst/>
          </a:prstGeom>
          <a:noFill/>
        </p:spPr>
      </p:pic>
    </p:spTree>
    <p:extLst>
      <p:ext uri="{BB962C8B-B14F-4D97-AF65-F5344CB8AC3E}">
        <p14:creationId xmlns:p14="http://schemas.microsoft.com/office/powerpoint/2010/main" xmlns="" val="1475482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677334" y="304800"/>
            <a:ext cx="10311383" cy="6303264"/>
          </a:xfrm>
        </p:spPr>
      </p:pic>
    </p:spTree>
    <p:extLst>
      <p:ext uri="{BB962C8B-B14F-4D97-AF65-F5344CB8AC3E}">
        <p14:creationId xmlns:p14="http://schemas.microsoft.com/office/powerpoint/2010/main" xmlns="" val="3516413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Πρόσθεσε ένα σύντομο σχόλιο για την προηγούμενη αναφορά </a:t>
            </a:r>
            <a:endParaRPr lang="el-GR" dirty="0"/>
          </a:p>
        </p:txBody>
      </p:sp>
      <p:pic>
        <p:nvPicPr>
          <p:cNvPr id="17410" name="Picture 2" descr="http://dialogos.com.cy/wp-content/uploads/2015/03/%CE%BA%CE%B1%CF%85%CE%B3%CE%B1%CF%821.jpg"/>
          <p:cNvPicPr>
            <a:picLocks noChangeAspect="1" noChangeArrowheads="1"/>
          </p:cNvPicPr>
          <p:nvPr/>
        </p:nvPicPr>
        <p:blipFill>
          <a:blip r:embed="rId2"/>
          <a:srcRect/>
          <a:stretch>
            <a:fillRect/>
          </a:stretch>
        </p:blipFill>
        <p:spPr bwMode="auto">
          <a:xfrm>
            <a:off x="7720150" y="4334313"/>
            <a:ext cx="3722914" cy="2321077"/>
          </a:xfrm>
          <a:prstGeom prst="rect">
            <a:avLst/>
          </a:prstGeom>
          <a:noFill/>
        </p:spPr>
      </p:pic>
      <p:pic>
        <p:nvPicPr>
          <p:cNvPr id="17412" name="Picture 4" descr="Αποτέλεσμα εικόνας για απε γη"/>
          <p:cNvPicPr>
            <a:picLocks noChangeAspect="1" noChangeArrowheads="1"/>
          </p:cNvPicPr>
          <p:nvPr/>
        </p:nvPicPr>
        <p:blipFill>
          <a:blip r:embed="rId3"/>
          <a:srcRect/>
          <a:stretch>
            <a:fillRect/>
          </a:stretch>
        </p:blipFill>
        <p:spPr bwMode="auto">
          <a:xfrm>
            <a:off x="7727205" y="1789612"/>
            <a:ext cx="3715858" cy="2475139"/>
          </a:xfrm>
          <a:prstGeom prst="rect">
            <a:avLst/>
          </a:prstGeom>
          <a:noFill/>
        </p:spPr>
      </p:pic>
      <p:pic>
        <p:nvPicPr>
          <p:cNvPr id="6" name="Picture 2" descr="Αποτέλεσμα εικόνας για μία εικόνα χίλιες λέξεις"/>
          <p:cNvPicPr>
            <a:picLocks noChangeAspect="1" noChangeArrowheads="1"/>
          </p:cNvPicPr>
          <p:nvPr/>
        </p:nvPicPr>
        <p:blipFill>
          <a:blip r:embed="rId4"/>
          <a:srcRect/>
          <a:stretch>
            <a:fillRect/>
          </a:stretch>
        </p:blipFill>
        <p:spPr bwMode="auto">
          <a:xfrm>
            <a:off x="2833462" y="2835182"/>
            <a:ext cx="4269418" cy="2089516"/>
          </a:xfrm>
          <a:prstGeom prst="rect">
            <a:avLst/>
          </a:prstGeom>
          <a:noFill/>
        </p:spPr>
      </p:pic>
      <p:sp>
        <p:nvSpPr>
          <p:cNvPr id="7" name="Τίτλος 1"/>
          <p:cNvSpPr txBox="1">
            <a:spLocks/>
          </p:cNvSpPr>
          <p:nvPr/>
        </p:nvSpPr>
        <p:spPr>
          <a:xfrm>
            <a:off x="3396829" y="2952205"/>
            <a:ext cx="3265229" cy="793831"/>
          </a:xfrm>
          <a:prstGeom prst="rect">
            <a:avLst/>
          </a:prstGeom>
        </p:spPr>
        <p:txBody>
          <a:bodyPr vert="horz" lIns="91440" tIns="45720" rIns="91440" bIns="45720" rtlCol="0" anchor="b">
            <a:no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l-GR" sz="5400" b="1" i="0" u="none" strike="noStrike" kern="120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Calibri" pitchFamily="34" charset="0"/>
                <a:ea typeface="+mj-ea"/>
                <a:cs typeface="Calibri" pitchFamily="34" charset="0"/>
              </a:rPr>
              <a:t>Αγάπη</a:t>
            </a:r>
            <a:endParaRPr kumimoji="0" lang="el-GR" sz="5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itchFamily="34" charset="0"/>
              <a:ea typeface="+mj-ea"/>
              <a:cs typeface="Calibri" pitchFamily="34" charset="0"/>
            </a:endParaRPr>
          </a:p>
        </p:txBody>
      </p:sp>
    </p:spTree>
    <p:extLst>
      <p:ext uri="{BB962C8B-B14F-4D97-AF65-F5344CB8AC3E}">
        <p14:creationId xmlns:p14="http://schemas.microsoft.com/office/powerpoint/2010/main" xmlns="" val="1952639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307598" y="215537"/>
            <a:ext cx="4126860" cy="496824"/>
          </a:xfrm>
        </p:spPr>
        <p:txBody>
          <a:bodyPr>
            <a:normAutofit fontScale="90000"/>
          </a:bodyPr>
          <a:lstStyle/>
          <a:p>
            <a:r>
              <a:rPr lang="el-GR" sz="2800" dirty="0" smtClean="0"/>
              <a:t>ΠΟΙΑ </a:t>
            </a:r>
            <a:r>
              <a:rPr lang="el-GR" sz="2800" dirty="0" smtClean="0"/>
              <a:t>Ε</a:t>
            </a:r>
            <a:r>
              <a:rPr lang="en-US" sz="2800" dirty="0" smtClean="0"/>
              <a:t>I</a:t>
            </a:r>
            <a:r>
              <a:rPr lang="el-GR" sz="2800" dirty="0" smtClean="0"/>
              <a:t>ΝΑΙ </a:t>
            </a:r>
            <a:r>
              <a:rPr lang="el-GR" sz="2800" dirty="0" smtClean="0"/>
              <a:t>Η ΑΠΟΨΗ ΣΟΥ ;</a:t>
            </a:r>
            <a:endParaRPr lang="el-GR" sz="2800"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011002" y="1169561"/>
            <a:ext cx="4513262" cy="4191961"/>
          </a:xfrm>
        </p:spPr>
      </p:pic>
      <p:pic>
        <p:nvPicPr>
          <p:cNvPr id="16386" name="Picture 2" descr="Αποτέλεσμα εικόνας για εκπαιδευση και αλλαγή κόσμου"/>
          <p:cNvPicPr>
            <a:picLocks noChangeAspect="1" noChangeArrowheads="1"/>
          </p:cNvPicPr>
          <p:nvPr/>
        </p:nvPicPr>
        <p:blipFill>
          <a:blip r:embed="rId3"/>
          <a:srcRect/>
          <a:stretch>
            <a:fillRect/>
          </a:stretch>
        </p:blipFill>
        <p:spPr bwMode="auto">
          <a:xfrm>
            <a:off x="2297885" y="724731"/>
            <a:ext cx="1843041" cy="1319335"/>
          </a:xfrm>
          <a:prstGeom prst="rect">
            <a:avLst/>
          </a:prstGeom>
          <a:noFill/>
        </p:spPr>
      </p:pic>
      <p:pic>
        <p:nvPicPr>
          <p:cNvPr id="16388" name="Picture 4" descr="Αποτέλεσμα εικόνας για αλλαγή κόσμου"/>
          <p:cNvPicPr>
            <a:picLocks noChangeAspect="1" noChangeArrowheads="1"/>
          </p:cNvPicPr>
          <p:nvPr/>
        </p:nvPicPr>
        <p:blipFill>
          <a:blip r:embed="rId4"/>
          <a:srcRect/>
          <a:stretch>
            <a:fillRect/>
          </a:stretch>
        </p:blipFill>
        <p:spPr bwMode="auto">
          <a:xfrm>
            <a:off x="1958251" y="4857687"/>
            <a:ext cx="2914196" cy="1823693"/>
          </a:xfrm>
          <a:prstGeom prst="rect">
            <a:avLst/>
          </a:prstGeom>
          <a:noFill/>
        </p:spPr>
      </p:pic>
      <p:pic>
        <p:nvPicPr>
          <p:cNvPr id="16390" name="Picture 6" descr="Αποτέλεσμα εικόνας για αλλαγή κόσμου"/>
          <p:cNvPicPr>
            <a:picLocks noChangeAspect="1" noChangeArrowheads="1"/>
          </p:cNvPicPr>
          <p:nvPr/>
        </p:nvPicPr>
        <p:blipFill>
          <a:blip r:embed="rId5"/>
          <a:srcRect/>
          <a:stretch>
            <a:fillRect/>
          </a:stretch>
        </p:blipFill>
        <p:spPr bwMode="auto">
          <a:xfrm>
            <a:off x="5955483" y="495301"/>
            <a:ext cx="5629275" cy="3743325"/>
          </a:xfrm>
          <a:prstGeom prst="rect">
            <a:avLst/>
          </a:prstGeom>
          <a:noFill/>
        </p:spPr>
      </p:pic>
      <p:pic>
        <p:nvPicPr>
          <p:cNvPr id="16392" name="Picture 8" descr="Αποτέλεσμα εικόνας για αλλαγή κόσμου"/>
          <p:cNvPicPr>
            <a:picLocks noChangeAspect="1" noChangeArrowheads="1"/>
          </p:cNvPicPr>
          <p:nvPr/>
        </p:nvPicPr>
        <p:blipFill>
          <a:blip r:embed="rId6"/>
          <a:srcRect/>
          <a:stretch>
            <a:fillRect/>
          </a:stretch>
        </p:blipFill>
        <p:spPr bwMode="auto">
          <a:xfrm>
            <a:off x="5968548" y="4398308"/>
            <a:ext cx="3384459" cy="1776842"/>
          </a:xfrm>
          <a:prstGeom prst="rect">
            <a:avLst/>
          </a:prstGeom>
          <a:noFill/>
        </p:spPr>
      </p:pic>
      <p:pic>
        <p:nvPicPr>
          <p:cNvPr id="16394" name="Picture 10" descr="Αποτέλεσμα εικόνας για αλλαγή κόσμου"/>
          <p:cNvPicPr>
            <a:picLocks noChangeAspect="1" noChangeArrowheads="1"/>
          </p:cNvPicPr>
          <p:nvPr/>
        </p:nvPicPr>
        <p:blipFill>
          <a:blip r:embed="rId7"/>
          <a:srcRect/>
          <a:stretch>
            <a:fillRect/>
          </a:stretch>
        </p:blipFill>
        <p:spPr bwMode="auto">
          <a:xfrm>
            <a:off x="9491705" y="4376057"/>
            <a:ext cx="2108112" cy="1106759"/>
          </a:xfrm>
          <a:prstGeom prst="rect">
            <a:avLst/>
          </a:prstGeom>
          <a:noFill/>
        </p:spPr>
      </p:pic>
    </p:spTree>
    <p:extLst>
      <p:ext uri="{BB962C8B-B14F-4D97-AF65-F5344CB8AC3E}">
        <p14:creationId xmlns:p14="http://schemas.microsoft.com/office/powerpoint/2010/main" xmlns="" val="2579375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a:bodyPr>
          <a:lstStyle/>
          <a:p>
            <a:r>
              <a:rPr lang="el-GR" dirty="0" smtClean="0"/>
              <a:t>Αν θα μπορούσα τον κόσμο να άλλαζα…. </a:t>
            </a:r>
            <a:endParaRPr lang="el-GR" dirty="0"/>
          </a:p>
        </p:txBody>
      </p:sp>
      <p:sp>
        <p:nvSpPr>
          <p:cNvPr id="7" name="Θέση περιεχομένου 6"/>
          <p:cNvSpPr>
            <a:spLocks noGrp="1"/>
          </p:cNvSpPr>
          <p:nvPr>
            <p:ph idx="1"/>
          </p:nvPr>
        </p:nvSpPr>
        <p:spPr>
          <a:xfrm>
            <a:off x="677334" y="1280159"/>
            <a:ext cx="8596668" cy="5342709"/>
          </a:xfrm>
        </p:spPr>
        <p:txBody>
          <a:bodyPr>
            <a:normAutofit fontScale="92500" lnSpcReduction="10000"/>
          </a:bodyPr>
          <a:lstStyle/>
          <a:p>
            <a:pPr marL="0" indent="0">
              <a:buNone/>
            </a:pPr>
            <a:r>
              <a:rPr lang="el-GR" sz="4000" b="1" dirty="0" smtClean="0">
                <a:solidFill>
                  <a:srgbClr val="0000FF"/>
                </a:solidFill>
                <a:effectLst>
                  <a:outerShdw blurRad="38100" dist="38100" dir="2700000" algn="tl">
                    <a:srgbClr val="000000">
                      <a:alpha val="43137"/>
                    </a:srgbClr>
                  </a:outerShdw>
                </a:effectLst>
              </a:rPr>
              <a:t>Θα </a:t>
            </a:r>
            <a:r>
              <a:rPr lang="el-GR" sz="4000" b="1" dirty="0" smtClean="0">
                <a:solidFill>
                  <a:srgbClr val="0000FF"/>
                </a:solidFill>
                <a:effectLst>
                  <a:outerShdw blurRad="38100" dist="38100" dir="2700000" algn="tl">
                    <a:srgbClr val="000000">
                      <a:alpha val="43137"/>
                    </a:srgbClr>
                  </a:outerShdw>
                </a:effectLst>
              </a:rPr>
              <a:t>ξαναέβαφα γαλάζια τη θάλασσα</a:t>
            </a:r>
            <a:r>
              <a:rPr lang="el-GR" sz="4000" b="1" dirty="0" smtClean="0">
                <a:solidFill>
                  <a:srgbClr val="0000FF"/>
                </a:solidFill>
                <a:effectLst>
                  <a:outerShdw blurRad="38100" dist="38100" dir="2700000" algn="tl">
                    <a:srgbClr val="000000">
                      <a:alpha val="43137"/>
                    </a:srgbClr>
                  </a:outerShdw>
                </a:effectLst>
              </a:rPr>
              <a:t>.</a:t>
            </a:r>
            <a:endParaRPr lang="en-US" sz="4000" b="1" dirty="0" smtClean="0">
              <a:solidFill>
                <a:srgbClr val="0000FF"/>
              </a:solidFill>
              <a:effectLst>
                <a:outerShdw blurRad="38100" dist="38100" dir="2700000" algn="tl">
                  <a:srgbClr val="000000">
                    <a:alpha val="43137"/>
                  </a:srgbClr>
                </a:outerShdw>
              </a:effectLst>
            </a:endParaRPr>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l-GR" dirty="0" smtClean="0"/>
          </a:p>
          <a:p>
            <a:pPr marL="0" indent="0">
              <a:buNone/>
            </a:pPr>
            <a:endParaRPr lang="el-GR" dirty="0" smtClean="0"/>
          </a:p>
          <a:p>
            <a:pPr marL="0" indent="0">
              <a:buNone/>
            </a:pPr>
            <a:endParaRPr lang="el-GR" dirty="0" smtClean="0"/>
          </a:p>
          <a:p>
            <a:pPr marL="0" indent="0">
              <a:buNone/>
            </a:pPr>
            <a:endParaRPr lang="el-GR" dirty="0" smtClean="0"/>
          </a:p>
          <a:p>
            <a:pPr marL="0" indent="0">
              <a:buNone/>
            </a:pPr>
            <a:endParaRPr lang="en-US" dirty="0" smtClean="0"/>
          </a:p>
          <a:p>
            <a:pPr marL="0" indent="0">
              <a:buNone/>
            </a:pPr>
            <a:r>
              <a:rPr lang="el-GR" b="1" dirty="0" smtClean="0">
                <a:hlinkClick r:id="rId2"/>
              </a:rPr>
              <a:t>Φίλιππος Πλιάτσικας - Αν θα μπορούσα τον κόσμο να άλλαζα, Στίχοι </a:t>
            </a:r>
            <a:endParaRPr lang="en-US" b="1" dirty="0" smtClean="0"/>
          </a:p>
          <a:p>
            <a:pPr marL="0" indent="0">
              <a:buNone/>
            </a:pPr>
            <a:r>
              <a:rPr lang="en-US" b="1" dirty="0" err="1" smtClean="0">
                <a:hlinkClick r:id="rId3"/>
              </a:rPr>
              <a:t>F.Pliatsikas</a:t>
            </a:r>
            <a:r>
              <a:rPr lang="en-US" b="1" dirty="0" smtClean="0">
                <a:hlinkClick r:id="rId3"/>
              </a:rPr>
              <a:t> An </a:t>
            </a:r>
            <a:r>
              <a:rPr lang="en-US" b="1" dirty="0" err="1" smtClean="0">
                <a:hlinkClick r:id="rId3"/>
              </a:rPr>
              <a:t>tha</a:t>
            </a:r>
            <a:r>
              <a:rPr lang="en-US" b="1" dirty="0" smtClean="0">
                <a:hlinkClick r:id="rId3"/>
              </a:rPr>
              <a:t> </a:t>
            </a:r>
            <a:r>
              <a:rPr lang="en-US" b="1" dirty="0" err="1" smtClean="0">
                <a:hlinkClick r:id="rId3"/>
              </a:rPr>
              <a:t>mporousa</a:t>
            </a:r>
            <a:r>
              <a:rPr lang="en-US" b="1" dirty="0" smtClean="0">
                <a:hlinkClick r:id="rId3"/>
              </a:rPr>
              <a:t> ton </a:t>
            </a:r>
            <a:r>
              <a:rPr lang="en-US" b="1" dirty="0" err="1" smtClean="0">
                <a:hlinkClick r:id="rId3"/>
              </a:rPr>
              <a:t>kosmo</a:t>
            </a:r>
            <a:r>
              <a:rPr lang="en-US" b="1" dirty="0" smtClean="0">
                <a:hlinkClick r:id="rId3"/>
              </a:rPr>
              <a:t> </a:t>
            </a:r>
            <a:r>
              <a:rPr lang="en-US" b="1" dirty="0" err="1" smtClean="0">
                <a:hlinkClick r:id="rId3"/>
              </a:rPr>
              <a:t>na</a:t>
            </a:r>
            <a:r>
              <a:rPr lang="en-US" b="1" dirty="0" smtClean="0">
                <a:hlinkClick r:id="rId3"/>
              </a:rPr>
              <a:t> </a:t>
            </a:r>
            <a:r>
              <a:rPr lang="en-US" b="1" dirty="0" err="1" smtClean="0">
                <a:hlinkClick r:id="rId3"/>
              </a:rPr>
              <a:t>allaza</a:t>
            </a:r>
            <a:r>
              <a:rPr lang="en-US" b="1" dirty="0" smtClean="0">
                <a:hlinkClick r:id="rId3"/>
              </a:rPr>
              <a:t> </a:t>
            </a:r>
            <a:endParaRPr lang="en-US" b="1" dirty="0" smtClean="0"/>
          </a:p>
          <a:p>
            <a:pPr marL="0" indent="0">
              <a:buNone/>
            </a:pPr>
            <a:endParaRPr lang="el-GR" b="1" dirty="0" smtClean="0"/>
          </a:p>
          <a:p>
            <a:pPr marL="0" indent="0">
              <a:buNone/>
            </a:pPr>
            <a:endParaRPr lang="el-GR" dirty="0"/>
          </a:p>
        </p:txBody>
      </p:sp>
      <p:pic>
        <p:nvPicPr>
          <p:cNvPr id="15362" name="Picture 2" descr="Αποτέλεσμα εικόνας για γαλάζια τη θάλασσα"/>
          <p:cNvPicPr>
            <a:picLocks noChangeAspect="1" noChangeArrowheads="1"/>
          </p:cNvPicPr>
          <p:nvPr/>
        </p:nvPicPr>
        <p:blipFill>
          <a:blip r:embed="rId4"/>
          <a:srcRect/>
          <a:stretch>
            <a:fillRect/>
          </a:stretch>
        </p:blipFill>
        <p:spPr bwMode="auto">
          <a:xfrm>
            <a:off x="2898774" y="1973655"/>
            <a:ext cx="4535579" cy="3630311"/>
          </a:xfrm>
          <a:prstGeom prst="rect">
            <a:avLst/>
          </a:prstGeom>
          <a:noFill/>
        </p:spPr>
      </p:pic>
    </p:spTree>
    <p:extLst>
      <p:ext uri="{BB962C8B-B14F-4D97-AF65-F5344CB8AC3E}">
        <p14:creationId xmlns:p14="http://schemas.microsoft.com/office/powerpoint/2010/main" xmlns="" val="1226863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Πρόσθεσε μία εικόνα ή φωτογραφία που σε αντιπροσωπεύει ….</a:t>
            </a:r>
            <a:endParaRPr lang="el-GR" dirty="0"/>
          </a:p>
        </p:txBody>
      </p:sp>
      <p:pic>
        <p:nvPicPr>
          <p:cNvPr id="14338" name="Picture 2" descr="Αποτέλεσμα εικόνας για electrical"/>
          <p:cNvPicPr>
            <a:picLocks noChangeAspect="1" noChangeArrowheads="1"/>
          </p:cNvPicPr>
          <p:nvPr/>
        </p:nvPicPr>
        <p:blipFill>
          <a:blip r:embed="rId2"/>
          <a:srcRect/>
          <a:stretch>
            <a:fillRect/>
          </a:stretch>
        </p:blipFill>
        <p:spPr bwMode="auto">
          <a:xfrm>
            <a:off x="8322954" y="4362995"/>
            <a:ext cx="3564247" cy="2226946"/>
          </a:xfrm>
          <a:prstGeom prst="rect">
            <a:avLst/>
          </a:prstGeom>
          <a:noFill/>
        </p:spPr>
      </p:pic>
      <p:pic>
        <p:nvPicPr>
          <p:cNvPr id="14340" name="Picture 4" descr="η εικόνα προφίλ σας"/>
          <p:cNvPicPr>
            <a:picLocks noChangeAspect="1" noChangeArrowheads="1"/>
          </p:cNvPicPr>
          <p:nvPr/>
        </p:nvPicPr>
        <p:blipFill>
          <a:blip r:embed="rId3"/>
          <a:srcRect/>
          <a:stretch>
            <a:fillRect/>
          </a:stretch>
        </p:blipFill>
        <p:spPr bwMode="auto">
          <a:xfrm>
            <a:off x="2717075" y="2240958"/>
            <a:ext cx="3566160" cy="3566163"/>
          </a:xfrm>
          <a:prstGeom prst="rect">
            <a:avLst/>
          </a:prstGeom>
          <a:noFill/>
        </p:spPr>
      </p:pic>
    </p:spTree>
    <p:extLst>
      <p:ext uri="{BB962C8B-B14F-4D97-AF65-F5344CB8AC3E}">
        <p14:creationId xmlns:p14="http://schemas.microsoft.com/office/powerpoint/2010/main" xmlns="" val="3638499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Δώσε μία λύση στο θυμό …</a:t>
            </a:r>
            <a:endParaRPr lang="el-GR" dirty="0"/>
          </a:p>
        </p:txBody>
      </p:sp>
      <p:sp>
        <p:nvSpPr>
          <p:cNvPr id="3" name="Θέση περιεχομένου 2"/>
          <p:cNvSpPr>
            <a:spLocks noGrp="1"/>
          </p:cNvSpPr>
          <p:nvPr>
            <p:ph sz="half" idx="1"/>
          </p:nvPr>
        </p:nvSpPr>
        <p:spPr>
          <a:xfrm>
            <a:off x="677334" y="1723136"/>
            <a:ext cx="4184035" cy="4614897"/>
          </a:xfrm>
        </p:spPr>
        <p:txBody>
          <a:bodyPr/>
          <a:lstStyle/>
          <a:p>
            <a:pPr marL="0" indent="0">
              <a:buNone/>
            </a:pPr>
            <a:r>
              <a:rPr lang="el-GR" dirty="0"/>
              <a:t> </a:t>
            </a:r>
            <a:r>
              <a:rPr lang="el-GR" dirty="0" smtClean="0"/>
              <a:t>Εάν θύμωνα πολύ…. Θα έβγαινα να περπατήσω …</a:t>
            </a:r>
          </a:p>
          <a:p>
            <a:pPr marL="0" indent="0">
              <a:buNone/>
            </a:pPr>
            <a:r>
              <a:rPr lang="el-GR" dirty="0" smtClean="0"/>
              <a:t>Θα άκουγα μουσική ….</a:t>
            </a:r>
          </a:p>
          <a:p>
            <a:pPr marL="0" indent="0">
              <a:buNone/>
            </a:pPr>
            <a:r>
              <a:rPr lang="el-GR" dirty="0" smtClean="0"/>
              <a:t>Η θα έπαιρνα βαθιές αναπνοές …</a:t>
            </a:r>
          </a:p>
          <a:p>
            <a:pPr marL="0" indent="0">
              <a:buNone/>
            </a:pPr>
            <a:r>
              <a:rPr lang="el-GR" dirty="0" smtClean="0"/>
              <a:t>Μπορεί όμως και να </a:t>
            </a:r>
            <a:r>
              <a:rPr lang="el-GR" dirty="0" err="1" smtClean="0"/>
              <a:t>αναστοχαζόμουν</a:t>
            </a:r>
            <a:r>
              <a:rPr lang="el-GR" dirty="0" smtClean="0"/>
              <a:t> ….</a:t>
            </a:r>
            <a:endParaRPr lang="el-GR" dirty="0"/>
          </a:p>
        </p:txBody>
      </p:sp>
      <p:pic>
        <p:nvPicPr>
          <p:cNvPr id="13314" name="Picture 2" descr="Αποτέλεσμα εικόνας για Κανείς δεν μπορεί να με πληγώσει χωρίς τη συγκατάθεσή μου"/>
          <p:cNvPicPr>
            <a:picLocks noChangeAspect="1" noChangeArrowheads="1"/>
          </p:cNvPicPr>
          <p:nvPr/>
        </p:nvPicPr>
        <p:blipFill>
          <a:blip r:embed="rId2"/>
          <a:srcRect/>
          <a:stretch>
            <a:fillRect/>
          </a:stretch>
        </p:blipFill>
        <p:spPr bwMode="auto">
          <a:xfrm>
            <a:off x="5276215" y="1866900"/>
            <a:ext cx="5619750" cy="3743325"/>
          </a:xfrm>
          <a:prstGeom prst="rect">
            <a:avLst/>
          </a:prstGeom>
          <a:noFill/>
        </p:spPr>
      </p:pic>
    </p:spTree>
    <p:extLst>
      <p:ext uri="{BB962C8B-B14F-4D97-AF65-F5344CB8AC3E}">
        <p14:creationId xmlns:p14="http://schemas.microsoft.com/office/powerpoint/2010/main" xmlns="" val="1255709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Κάνε πράξη τον ηρωισμό…</a:t>
            </a:r>
            <a:endParaRPr lang="el-GR" dirty="0"/>
          </a:p>
        </p:txBody>
      </p:sp>
      <p:pic>
        <p:nvPicPr>
          <p:cNvPr id="12290" name="Picture 2" descr="Αποτέλεσμα εικόνας για Κάνε πράξη τον ηρωισμό"/>
          <p:cNvPicPr>
            <a:picLocks noChangeAspect="1" noChangeArrowheads="1"/>
          </p:cNvPicPr>
          <p:nvPr/>
        </p:nvPicPr>
        <p:blipFill>
          <a:blip r:embed="rId2"/>
          <a:srcRect/>
          <a:stretch>
            <a:fillRect/>
          </a:stretch>
        </p:blipFill>
        <p:spPr bwMode="auto">
          <a:xfrm>
            <a:off x="1958249" y="1851343"/>
            <a:ext cx="6709024" cy="2772908"/>
          </a:xfrm>
          <a:prstGeom prst="rect">
            <a:avLst/>
          </a:prstGeom>
          <a:noFill/>
        </p:spPr>
      </p:pic>
      <p:pic>
        <p:nvPicPr>
          <p:cNvPr id="12292" name="Picture 4" descr="Σχετική εικόνα"/>
          <p:cNvPicPr>
            <a:picLocks noChangeAspect="1" noChangeArrowheads="1"/>
          </p:cNvPicPr>
          <p:nvPr/>
        </p:nvPicPr>
        <p:blipFill>
          <a:blip r:embed="rId3"/>
          <a:srcRect/>
          <a:stretch>
            <a:fillRect/>
          </a:stretch>
        </p:blipFill>
        <p:spPr bwMode="auto">
          <a:xfrm>
            <a:off x="8725989" y="3541755"/>
            <a:ext cx="3466011" cy="3316246"/>
          </a:xfrm>
          <a:prstGeom prst="rect">
            <a:avLst/>
          </a:prstGeom>
          <a:noFill/>
        </p:spPr>
      </p:pic>
    </p:spTree>
    <p:extLst>
      <p:ext uri="{BB962C8B-B14F-4D97-AF65-F5344CB8AC3E}">
        <p14:creationId xmlns:p14="http://schemas.microsoft.com/office/powerpoint/2010/main" xmlns="" val="2019201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Σχετική εικόνα"/>
          <p:cNvPicPr>
            <a:picLocks noChangeAspect="1" noChangeArrowheads="1"/>
          </p:cNvPicPr>
          <p:nvPr/>
        </p:nvPicPr>
        <p:blipFill>
          <a:blip r:embed="rId2"/>
          <a:srcRect/>
          <a:stretch>
            <a:fillRect/>
          </a:stretch>
        </p:blipFill>
        <p:spPr bwMode="auto">
          <a:xfrm>
            <a:off x="5067210" y="340723"/>
            <a:ext cx="4762500" cy="2943225"/>
          </a:xfrm>
          <a:prstGeom prst="rect">
            <a:avLst/>
          </a:prstGeom>
          <a:noFill/>
        </p:spPr>
      </p:pic>
      <p:sp>
        <p:nvSpPr>
          <p:cNvPr id="2" name="Τίτλος 1"/>
          <p:cNvSpPr>
            <a:spLocks noGrp="1"/>
          </p:cNvSpPr>
          <p:nvPr>
            <p:ph type="title"/>
          </p:nvPr>
        </p:nvSpPr>
        <p:spPr>
          <a:xfrm>
            <a:off x="677334" y="413516"/>
            <a:ext cx="3854528" cy="1278466"/>
          </a:xfrm>
        </p:spPr>
        <p:txBody>
          <a:bodyPr/>
          <a:lstStyle/>
          <a:p>
            <a:r>
              <a:rPr lang="el-GR" dirty="0" smtClean="0"/>
              <a:t>Τι μήνυμα σου στέλνει ο πίνακας : το βαγόνι της τρίτης θέσης; </a:t>
            </a:r>
            <a:endParaRPr lang="el-GR" dirty="0"/>
          </a:p>
        </p:txBody>
      </p:sp>
      <p:pic>
        <p:nvPicPr>
          <p:cNvPr id="4" name="Θέση περιεχομένου 3"/>
          <p:cNvPicPr>
            <a:picLocks noGrp="1" noChangeAspect="1"/>
          </p:cNvPicPr>
          <p:nvPr>
            <p:ph idx="1"/>
          </p:nvPr>
        </p:nvPicPr>
        <p:blipFill>
          <a:blip r:embed="rId3">
            <a:extLst>
              <a:ext uri="{28A0092B-C50C-407E-A947-70E740481C1C}">
                <a14:useLocalDpi xmlns:a14="http://schemas.microsoft.com/office/drawing/2010/main" xmlns="" val="0"/>
              </a:ext>
            </a:extLst>
          </a:blip>
          <a:stretch>
            <a:fillRect/>
          </a:stretch>
        </p:blipFill>
        <p:spPr>
          <a:xfrm>
            <a:off x="741792" y="1757296"/>
            <a:ext cx="4213384" cy="4696625"/>
          </a:xfrm>
        </p:spPr>
      </p:pic>
      <p:pic>
        <p:nvPicPr>
          <p:cNvPr id="6" name="Picture 2" descr="Σχετική εικόνα"/>
          <p:cNvPicPr>
            <a:picLocks noChangeAspect="1" noChangeArrowheads="1"/>
          </p:cNvPicPr>
          <p:nvPr/>
        </p:nvPicPr>
        <p:blipFill>
          <a:blip r:embed="rId4"/>
          <a:srcRect/>
          <a:stretch>
            <a:fillRect/>
          </a:stretch>
        </p:blipFill>
        <p:spPr bwMode="auto">
          <a:xfrm>
            <a:off x="5067209" y="3310090"/>
            <a:ext cx="3750219" cy="3149222"/>
          </a:xfrm>
          <a:prstGeom prst="rect">
            <a:avLst/>
          </a:prstGeom>
          <a:noFill/>
        </p:spPr>
      </p:pic>
      <p:pic>
        <p:nvPicPr>
          <p:cNvPr id="11266" name="Picture 2" descr="Αποτέλεσμα εικόνας για μία εικόνα χίλιες λέξεις"/>
          <p:cNvPicPr>
            <a:picLocks noChangeAspect="1" noChangeArrowheads="1"/>
          </p:cNvPicPr>
          <p:nvPr/>
        </p:nvPicPr>
        <p:blipFill>
          <a:blip r:embed="rId5"/>
          <a:srcRect/>
          <a:stretch>
            <a:fillRect/>
          </a:stretch>
        </p:blipFill>
        <p:spPr bwMode="auto">
          <a:xfrm>
            <a:off x="7231237" y="3291839"/>
            <a:ext cx="1587986" cy="1188721"/>
          </a:xfrm>
          <a:prstGeom prst="rect">
            <a:avLst/>
          </a:prstGeom>
          <a:noFill/>
        </p:spPr>
      </p:pic>
      <p:pic>
        <p:nvPicPr>
          <p:cNvPr id="11270" name="Picture 6" descr="Αποτέλεσμα εικόνας για το βαγόνι της τρίτης θέσης;"/>
          <p:cNvPicPr>
            <a:picLocks noChangeAspect="1" noChangeArrowheads="1"/>
          </p:cNvPicPr>
          <p:nvPr/>
        </p:nvPicPr>
        <p:blipFill>
          <a:blip r:embed="rId6"/>
          <a:srcRect/>
          <a:stretch>
            <a:fillRect/>
          </a:stretch>
        </p:blipFill>
        <p:spPr bwMode="auto">
          <a:xfrm>
            <a:off x="9076179" y="613955"/>
            <a:ext cx="2275444" cy="1265147"/>
          </a:xfrm>
          <a:prstGeom prst="rect">
            <a:avLst/>
          </a:prstGeom>
          <a:noFill/>
        </p:spPr>
      </p:pic>
      <p:pic>
        <p:nvPicPr>
          <p:cNvPr id="11272" name="Picture 8" descr="Αποτέλεσμα εικόνας για το βαγόνι της τρίτης θέσης;"/>
          <p:cNvPicPr>
            <a:picLocks noChangeAspect="1" noChangeArrowheads="1"/>
          </p:cNvPicPr>
          <p:nvPr/>
        </p:nvPicPr>
        <p:blipFill>
          <a:blip r:embed="rId7"/>
          <a:srcRect/>
          <a:stretch>
            <a:fillRect/>
          </a:stretch>
        </p:blipFill>
        <p:spPr bwMode="auto">
          <a:xfrm>
            <a:off x="8959941" y="4080667"/>
            <a:ext cx="3057888" cy="1719242"/>
          </a:xfrm>
          <a:prstGeom prst="rect">
            <a:avLst/>
          </a:prstGeom>
          <a:noFill/>
        </p:spPr>
      </p:pic>
    </p:spTree>
    <p:extLst>
      <p:ext uri="{BB962C8B-B14F-4D97-AF65-F5344CB8AC3E}">
        <p14:creationId xmlns:p14="http://schemas.microsoft.com/office/powerpoint/2010/main" xmlns="" val="1192246848"/>
      </p:ext>
    </p:extLst>
  </p:cSld>
  <p:clrMapOvr>
    <a:masterClrMapping/>
  </p:clrMapOvr>
</p:sld>
</file>

<file path=ppt/theme/theme1.xml><?xml version="1.0" encoding="utf-8"?>
<a:theme xmlns:a="http://schemas.openxmlformats.org/drawingml/2006/main" name="Όψη">
  <a:themeElements>
    <a:clrScheme name="Όψη">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Όψη">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Όψη">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243</TotalTime>
  <Words>446</Words>
  <Application>Microsoft Office PowerPoint</Application>
  <PresentationFormat>Προσαρμογή</PresentationFormat>
  <Paragraphs>64</Paragraphs>
  <Slides>19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Όψη</vt:lpstr>
      <vt:lpstr>ΠΕΣ ΤΟ ΜΕ ΜΙΑ ΛΕΞΗ!</vt:lpstr>
      <vt:lpstr>Διαφάνεια 2</vt:lpstr>
      <vt:lpstr>Πρόσθεσε ένα σύντομο σχόλιο για την προηγούμενη αναφορά </vt:lpstr>
      <vt:lpstr>ΠΟΙΑ ΕIΝΑΙ Η ΑΠΟΨΗ ΣΟΥ ;</vt:lpstr>
      <vt:lpstr>Αν θα μπορούσα τον κόσμο να άλλαζα…. </vt:lpstr>
      <vt:lpstr>Πρόσθεσε μία εικόνα ή φωτογραφία που σε αντιπροσωπεύει ….</vt:lpstr>
      <vt:lpstr>Δώσε μία λύση στο θυμό …</vt:lpstr>
      <vt:lpstr>Κάνε πράξη τον ηρωισμό…</vt:lpstr>
      <vt:lpstr>Τι μήνυμα σου στέλνει ο πίνακας : το βαγόνι της τρίτης θέσης; </vt:lpstr>
      <vt:lpstr>Δες τους ανθρώπους στη Γκολγκόντα  … και δώσε τους ένα όνομα…. Δικαιολόγησε εάν θέλεις ….</vt:lpstr>
      <vt:lpstr>….</vt:lpstr>
      <vt:lpstr>Δώσε ένα όνομα και μετά διάλεξε μία εικόνα που θα ήθελες να περιγράψεις με δυο λόγια … </vt:lpstr>
      <vt:lpstr>Τοποθέτησε δύο εικόνες που σε αντιπροσωπεύουν … ως ρόλο στο χώρο  εργασίας σου …</vt:lpstr>
      <vt:lpstr>Τι θα πρόσφερες σε κάποιον που αγαπάς … κάνε το εικόνα και δώσε με απλά λόγια  την προσφορά που θέλεις να κάνεις ….</vt:lpstr>
      <vt:lpstr>Αποφθέγματα Μαχάτμα Γκάντι </vt:lpstr>
      <vt:lpstr>Αποφθέγματα Μαχάτμα Γκάντι </vt:lpstr>
      <vt:lpstr>Αποφθέγματα Μαχάτμα Γκάντι </vt:lpstr>
      <vt:lpstr>Δες το βίντεο και αν θέλεις σχολίασε με δυο λόγια </vt:lpstr>
      <vt:lpstr>ΘΕΛΩ  ΝΑ ΣΟΥ ΧΑΡΙΣΩ ΚΑΤΙ …..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Πεσ το με μια λεξη !</dc:title>
  <dc:creator>eirini</dc:creator>
  <cp:lastModifiedBy>user</cp:lastModifiedBy>
  <cp:revision>48</cp:revision>
  <dcterms:created xsi:type="dcterms:W3CDTF">2017-04-17T09:38:21Z</dcterms:created>
  <dcterms:modified xsi:type="dcterms:W3CDTF">2018-01-09T21:53:08Z</dcterms:modified>
</cp:coreProperties>
</file>