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8" r:id="rId12"/>
    <p:sldId id="269" r:id="rId13"/>
    <p:sldId id="270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94" r:id="rId25"/>
    <p:sldId id="295" r:id="rId26"/>
    <p:sldId id="296" r:id="rId27"/>
    <p:sldId id="297" r:id="rId28"/>
    <p:sldId id="298" r:id="rId29"/>
    <p:sldId id="299" r:id="rId30"/>
    <p:sldId id="300" r:id="rId31"/>
    <p:sldId id="301" r:id="rId32"/>
    <p:sldId id="302" r:id="rId33"/>
    <p:sldId id="303" r:id="rId34"/>
    <p:sldId id="304" r:id="rId35"/>
    <p:sldId id="305" r:id="rId36"/>
    <p:sldId id="306" r:id="rId37"/>
    <p:sldId id="307" r:id="rId38"/>
    <p:sldId id="308" r:id="rId39"/>
    <p:sldId id="309" r:id="rId40"/>
    <p:sldId id="310" r:id="rId41"/>
    <p:sldId id="311" r:id="rId42"/>
    <p:sldId id="312" r:id="rId43"/>
    <p:sldId id="313" r:id="rId44"/>
    <p:sldId id="314" r:id="rId45"/>
    <p:sldId id="315" r:id="rId46"/>
    <p:sldId id="316" r:id="rId47"/>
    <p:sldId id="317" r:id="rId48"/>
    <p:sldId id="318" r:id="rId49"/>
    <p:sldId id="319" r:id="rId50"/>
    <p:sldId id="320" r:id="rId51"/>
    <p:sldId id="322" r:id="rId52"/>
    <p:sldId id="323" r:id="rId53"/>
    <p:sldId id="324" r:id="rId54"/>
    <p:sldId id="271" r:id="rId55"/>
    <p:sldId id="273" r:id="rId56"/>
    <p:sldId id="274" r:id="rId57"/>
    <p:sldId id="275" r:id="rId58"/>
    <p:sldId id="276" r:id="rId59"/>
    <p:sldId id="277" r:id="rId60"/>
    <p:sldId id="278" r:id="rId61"/>
    <p:sldId id="279" r:id="rId62"/>
    <p:sldId id="280" r:id="rId63"/>
    <p:sldId id="281" r:id="rId64"/>
    <p:sldId id="282" r:id="rId65"/>
    <p:sldId id="283" r:id="rId66"/>
    <p:sldId id="325" r:id="rId67"/>
    <p:sldId id="326" r:id="rId68"/>
    <p:sldId id="267" r:id="rId6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13" autoAdjust="0"/>
    <p:restoredTop sz="94660"/>
  </p:normalViewPr>
  <p:slideViewPr>
    <p:cSldViewPr snapToGrid="0">
      <p:cViewPr varScale="1">
        <p:scale>
          <a:sx n="78" d="100"/>
          <a:sy n="78" d="100"/>
        </p:scale>
        <p:origin x="-162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pPr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pPr/>
              <a:t>1/31/2018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5.xml"/><Relationship Id="rId1" Type="http://schemas.openxmlformats.org/officeDocument/2006/relationships/video" Target="NULL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sychotherapy-dvaitsou.gr/2012/03/blog-post_3911.html" TargetMode="Externa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sychotherapy-dvaitsou.gr/2012/03/blog-post_3911.html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z="3200" b="1" dirty="0" smtClean="0"/>
              <a:t>Γονείς παιδιών με ειδικές εκπαιδευτικές ανάγκες: συναισθήματα και αντιμετώπιση προβλημάτων   </a:t>
            </a:r>
            <a:endParaRPr lang="el-GR" sz="3200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2692398" y="3657596"/>
            <a:ext cx="6815669" cy="1743459"/>
          </a:xfrm>
        </p:spPr>
        <p:txBody>
          <a:bodyPr>
            <a:normAutofit fontScale="85000" lnSpcReduction="20000"/>
          </a:bodyPr>
          <a:lstStyle/>
          <a:p>
            <a:r>
              <a:rPr lang="el-GR" dirty="0" err="1" smtClean="0"/>
              <a:t>Σπανάκη</a:t>
            </a:r>
            <a:r>
              <a:rPr lang="el-GR" dirty="0" smtClean="0"/>
              <a:t> Ειρήνη</a:t>
            </a:r>
          </a:p>
          <a:p>
            <a:r>
              <a:rPr lang="en-US" dirty="0" smtClean="0"/>
              <a:t>PhD, </a:t>
            </a:r>
            <a:r>
              <a:rPr lang="el-GR" dirty="0" smtClean="0"/>
              <a:t>Ειδική Αγωγή </a:t>
            </a:r>
          </a:p>
          <a:p>
            <a:r>
              <a:rPr lang="el-GR" dirty="0" smtClean="0"/>
              <a:t>Πιστοποιημένη Εκπαιδεύτρια Ενηλίκων </a:t>
            </a:r>
          </a:p>
          <a:p>
            <a:r>
              <a:rPr lang="el-GR" dirty="0" smtClean="0"/>
              <a:t>ΑΣΠΑΙΤΕ - ΠΕΣΥΠ </a:t>
            </a:r>
            <a:r>
              <a:rPr lang="el-GR" dirty="0" smtClean="0"/>
              <a:t>ΚΡΗΤΗΣ </a:t>
            </a:r>
          </a:p>
          <a:p>
            <a:r>
              <a:rPr lang="el-GR" dirty="0" smtClean="0"/>
              <a:t>2017- 2018 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763289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295401" y="877824"/>
            <a:ext cx="9601196" cy="4998044"/>
          </a:xfrm>
        </p:spPr>
        <p:txBody>
          <a:bodyPr>
            <a:normAutofit/>
          </a:bodyPr>
          <a:lstStyle/>
          <a:p>
            <a:r>
              <a:rPr lang="el-GR" dirty="0" smtClean="0"/>
              <a:t> </a:t>
            </a:r>
            <a:r>
              <a:rPr lang="el-GR" dirty="0"/>
              <a:t>βασικά οφέλη συνεργασία μεταξύ γονέων και </a:t>
            </a:r>
            <a:r>
              <a:rPr lang="el-GR" dirty="0" smtClean="0"/>
              <a:t>εκπαιδευτικών για τον εκπαιδευτικό:</a:t>
            </a:r>
            <a:r>
              <a:rPr lang="el-GR" dirty="0"/>
              <a:t/>
            </a:r>
            <a:br>
              <a:rPr lang="el-GR" dirty="0"/>
            </a:br>
            <a:r>
              <a:rPr lang="el-GR" dirty="0"/>
              <a:t>- μεγαλύτερη κατανόηση των αναγκών του </a:t>
            </a:r>
            <a:r>
              <a:rPr lang="el-GR" dirty="0" smtClean="0"/>
              <a:t>παιδιού</a:t>
            </a:r>
          </a:p>
          <a:p>
            <a:r>
              <a:rPr lang="el-GR" dirty="0" smtClean="0"/>
              <a:t>Κατανόηση των αναγκών </a:t>
            </a:r>
            <a:r>
              <a:rPr lang="el-GR" dirty="0"/>
              <a:t>των γονέων,</a:t>
            </a:r>
            <a:br>
              <a:rPr lang="el-GR" dirty="0"/>
            </a:br>
            <a:r>
              <a:rPr lang="el-GR" dirty="0"/>
              <a:t>- συλλογή πληροφοριών που </a:t>
            </a:r>
            <a:r>
              <a:rPr lang="el-GR" dirty="0" smtClean="0"/>
              <a:t>εξυπηρετούν την καλύτερη </a:t>
            </a:r>
            <a:r>
              <a:rPr lang="el-GR" dirty="0"/>
              <a:t>προσαρμογή του </a:t>
            </a:r>
            <a:r>
              <a:rPr lang="el-GR" dirty="0" smtClean="0"/>
              <a:t>μαθητή σε κάποιο πρόγραμμα που ακολουθείται</a:t>
            </a:r>
            <a:r>
              <a:rPr lang="el-GR" dirty="0"/>
              <a:t/>
            </a:r>
            <a:br>
              <a:rPr lang="el-GR" dirty="0"/>
            </a:br>
            <a:r>
              <a:rPr lang="el-GR" dirty="0"/>
              <a:t>- πρόσβαση σε </a:t>
            </a:r>
            <a:r>
              <a:rPr lang="el-GR" dirty="0" smtClean="0"/>
              <a:t>κοινωνικούς ενισχυτές</a:t>
            </a:r>
            <a:r>
              <a:rPr lang="el-GR" dirty="0"/>
              <a:t/>
            </a:r>
            <a:br>
              <a:rPr lang="el-GR" dirty="0"/>
            </a:br>
            <a:r>
              <a:rPr lang="el-GR" dirty="0"/>
              <a:t>- </a:t>
            </a:r>
            <a:r>
              <a:rPr lang="el-GR" dirty="0" smtClean="0"/>
              <a:t>περισσότερες ευκαιρίες </a:t>
            </a:r>
            <a:r>
              <a:rPr lang="el-GR" dirty="0"/>
              <a:t>για ενίσχυση </a:t>
            </a:r>
            <a:r>
              <a:rPr lang="el-GR" dirty="0" smtClean="0"/>
              <a:t>ορθών συμπεριφορών </a:t>
            </a:r>
            <a:r>
              <a:rPr lang="el-GR" dirty="0"/>
              <a:t>παιδιού </a:t>
            </a:r>
            <a:br>
              <a:rPr lang="el-GR" dirty="0"/>
            </a:br>
            <a:r>
              <a:rPr lang="el-GR" dirty="0"/>
              <a:t>- </a:t>
            </a:r>
            <a:r>
              <a:rPr lang="el-GR" dirty="0" smtClean="0"/>
              <a:t>συν υποστήριξη </a:t>
            </a:r>
            <a:r>
              <a:rPr lang="el-GR" dirty="0"/>
              <a:t>του εκπαιδευτικού </a:t>
            </a:r>
            <a:r>
              <a:rPr lang="el-GR" dirty="0" smtClean="0"/>
              <a:t>έργου</a:t>
            </a:r>
          </a:p>
          <a:p>
            <a:pPr marL="0" indent="0">
              <a:buNone/>
            </a:pPr>
            <a:r>
              <a:rPr lang="el-GR" dirty="0" smtClean="0">
                <a:solidFill>
                  <a:srgbClr val="FF0000"/>
                </a:solidFill>
              </a:rPr>
              <a:t> </a:t>
            </a:r>
            <a:r>
              <a:rPr lang="el-GR" dirty="0">
                <a:solidFill>
                  <a:srgbClr val="FF0000"/>
                </a:solidFill>
              </a:rPr>
              <a:t>(Πολυχρονοπούλου, 2004).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892966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Προγράμματα εκπαίδευσης γονέων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295401" y="2438400"/>
            <a:ext cx="9601196" cy="3681984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Σχολές γονέων : Σκοπός : </a:t>
            </a:r>
            <a:r>
              <a:rPr lang="el-GR" dirty="0"/>
              <a:t>να </a:t>
            </a:r>
            <a:r>
              <a:rPr lang="el-GR" dirty="0" smtClean="0"/>
              <a:t>βοηθήσουν </a:t>
            </a:r>
            <a:r>
              <a:rPr lang="el-GR" dirty="0"/>
              <a:t>τους γονείς </a:t>
            </a:r>
            <a:r>
              <a:rPr lang="el-GR" dirty="0" smtClean="0"/>
              <a:t>στην άσκηση </a:t>
            </a:r>
            <a:r>
              <a:rPr lang="el-GR" dirty="0"/>
              <a:t>του </a:t>
            </a:r>
            <a:r>
              <a:rPr lang="el-GR" dirty="0" smtClean="0"/>
              <a:t>δύσκολου </a:t>
            </a:r>
            <a:r>
              <a:rPr lang="el-GR" dirty="0"/>
              <a:t>έργου </a:t>
            </a:r>
            <a:r>
              <a:rPr lang="el-GR" dirty="0" smtClean="0"/>
              <a:t>τους</a:t>
            </a:r>
          </a:p>
          <a:p>
            <a:r>
              <a:rPr lang="el-GR" dirty="0" smtClean="0"/>
              <a:t> </a:t>
            </a:r>
            <a:r>
              <a:rPr lang="el-GR" dirty="0"/>
              <a:t>να </a:t>
            </a:r>
            <a:r>
              <a:rPr lang="el-GR" dirty="0" smtClean="0"/>
              <a:t>ικανοποιήσουν  </a:t>
            </a:r>
            <a:r>
              <a:rPr lang="el-GR" dirty="0"/>
              <a:t>ανάγκες </a:t>
            </a:r>
            <a:r>
              <a:rPr lang="el-GR" dirty="0" smtClean="0"/>
              <a:t>(για γνώση, δεξιότητες </a:t>
            </a:r>
            <a:r>
              <a:rPr lang="el-GR" dirty="0" err="1" smtClean="0"/>
              <a:t>κτλ</a:t>
            </a:r>
            <a:r>
              <a:rPr lang="el-GR" dirty="0" smtClean="0"/>
              <a:t>) </a:t>
            </a:r>
          </a:p>
          <a:p>
            <a:r>
              <a:rPr lang="el-GR" dirty="0" smtClean="0"/>
              <a:t> να ανταποκριθούν σε τυχόν ενδιαφέροντά τους</a:t>
            </a:r>
          </a:p>
          <a:p>
            <a:r>
              <a:rPr lang="el-GR" dirty="0" smtClean="0"/>
              <a:t>διαφοροποιούνται </a:t>
            </a:r>
            <a:r>
              <a:rPr lang="el-GR" dirty="0"/>
              <a:t>ανάλογα με </a:t>
            </a:r>
            <a:r>
              <a:rPr lang="el-GR" dirty="0" smtClean="0"/>
              <a:t>την ηλικία </a:t>
            </a:r>
            <a:r>
              <a:rPr lang="el-GR" dirty="0"/>
              <a:t>των παιδιών </a:t>
            </a:r>
            <a:r>
              <a:rPr lang="el-GR" dirty="0" smtClean="0"/>
              <a:t>τους </a:t>
            </a:r>
          </a:p>
          <a:p>
            <a:r>
              <a:rPr lang="el-GR" dirty="0" smtClean="0"/>
              <a:t>Για βρεφική και νηπιακή ηλικία</a:t>
            </a:r>
          </a:p>
          <a:p>
            <a:r>
              <a:rPr lang="el-GR" dirty="0" smtClean="0"/>
              <a:t>Για σχολική ηλικία</a:t>
            </a:r>
          </a:p>
          <a:p>
            <a:r>
              <a:rPr lang="el-GR" dirty="0" smtClean="0"/>
              <a:t>Για εφηβική ηλικία  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438192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Έχουν σκοπό</a:t>
            </a:r>
            <a:r>
              <a:rPr lang="el-GR" dirty="0"/>
              <a:t>, </a:t>
            </a:r>
            <a:endParaRPr lang="el-GR" dirty="0" smtClean="0"/>
          </a:p>
          <a:p>
            <a:r>
              <a:rPr lang="el-GR" dirty="0" smtClean="0"/>
              <a:t>Συγκεκριμένο  </a:t>
            </a:r>
            <a:r>
              <a:rPr lang="el-GR" dirty="0"/>
              <a:t>περιεχόμενο, </a:t>
            </a:r>
            <a:endParaRPr lang="el-GR" dirty="0" smtClean="0"/>
          </a:p>
          <a:p>
            <a:r>
              <a:rPr lang="el-GR" dirty="0" smtClean="0"/>
              <a:t>μεθοδολογία</a:t>
            </a:r>
            <a:r>
              <a:rPr lang="el-GR" dirty="0"/>
              <a:t>, </a:t>
            </a:r>
            <a:endParaRPr lang="el-GR" dirty="0" smtClean="0"/>
          </a:p>
          <a:p>
            <a:r>
              <a:rPr lang="el-GR" dirty="0" smtClean="0"/>
              <a:t>Συντονισμό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1234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 εστιάζουν  </a:t>
            </a:r>
            <a:r>
              <a:rPr lang="el-GR" dirty="0"/>
              <a:t>σε συγκεκριμένα θέματα </a:t>
            </a:r>
            <a:r>
              <a:rPr lang="el-GR" dirty="0" err="1" smtClean="0"/>
              <a:t>γονεικότητας</a:t>
            </a:r>
            <a:r>
              <a:rPr lang="el-GR" dirty="0"/>
              <a:t>, </a:t>
            </a:r>
            <a:endParaRPr lang="el-GR" dirty="0" smtClean="0"/>
          </a:p>
          <a:p>
            <a:r>
              <a:rPr lang="el-GR" dirty="0" smtClean="0"/>
              <a:t>πχ </a:t>
            </a:r>
            <a:r>
              <a:rPr lang="el-GR" dirty="0" smtClean="0"/>
              <a:t>πρόληψ</a:t>
            </a:r>
            <a:r>
              <a:rPr lang="el-GR" dirty="0" smtClean="0"/>
              <a:t>η</a:t>
            </a:r>
            <a:r>
              <a:rPr lang="el-GR" dirty="0" smtClean="0"/>
              <a:t> </a:t>
            </a:r>
            <a:r>
              <a:rPr lang="el-GR" dirty="0" smtClean="0"/>
              <a:t>από τη χρήση ουσιών </a:t>
            </a:r>
          </a:p>
          <a:p>
            <a:r>
              <a:rPr lang="el-GR" dirty="0" smtClean="0"/>
              <a:t> απευθύνονται </a:t>
            </a:r>
            <a:r>
              <a:rPr lang="el-GR" dirty="0"/>
              <a:t>σε συγκεκριμένες ομάδες γονέων, </a:t>
            </a:r>
            <a:r>
              <a:rPr lang="el-GR" dirty="0" smtClean="0"/>
              <a:t>(πχ διαζευγμένοι, ανύπαντρες </a:t>
            </a:r>
            <a:r>
              <a:rPr lang="el-GR" dirty="0"/>
              <a:t>μητέρες </a:t>
            </a:r>
            <a:endParaRPr lang="el-GR" dirty="0" smtClean="0"/>
          </a:p>
          <a:p>
            <a:r>
              <a:rPr lang="el-GR" dirty="0" smtClean="0"/>
              <a:t> εστιάζουν σε ειδικούς πληθυσμούς παιδιών (πχ </a:t>
            </a:r>
            <a:r>
              <a:rPr lang="el-GR" dirty="0"/>
              <a:t>με </a:t>
            </a:r>
            <a:r>
              <a:rPr lang="el-GR" dirty="0" smtClean="0"/>
              <a:t>αυτισμό)</a:t>
            </a:r>
            <a:r>
              <a:rPr lang="el-GR" dirty="0" smtClean="0">
                <a:solidFill>
                  <a:srgbClr val="FF0000"/>
                </a:solidFill>
              </a:rPr>
              <a:t> 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46138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/>
              <a:t>Η ΣΥΜΒΟΥΛΕΥΤΙΚΗ ΤΩΝ ΓΟΝΙΩΝ</a:t>
            </a:r>
            <a:br>
              <a:rPr lang="el-GR" sz="3600" dirty="0" smtClean="0"/>
            </a:b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θεωρείται </a:t>
            </a:r>
            <a:r>
              <a:rPr lang="el-GR" dirty="0" smtClean="0"/>
              <a:t>αποτελεσματική μέθοδος συνεργασίας, ως </a:t>
            </a:r>
            <a:r>
              <a:rPr lang="el-GR" dirty="0"/>
              <a:t>μέρος της πρώιμης παρέμβασης </a:t>
            </a:r>
            <a:endParaRPr lang="el-GR" dirty="0" smtClean="0"/>
          </a:p>
          <a:p>
            <a:r>
              <a:rPr lang="el-GR" dirty="0" smtClean="0"/>
              <a:t>μπορεί </a:t>
            </a:r>
            <a:r>
              <a:rPr lang="el-GR" dirty="0"/>
              <a:t>να βοηθήσει τους γονείς </a:t>
            </a:r>
            <a:r>
              <a:rPr lang="el-GR" dirty="0" smtClean="0"/>
              <a:t>σε συνεργασία </a:t>
            </a:r>
            <a:r>
              <a:rPr lang="el-GR" dirty="0"/>
              <a:t>με τους επαγγελματίες να αποκτήσουν επάρκεια σε θέματα ανατροφής</a:t>
            </a:r>
          </a:p>
          <a:p>
            <a:r>
              <a:rPr lang="el-GR" dirty="0" smtClean="0"/>
              <a:t>να </a:t>
            </a:r>
            <a:r>
              <a:rPr lang="el-GR" dirty="0"/>
              <a:t>κινητοποιήσουν το παιδί που </a:t>
            </a:r>
            <a:r>
              <a:rPr lang="el-GR" dirty="0" smtClean="0"/>
              <a:t>έχει κάποια δυσκολία/ αναπηρία </a:t>
            </a:r>
          </a:p>
          <a:p>
            <a:r>
              <a:rPr lang="el-GR" dirty="0" smtClean="0"/>
              <a:t>βοηθάει </a:t>
            </a:r>
            <a:r>
              <a:rPr lang="el-GR" dirty="0"/>
              <a:t>να βρουν τρόπους να αντιμετωπίσουν τα </a:t>
            </a:r>
            <a:r>
              <a:rPr lang="el-GR" dirty="0" smtClean="0"/>
              <a:t>προβλήματα καθημερινότητας </a:t>
            </a:r>
          </a:p>
          <a:p>
            <a:r>
              <a:rPr lang="el-GR" dirty="0" smtClean="0"/>
              <a:t>βοηθάει τους γονείς </a:t>
            </a:r>
            <a:r>
              <a:rPr lang="el-GR" dirty="0"/>
              <a:t>να </a:t>
            </a:r>
            <a:r>
              <a:rPr lang="el-GR" dirty="0" smtClean="0"/>
              <a:t>γίνουν ρεαλιστικοί 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476814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816864"/>
            <a:ext cx="10515600" cy="5360099"/>
          </a:xfrm>
        </p:spPr>
        <p:txBody>
          <a:bodyPr>
            <a:normAutofit/>
          </a:bodyPr>
          <a:lstStyle/>
          <a:p>
            <a:r>
              <a:rPr lang="el-GR" dirty="0" smtClean="0"/>
              <a:t> </a:t>
            </a:r>
            <a:r>
              <a:rPr lang="el-GR" dirty="0"/>
              <a:t>βοηθάει να παίρνουν αποφάσεις πιο εύκολα </a:t>
            </a:r>
            <a:endParaRPr lang="el-GR" dirty="0" smtClean="0"/>
          </a:p>
          <a:p>
            <a:r>
              <a:rPr lang="el-GR" dirty="0" smtClean="0"/>
              <a:t> </a:t>
            </a:r>
            <a:r>
              <a:rPr lang="el-GR" dirty="0"/>
              <a:t>να τις εφαρμόζουν αποτελεσματικά, π.χ. </a:t>
            </a:r>
            <a:r>
              <a:rPr lang="el-GR" dirty="0" smtClean="0"/>
              <a:t>ενσωμάτωση στο </a:t>
            </a:r>
            <a:r>
              <a:rPr lang="el-GR" dirty="0"/>
              <a:t>νηπιαγωγείο, </a:t>
            </a:r>
            <a:r>
              <a:rPr lang="el-GR" dirty="0" smtClean="0"/>
              <a:t> (τι είδος σχολείο </a:t>
            </a:r>
            <a:r>
              <a:rPr lang="el-GR" dirty="0"/>
              <a:t>θα </a:t>
            </a:r>
            <a:r>
              <a:rPr lang="el-GR" dirty="0" smtClean="0"/>
              <a:t>πάει)</a:t>
            </a:r>
          </a:p>
          <a:p>
            <a:r>
              <a:rPr lang="el-GR" dirty="0" smtClean="0"/>
              <a:t>Πρόσθετες γνώσεις </a:t>
            </a:r>
            <a:r>
              <a:rPr lang="el-GR" dirty="0"/>
              <a:t>σε ότι αφορά την κινητοποίηση του </a:t>
            </a:r>
            <a:r>
              <a:rPr lang="el-GR" dirty="0" smtClean="0"/>
              <a:t>παιδιού</a:t>
            </a:r>
            <a:endParaRPr lang="el-GR" dirty="0"/>
          </a:p>
          <a:p>
            <a:r>
              <a:rPr lang="el-GR" dirty="0" smtClean="0"/>
              <a:t> </a:t>
            </a:r>
            <a:r>
              <a:rPr lang="el-GR" dirty="0"/>
              <a:t>βοηθάει να </a:t>
            </a:r>
            <a:r>
              <a:rPr lang="el-GR" dirty="0" smtClean="0"/>
              <a:t>βρουν κουράγιο </a:t>
            </a:r>
            <a:r>
              <a:rPr lang="el-GR" dirty="0"/>
              <a:t>και να αναπτύξουν σταδιακά αμυντικούς </a:t>
            </a:r>
            <a:r>
              <a:rPr lang="el-GR" dirty="0" smtClean="0"/>
              <a:t>μηχανισμούς (Smith,1992</a:t>
            </a:r>
            <a:r>
              <a:rPr lang="el-GR" dirty="0"/>
              <a:t>) </a:t>
            </a:r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endParaRPr lang="el-GR" dirty="0" smtClean="0"/>
          </a:p>
          <a:p>
            <a:r>
              <a:rPr lang="el-GR" dirty="0" smtClean="0"/>
              <a:t> </a:t>
            </a:r>
            <a:r>
              <a:rPr lang="el-GR" dirty="0"/>
              <a:t>μακροπρόθεσμα οφέλη από την εφαρμογή </a:t>
            </a:r>
            <a:r>
              <a:rPr lang="el-GR" dirty="0" smtClean="0"/>
              <a:t>της πρώιμης παρέμβασης </a:t>
            </a:r>
            <a:r>
              <a:rPr lang="el-GR" dirty="0"/>
              <a:t>(</a:t>
            </a:r>
            <a:r>
              <a:rPr lang="en-US" dirty="0" err="1"/>
              <a:t>Romey</a:t>
            </a:r>
            <a:r>
              <a:rPr lang="en-US" dirty="0"/>
              <a:t>, 1998)</a:t>
            </a:r>
            <a:endParaRPr lang="el-GR" dirty="0"/>
          </a:p>
        </p:txBody>
      </p:sp>
      <p:sp>
        <p:nvSpPr>
          <p:cNvPr id="4" name="Βέλος προς τα κάτω 3"/>
          <p:cNvSpPr/>
          <p:nvPr/>
        </p:nvSpPr>
        <p:spPr>
          <a:xfrm>
            <a:off x="4645152" y="2840736"/>
            <a:ext cx="890016" cy="8778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6018529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603413"/>
          </a:xfrm>
        </p:spPr>
        <p:txBody>
          <a:bodyPr>
            <a:normAutofit fontScale="90000"/>
          </a:bodyPr>
          <a:lstStyle/>
          <a:p>
            <a:r>
              <a:rPr lang="el-GR" sz="3600" i="1" dirty="0" smtClean="0"/>
              <a:t>Αντιμετωπίζοντας την προσωπική και οικογενειακή δυναμική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1389888"/>
            <a:ext cx="10515600" cy="5205984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Η </a:t>
            </a:r>
            <a:r>
              <a:rPr lang="el-GR" dirty="0"/>
              <a:t>αποδοχή </a:t>
            </a:r>
            <a:r>
              <a:rPr lang="el-GR" dirty="0" smtClean="0"/>
              <a:t>της αναπηρίας </a:t>
            </a:r>
            <a:r>
              <a:rPr lang="el-GR" dirty="0"/>
              <a:t>του παιδιού από τους γονείς του θεωρείται ζωτικής σημασίας για </a:t>
            </a:r>
            <a:r>
              <a:rPr lang="el-GR" dirty="0" smtClean="0"/>
              <a:t>τη επιτυχία </a:t>
            </a:r>
            <a:r>
              <a:rPr lang="el-GR" dirty="0"/>
              <a:t>του προγράμματος της πρώιμης </a:t>
            </a:r>
            <a:r>
              <a:rPr lang="el-GR" dirty="0" smtClean="0"/>
              <a:t>παρέμβασης</a:t>
            </a:r>
          </a:p>
          <a:p>
            <a:r>
              <a:rPr lang="el-GR" dirty="0" smtClean="0"/>
              <a:t> δύσκολο </a:t>
            </a:r>
            <a:r>
              <a:rPr lang="el-GR" dirty="0"/>
              <a:t>να συμβιβαστούν με τη "μοίρα" τους </a:t>
            </a:r>
            <a:endParaRPr lang="el-GR" dirty="0" smtClean="0"/>
          </a:p>
          <a:p>
            <a:r>
              <a:rPr lang="el-GR" dirty="0" smtClean="0"/>
              <a:t> </a:t>
            </a:r>
            <a:r>
              <a:rPr lang="el-GR" dirty="0"/>
              <a:t>σαν αποτέλεσμα τόσο τα </a:t>
            </a:r>
            <a:r>
              <a:rPr lang="el-GR" dirty="0" smtClean="0"/>
              <a:t>παιδιά </a:t>
            </a:r>
            <a:r>
              <a:rPr lang="el-GR" dirty="0"/>
              <a:t>όσο και οι γονείς να αντιμετωπίζουν </a:t>
            </a:r>
            <a:r>
              <a:rPr lang="el-GR" dirty="0" smtClean="0"/>
              <a:t>ένα σωρό προβλήματα </a:t>
            </a:r>
            <a:r>
              <a:rPr lang="el-GR" dirty="0"/>
              <a:t>(</a:t>
            </a:r>
            <a:r>
              <a:rPr lang="el-GR" dirty="0" err="1"/>
              <a:t>Krause</a:t>
            </a:r>
            <a:r>
              <a:rPr lang="el-GR" dirty="0"/>
              <a:t>, 1997) </a:t>
            </a:r>
            <a:endParaRPr lang="el-GR" dirty="0" smtClean="0"/>
          </a:p>
          <a:p>
            <a:r>
              <a:rPr lang="el-GR" dirty="0" smtClean="0"/>
              <a:t>Ο </a:t>
            </a:r>
            <a:r>
              <a:rPr lang="el-GR" dirty="0"/>
              <a:t>βαθμός αποδοχής των ατομικών δεξιοτήτων </a:t>
            </a:r>
            <a:r>
              <a:rPr lang="el-GR" dirty="0" smtClean="0"/>
              <a:t>του παιδιού </a:t>
            </a:r>
            <a:r>
              <a:rPr lang="el-GR" dirty="0"/>
              <a:t>καθορίζει σε μεγάλο βαθμό τις αναπτυξιακές δυνατότητες </a:t>
            </a:r>
            <a:r>
              <a:rPr lang="el-GR" dirty="0" smtClean="0"/>
              <a:t>ενός παιδιού με ΕΕΑ </a:t>
            </a:r>
          </a:p>
          <a:p>
            <a:endParaRPr lang="el-GR" dirty="0"/>
          </a:p>
          <a:p>
            <a:endParaRPr lang="el-GR" dirty="0" smtClean="0"/>
          </a:p>
          <a:p>
            <a:r>
              <a:rPr lang="el-GR" dirty="0" smtClean="0"/>
              <a:t>Διευρύνεται </a:t>
            </a:r>
            <a:r>
              <a:rPr lang="el-GR" dirty="0"/>
              <a:t>και </a:t>
            </a:r>
            <a:r>
              <a:rPr lang="el-GR" dirty="0" smtClean="0"/>
              <a:t>η συναισθηματική</a:t>
            </a:r>
            <a:r>
              <a:rPr lang="el-GR" dirty="0"/>
              <a:t>, κοινωνική και πνευματική ανάπτυξη του </a:t>
            </a:r>
            <a:r>
              <a:rPr lang="el-GR" dirty="0" smtClean="0"/>
              <a:t>παιδιού </a:t>
            </a:r>
          </a:p>
          <a:p>
            <a:r>
              <a:rPr lang="el-GR" dirty="0" smtClean="0"/>
              <a:t>(</a:t>
            </a:r>
            <a:r>
              <a:rPr lang="en-US" dirty="0"/>
              <a:t>Wess, 1989, </a:t>
            </a:r>
            <a:r>
              <a:rPr lang="en-US" dirty="0" err="1"/>
              <a:t>Peterander</a:t>
            </a:r>
            <a:r>
              <a:rPr lang="en-US" dirty="0"/>
              <a:t>, Speck, </a:t>
            </a:r>
            <a:r>
              <a:rPr lang="en-US" dirty="0" err="1"/>
              <a:t>Pithon</a:t>
            </a:r>
            <a:r>
              <a:rPr lang="en-US" dirty="0"/>
              <a:t>, </a:t>
            </a:r>
            <a:r>
              <a:rPr lang="en-US" dirty="0" err="1" smtClean="0"/>
              <a:t>Terrisse</a:t>
            </a:r>
            <a:r>
              <a:rPr lang="en-US" dirty="0" smtClean="0"/>
              <a:t>,</a:t>
            </a:r>
            <a:r>
              <a:rPr lang="el-GR" dirty="0" smtClean="0"/>
              <a:t> 1999</a:t>
            </a:r>
            <a:r>
              <a:rPr lang="el-GR" dirty="0"/>
              <a:t>)    (</a:t>
            </a:r>
            <a:r>
              <a:rPr lang="el-GR" dirty="0" err="1"/>
              <a:t>Πατσιαούρα</a:t>
            </a:r>
            <a:r>
              <a:rPr lang="el-GR" dirty="0"/>
              <a:t> , 2002)</a:t>
            </a:r>
          </a:p>
          <a:p>
            <a:endParaRPr lang="el-GR" dirty="0"/>
          </a:p>
        </p:txBody>
      </p:sp>
      <p:sp>
        <p:nvSpPr>
          <p:cNvPr id="4" name="Βέλος προς τα κάτω 3"/>
          <p:cNvSpPr/>
          <p:nvPr/>
        </p:nvSpPr>
        <p:spPr>
          <a:xfrm>
            <a:off x="5169408" y="4133088"/>
            <a:ext cx="841248" cy="7071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5250985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13141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Βασικά ερωτήματα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97280" y="1097280"/>
            <a:ext cx="10058400" cy="4771814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Τι μαθαίνει ο </a:t>
            </a:r>
            <a:r>
              <a:rPr lang="el-GR" dirty="0" err="1" smtClean="0"/>
              <a:t>εκπ</a:t>
            </a:r>
            <a:r>
              <a:rPr lang="el-GR" dirty="0" smtClean="0"/>
              <a:t>/</a:t>
            </a:r>
            <a:r>
              <a:rPr lang="el-GR" dirty="0" err="1" smtClean="0"/>
              <a:t>κός</a:t>
            </a:r>
            <a:r>
              <a:rPr lang="el-GR" dirty="0" smtClean="0"/>
              <a:t> από την οικογένεια του μαθητή; </a:t>
            </a:r>
          </a:p>
          <a:p>
            <a:endParaRPr lang="el-GR" dirty="0"/>
          </a:p>
          <a:p>
            <a:r>
              <a:rPr lang="el-GR" dirty="0" smtClean="0"/>
              <a:t>Πώς επηρεάζουν οι Ειδικές (Εκπαιδευτικές) Ανάγκες την οικογένεια</a:t>
            </a:r>
          </a:p>
          <a:p>
            <a:endParaRPr lang="el-GR" dirty="0"/>
          </a:p>
          <a:p>
            <a:r>
              <a:rPr lang="el-GR" dirty="0" smtClean="0"/>
              <a:t>Πως αναπτύσσεται αποτελεσματική επικοινωνία με την οικογένεια (διαφορετικής κουλτούρας)</a:t>
            </a:r>
          </a:p>
          <a:p>
            <a:endParaRPr lang="el-GR" dirty="0" smtClean="0"/>
          </a:p>
          <a:p>
            <a:r>
              <a:rPr lang="el-GR" dirty="0" smtClean="0"/>
              <a:t>Ποιες είναι οι αποτελεσματικές μορφές επικοινωνίας </a:t>
            </a:r>
          </a:p>
          <a:p>
            <a:endParaRPr lang="el-GR" dirty="0" smtClean="0"/>
          </a:p>
          <a:p>
            <a:r>
              <a:rPr lang="el-GR" dirty="0" smtClean="0"/>
              <a:t>Ποιος θεωρείται επαρκής βαθμός εμπλοκής του γονέα </a:t>
            </a:r>
          </a:p>
          <a:p>
            <a:r>
              <a:rPr lang="el-GR" dirty="0" smtClean="0"/>
              <a:t>(</a:t>
            </a:r>
            <a:r>
              <a:rPr lang="en-US" dirty="0" err="1" smtClean="0"/>
              <a:t>Heward</a:t>
            </a:r>
            <a:r>
              <a:rPr lang="en-US" dirty="0" smtClean="0"/>
              <a:t>, </a:t>
            </a:r>
            <a:r>
              <a:rPr lang="el-GR" dirty="0" smtClean="0"/>
              <a:t>2011</a:t>
            </a:r>
            <a:r>
              <a:rPr lang="en-US" dirty="0" smtClean="0"/>
              <a:t> )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919383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639989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Τι σας φέρνει στο μυαλό 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ΣΥΝΕΡΓΑΣΙΑ με γονείς σε αντίξοες συνθήκες ;</a:t>
            </a:r>
          </a:p>
          <a:p>
            <a:endParaRPr lang="el-GR" dirty="0"/>
          </a:p>
          <a:p>
            <a:r>
              <a:rPr lang="el-GR" dirty="0" smtClean="0"/>
              <a:t>ΔΙΑΦΟΡΕΤΙΚΌΤΗΤΑ και εκτίμηση που λαμβάνει ; </a:t>
            </a:r>
          </a:p>
          <a:p>
            <a:r>
              <a:rPr lang="el-GR" dirty="0" smtClean="0"/>
              <a:t>ΔΙΔΑΣΚΑΛΙΑ με σεβασμό στις ιδιαιτερότητες ;  </a:t>
            </a:r>
          </a:p>
          <a:p>
            <a:endParaRPr lang="el-GR" dirty="0" smtClean="0"/>
          </a:p>
          <a:p>
            <a:r>
              <a:rPr lang="el-GR" dirty="0" smtClean="0"/>
              <a:t>ΣΤΡΑΤΗΓΙΚΈΣ παρέμβασης σε οικογενειακό πλαίσιο; </a:t>
            </a:r>
          </a:p>
          <a:p>
            <a:r>
              <a:rPr lang="el-GR" dirty="0" smtClean="0"/>
              <a:t>ΥΠΟΣΤΗΡΙΞΗ ΕΜΠΛΟΚΗΣ οικογένειας ; 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2217891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ΥΠΟΣΤΉΡΙΞΗ ΕΜΠΛΟΚΗΣ ΟΙΚΟΓΕΝΕΙΑΣ παιδιού με ΕΕΑ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Γονέας : 1</a:t>
            </a:r>
            <a:r>
              <a:rPr lang="el-GR" baseline="30000" dirty="0" smtClean="0"/>
              <a:t>ος</a:t>
            </a:r>
            <a:r>
              <a:rPr lang="el-GR" dirty="0" smtClean="0"/>
              <a:t> δάσκαλος του παιδιού </a:t>
            </a:r>
          </a:p>
          <a:p>
            <a:r>
              <a:rPr lang="el-GR" dirty="0" smtClean="0"/>
              <a:t>Γνωρίζει τα περισσότερα πράγματα για το παιδί του,</a:t>
            </a:r>
          </a:p>
          <a:p>
            <a:r>
              <a:rPr lang="el-GR" dirty="0" smtClean="0"/>
              <a:t>Ενδιαφέρεται περισσότερο από τον καθένα  </a:t>
            </a:r>
          </a:p>
          <a:p>
            <a:endParaRPr lang="el-GR" dirty="0"/>
          </a:p>
          <a:p>
            <a:endParaRPr lang="el-GR" dirty="0" smtClean="0"/>
          </a:p>
          <a:p>
            <a:r>
              <a:rPr lang="el-GR" dirty="0" err="1" smtClean="0"/>
              <a:t>Γονεική</a:t>
            </a:r>
            <a:r>
              <a:rPr lang="el-GR" dirty="0" smtClean="0"/>
              <a:t> εμπλοκή : ΟΥΣΙΩΔΕΣ συστατικό της ΕΑ</a:t>
            </a:r>
          </a:p>
          <a:p>
            <a:r>
              <a:rPr lang="el-GR" dirty="0" smtClean="0"/>
              <a:t>Τα τελευταία χρόνια αρχίσαν να το συνειδητοποιούν οι εκπαιδευτικοί (Η</a:t>
            </a:r>
            <a:r>
              <a:rPr lang="en-US" dirty="0" err="1" smtClean="0"/>
              <a:t>eward</a:t>
            </a:r>
            <a:r>
              <a:rPr lang="en-US" dirty="0" smtClean="0"/>
              <a:t>, 2011)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Βέλος προς τα κάτω 3"/>
          <p:cNvSpPr/>
          <p:nvPr/>
        </p:nvSpPr>
        <p:spPr>
          <a:xfrm>
            <a:off x="4133088" y="3113702"/>
            <a:ext cx="438912" cy="7437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06146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295401" y="890016"/>
            <a:ext cx="9601196" cy="4985852"/>
          </a:xfrm>
        </p:spPr>
        <p:txBody>
          <a:bodyPr/>
          <a:lstStyle/>
          <a:p>
            <a:r>
              <a:rPr lang="el-GR" dirty="0"/>
              <a:t>Δύναμη Ψυχής</a:t>
            </a:r>
            <a:r>
              <a:rPr lang="el-GR" dirty="0" smtClean="0"/>
              <a:t>....</a:t>
            </a:r>
          </a:p>
          <a:p>
            <a:r>
              <a:rPr lang="el-GR" dirty="0" smtClean="0"/>
              <a:t>Θα μπορούσαν να είναι δυο λέξεις που περιγράφουν τα πάντα ;;;</a:t>
            </a:r>
          </a:p>
          <a:p>
            <a:r>
              <a:rPr lang="el-GR" dirty="0" smtClean="0"/>
              <a:t>Πώς πιστεύετε ότι νιώθει ένας γονέας παιδιού με ΕΕΑ; (</a:t>
            </a:r>
            <a:r>
              <a:rPr lang="el-GR" sz="2000" dirty="0" smtClean="0"/>
              <a:t>καταγραφή συναισθημάτων )</a:t>
            </a:r>
            <a:endParaRPr lang="el-GR" sz="2000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848" y="3108960"/>
            <a:ext cx="5474208" cy="276690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65339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 b="1" dirty="0" smtClean="0"/>
              <a:t>Η ΓΟΝΕΙΚΗ ΕΜΠΛΟΚΗ </a:t>
            </a:r>
            <a:r>
              <a:rPr lang="el-GR" sz="3200" b="1" dirty="0"/>
              <a:t>ΣΤΗΡΙΖΕΤΑΙ ΣΤΟΝ ΑΜΟΙΒΑΙΟ ΣΕΒΑΣΜΟ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Ζητήματα </a:t>
            </a:r>
          </a:p>
          <a:p>
            <a:r>
              <a:rPr lang="el-GR" dirty="0" smtClean="0"/>
              <a:t>Α) θέλουν οι γονείς να εμπλακούν ; </a:t>
            </a:r>
          </a:p>
          <a:p>
            <a:endParaRPr lang="el-GR" dirty="0" smtClean="0"/>
          </a:p>
          <a:p>
            <a:r>
              <a:rPr lang="el-GR" dirty="0" smtClean="0"/>
              <a:t>Β) Πότε ενισχύεται αποτελεσματικά η εκπαιδευτική διαδικασία; Από την εμπλοκή ή την αποφυγή της από την οικογένεια; </a:t>
            </a:r>
          </a:p>
          <a:p>
            <a:r>
              <a:rPr lang="el-GR" dirty="0" smtClean="0"/>
              <a:t>Γ) Τι απαιτεί η νομοθεσία αναφορικά με τη συνεργασία οικογένειας – σχολείου; </a:t>
            </a:r>
          </a:p>
          <a:p>
            <a:endParaRPr lang="el-GR" dirty="0"/>
          </a:p>
        </p:txBody>
      </p:sp>
      <p:pic>
        <p:nvPicPr>
          <p:cNvPr id="4" name="Picture 3" descr="D:\Users\eirini\Pictures\οικογενεια.2j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60896" y="1771672"/>
            <a:ext cx="3806976" cy="23042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1268104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 smtClean="0"/>
              <a:t>Σύντομη αναδρομή στις ομάδες γονέων </a:t>
            </a:r>
            <a:endParaRPr lang="el-GR" sz="32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 smtClean="0"/>
              <a:t>1921: Εθνική Εταιρεία Αναπήρων Παιδιών , ομάδα γονέων στις ΗΠΑ </a:t>
            </a:r>
          </a:p>
          <a:p>
            <a:r>
              <a:rPr lang="el-GR" dirty="0" smtClean="0"/>
              <a:t>1948: Ηνωμένος Σύλλογος Εγκεφαλική Παράλυση και  </a:t>
            </a:r>
            <a:r>
              <a:rPr lang="el-GR" dirty="0"/>
              <a:t>Εθνική Εταιρεία για του Καθυστερημένους πολίτες </a:t>
            </a:r>
            <a:endParaRPr lang="el-GR" dirty="0" smtClean="0"/>
          </a:p>
          <a:p>
            <a:r>
              <a:rPr lang="el-GR" dirty="0" smtClean="0"/>
              <a:t>1950: δυο οργανώσεις γονέων για την ενημέρωση σχετικά με τις ΕΑ</a:t>
            </a:r>
          </a:p>
          <a:p>
            <a:r>
              <a:rPr lang="el-GR" dirty="0" smtClean="0"/>
              <a:t>1963: Αμερικάνικη Εταιρεία για τις ΜΑΘΗΣΙΑΚΕΣ ΔΥΣΚΟΛΙΕΣ</a:t>
            </a:r>
          </a:p>
          <a:p>
            <a:r>
              <a:rPr lang="el-GR" dirty="0" smtClean="0"/>
              <a:t>1975: Εταιρεία για Άτομα με Σοβαρές Μειονεξίες</a:t>
            </a:r>
          </a:p>
          <a:p>
            <a:r>
              <a:rPr lang="el-GR" dirty="0" smtClean="0"/>
              <a:t>1998: Εταιρεία για την Επιστήμη στην Αντιμετώπιση του Αυτισμού  (στόχος : διάδοση ορθών πληροφοριών για τον αυτισμό)</a:t>
            </a:r>
          </a:p>
          <a:p>
            <a:endParaRPr lang="el-GR" dirty="0"/>
          </a:p>
          <a:p>
            <a:r>
              <a:rPr lang="el-GR" dirty="0" smtClean="0"/>
              <a:t>(</a:t>
            </a:r>
            <a:r>
              <a:rPr lang="en-US" dirty="0" err="1" smtClean="0"/>
              <a:t>Heward</a:t>
            </a:r>
            <a:r>
              <a:rPr lang="en-US" dirty="0" smtClean="0"/>
              <a:t>, 2011)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655040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Σχεδιασμός ενταξιακών προγραμμάτων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Επιχειρήματα υπέρ της γονικής εμπλοκής :</a:t>
            </a:r>
          </a:p>
          <a:p>
            <a:r>
              <a:rPr lang="el-GR" dirty="0" smtClean="0"/>
              <a:t>1) οικογένεια γνωρίζει καλύτερα το παιδί</a:t>
            </a:r>
            <a:endParaRPr lang="en-US" dirty="0" smtClean="0"/>
          </a:p>
          <a:p>
            <a:r>
              <a:rPr lang="en-US" dirty="0" smtClean="0"/>
              <a:t>2)</a:t>
            </a:r>
            <a:r>
              <a:rPr lang="el-GR" dirty="0" smtClean="0"/>
              <a:t> η οικογένεια έχει δικαίωμα να ενδιαφέρεται για το παιδί και τη μάθηση του</a:t>
            </a:r>
          </a:p>
          <a:p>
            <a:r>
              <a:rPr lang="el-GR" dirty="0" smtClean="0"/>
              <a:t>3) πιθανόν να είναι η μόνη ομάδα που εμπλέκεται ενεργά </a:t>
            </a:r>
            <a:r>
              <a:rPr lang="el-GR" dirty="0" err="1" smtClean="0"/>
              <a:t>καθόλη</a:t>
            </a:r>
            <a:r>
              <a:rPr lang="el-GR" dirty="0" smtClean="0"/>
              <a:t> την ημέρα στο πρόγραμμα ενός παιδιού</a:t>
            </a:r>
          </a:p>
          <a:p>
            <a:r>
              <a:rPr lang="el-GR" dirty="0" smtClean="0"/>
              <a:t>4) η οικογένεια υφίσταται τα αποτελέσματα από τις παρεμβάσεις των άλλων (εκπαιδευτικών , ειδικών κ.α.)  </a:t>
            </a:r>
          </a:p>
          <a:p>
            <a:endParaRPr lang="el-GR" dirty="0"/>
          </a:p>
          <a:p>
            <a:r>
              <a:rPr lang="el-GR" dirty="0" smtClean="0"/>
              <a:t>(</a:t>
            </a:r>
            <a:r>
              <a:rPr lang="en-US" dirty="0" err="1" smtClean="0"/>
              <a:t>Heward</a:t>
            </a:r>
            <a:r>
              <a:rPr lang="en-US" dirty="0" smtClean="0"/>
              <a:t>, </a:t>
            </a:r>
            <a:r>
              <a:rPr lang="en-US" dirty="0" smtClean="0"/>
              <a:t>2011)</a:t>
            </a:r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5597625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518069"/>
          </a:xfrm>
        </p:spPr>
        <p:txBody>
          <a:bodyPr>
            <a:normAutofit fontScale="90000"/>
          </a:bodyPr>
          <a:lstStyle/>
          <a:p>
            <a:r>
              <a:rPr lang="el-GR" sz="3600" dirty="0" smtClean="0"/>
              <a:t>Υποχρεώσεις εκπαιδευτικών 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97280" y="963168"/>
            <a:ext cx="10058400" cy="4905926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Η διδασκαλία δεν είναι πια παραδοσιακή : διδασκαλία απλών ακαδημαϊκών δεξιοτήτων </a:t>
            </a:r>
          </a:p>
          <a:p>
            <a:endParaRPr lang="el-GR" dirty="0"/>
          </a:p>
          <a:p>
            <a:r>
              <a:rPr lang="el-GR" dirty="0" smtClean="0"/>
              <a:t>- εφαρμογή νέων διδακτικών προγραμμάτων </a:t>
            </a:r>
          </a:p>
          <a:p>
            <a:r>
              <a:rPr lang="el-GR" dirty="0" smtClean="0"/>
              <a:t>Για απόκτηση ακαδημαϊκών , γλωσσικών, και κοινωνικών δεξιοτήτων , δεξιότητες αυτοεξυπηρέτησης και αναψυχής </a:t>
            </a:r>
          </a:p>
          <a:p>
            <a:r>
              <a:rPr lang="el-GR" dirty="0" smtClean="0"/>
              <a:t>Οι μαθητές</a:t>
            </a:r>
            <a:r>
              <a:rPr lang="en-US" dirty="0" smtClean="0"/>
              <a:t> </a:t>
            </a:r>
            <a:r>
              <a:rPr lang="el-GR" dirty="0" smtClean="0"/>
              <a:t>μπορούν να συμμετέχουν σε 150 διαφορετικά πλαίσια κοινωνικά και φυσικά (</a:t>
            </a:r>
            <a:r>
              <a:rPr lang="en-US" dirty="0" smtClean="0"/>
              <a:t>Dust, 2001)</a:t>
            </a:r>
            <a:r>
              <a:rPr lang="el-GR" dirty="0" smtClean="0"/>
              <a:t> </a:t>
            </a:r>
            <a:endParaRPr lang="en-US" dirty="0" smtClean="0"/>
          </a:p>
          <a:p>
            <a:r>
              <a:rPr lang="en-US" dirty="0" smtClean="0"/>
              <a:t>A</a:t>
            </a:r>
            <a:r>
              <a:rPr lang="el-GR" dirty="0" err="1" smtClean="0"/>
              <a:t>υτός</a:t>
            </a:r>
            <a:r>
              <a:rPr lang="el-GR" dirty="0" smtClean="0"/>
              <a:t> ο αριθμός </a:t>
            </a:r>
            <a:r>
              <a:rPr lang="el-GR" dirty="0" err="1" smtClean="0"/>
              <a:t>αναδεικνυει</a:t>
            </a:r>
            <a:r>
              <a:rPr lang="el-GR" dirty="0" smtClean="0"/>
              <a:t> δυο στοιχεία : </a:t>
            </a:r>
          </a:p>
          <a:p>
            <a:r>
              <a:rPr lang="el-GR" dirty="0" smtClean="0"/>
              <a:t>Οι </a:t>
            </a:r>
            <a:r>
              <a:rPr lang="el-GR" dirty="0" err="1" smtClean="0"/>
              <a:t>εκπ</a:t>
            </a:r>
            <a:r>
              <a:rPr lang="el-GR" dirty="0" smtClean="0"/>
              <a:t>/</a:t>
            </a:r>
            <a:r>
              <a:rPr lang="el-GR" dirty="0" err="1" smtClean="0"/>
              <a:t>κοι</a:t>
            </a:r>
            <a:r>
              <a:rPr lang="el-GR" dirty="0" smtClean="0"/>
              <a:t> για να βοηθήσουν πρέπει να ενισχύσουν στα παιδιά δεξιότητες για την καθημερινή διαβίωση</a:t>
            </a:r>
          </a:p>
          <a:p>
            <a:r>
              <a:rPr lang="el-GR" dirty="0" smtClean="0"/>
              <a:t>Να παρέχουν πολλές ευκαιρίες για μάθηση και ανάπτυξη δεξιοτήτων σε μαθητές από διαφορετικά κοινωνικά πλαίσια ( </a:t>
            </a:r>
            <a:r>
              <a:rPr lang="en-US" dirty="0" err="1" smtClean="0"/>
              <a:t>Heward</a:t>
            </a:r>
            <a:r>
              <a:rPr lang="en-US" dirty="0" smtClean="0"/>
              <a:t>, </a:t>
            </a:r>
            <a:r>
              <a:rPr lang="en-US" dirty="0" smtClean="0"/>
              <a:t>2011)</a:t>
            </a:r>
            <a:endParaRPr lang="el-GR" dirty="0" smtClean="0"/>
          </a:p>
          <a:p>
            <a:endParaRPr lang="el-GR" dirty="0" smtClean="0"/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1030171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97280" y="1011936"/>
            <a:ext cx="10058400" cy="4857158"/>
          </a:xfrm>
        </p:spPr>
        <p:txBody>
          <a:bodyPr/>
          <a:lstStyle/>
          <a:p>
            <a:r>
              <a:rPr lang="el-GR" dirty="0" smtClean="0"/>
              <a:t>«Οι γονείς μπορούν αν  κάνουν πολύ περισσότερα από τα να αναφέρουν απλώς αλλαγές στη συμπεριφορά» (</a:t>
            </a:r>
            <a:r>
              <a:rPr lang="en-US" dirty="0" err="1" smtClean="0"/>
              <a:t>Heward</a:t>
            </a:r>
            <a:r>
              <a:rPr lang="en-US" dirty="0" smtClean="0"/>
              <a:t>,    </a:t>
            </a:r>
            <a:r>
              <a:rPr lang="el-GR" dirty="0" smtClean="0"/>
              <a:t>σελ. 37) </a:t>
            </a:r>
          </a:p>
          <a:p>
            <a:pPr marL="0" indent="0">
              <a:buNone/>
            </a:pPr>
            <a:endParaRPr lang="el-GR" dirty="0"/>
          </a:p>
          <a:p>
            <a:r>
              <a:rPr lang="el-GR" dirty="0" smtClean="0"/>
              <a:t>Παρέχουν εξάσκηση στο σπίτι</a:t>
            </a:r>
          </a:p>
          <a:p>
            <a:r>
              <a:rPr lang="el-GR" dirty="0" smtClean="0"/>
              <a:t>Στην κοινότητα</a:t>
            </a:r>
          </a:p>
          <a:p>
            <a:r>
              <a:rPr lang="el-GR" dirty="0" smtClean="0"/>
              <a:t>Και δημιουργούν συνθήκες για να έχουν αποτέλεσμα εκείνα που μαθαίνουν οι εκπαιδευτικοί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024" y="3499104"/>
            <a:ext cx="4376928" cy="26822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96166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530261"/>
          </a:xfrm>
        </p:spPr>
        <p:txBody>
          <a:bodyPr>
            <a:normAutofit fontScale="90000"/>
          </a:bodyPr>
          <a:lstStyle/>
          <a:p>
            <a:r>
              <a:rPr lang="el-GR" sz="3600" dirty="0" smtClean="0"/>
              <a:t>Κατανοώντας τους γονείς παιδιών με ΕΕΑ</a:t>
            </a:r>
            <a:endParaRPr lang="el-GR" sz="3600" dirty="0"/>
          </a:p>
        </p:txBody>
      </p:sp>
      <p:pic>
        <p:nvPicPr>
          <p:cNvPr id="4" name="Picture 2" descr="D:\Users\eirini\Pictures\συναισθηματα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7280" y="1828800"/>
            <a:ext cx="6681215" cy="41818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5161928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 dirty="0"/>
              <a:t>Η ύπαρξη ενός παιδιού με αναπηρία έχει αντίκτυπο σε όλη την οικογένεια </a:t>
            </a:r>
            <a:br>
              <a:rPr lang="el-GR" sz="3600" dirty="0"/>
            </a:b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Οι γονείς περνάνε περίοδο προσαρμογής προκειμένου να επεξεργαστούν τα συναισθήματα τους</a:t>
            </a:r>
          </a:p>
          <a:p>
            <a:r>
              <a:rPr lang="en-US" dirty="0" err="1" smtClean="0"/>
              <a:t>Blacher</a:t>
            </a:r>
            <a:r>
              <a:rPr lang="en-US" dirty="0" smtClean="0"/>
              <a:t>, 1984 </a:t>
            </a:r>
            <a:r>
              <a:rPr lang="el-GR" dirty="0" smtClean="0"/>
              <a:t>: </a:t>
            </a:r>
            <a:r>
              <a:rPr lang="el-GR" dirty="0" err="1" smtClean="0"/>
              <a:t>τρια</a:t>
            </a:r>
            <a:r>
              <a:rPr lang="el-GR" dirty="0" smtClean="0"/>
              <a:t> σταθερά στάδια προσαρμογής </a:t>
            </a:r>
          </a:p>
          <a:p>
            <a:r>
              <a:rPr lang="el-GR" b="1" i="1" dirty="0" smtClean="0"/>
              <a:t>Περίοδος συναισθηματικής κρίσης </a:t>
            </a:r>
            <a:r>
              <a:rPr lang="el-GR" dirty="0" smtClean="0"/>
              <a:t>(σοκ, δυσπιστία και άρνηση)</a:t>
            </a:r>
          </a:p>
          <a:p>
            <a:r>
              <a:rPr lang="el-GR" b="1" i="1" dirty="0" smtClean="0"/>
              <a:t>Περίοδος εναλλασσόμενων συναισθημάτων </a:t>
            </a:r>
            <a:r>
              <a:rPr lang="el-GR" dirty="0" smtClean="0"/>
              <a:t>(θυμός, ενοχή, ντροπή, κατάθλιψη, απόρριψη ή υπερπροστασία και χαμηλή  αυτοεκτίμηση)</a:t>
            </a:r>
          </a:p>
          <a:p>
            <a:r>
              <a:rPr lang="el-GR" b="1" i="1" dirty="0" smtClean="0"/>
              <a:t>Περίοδος αποδοχής </a:t>
            </a:r>
            <a:endParaRPr lang="el-GR" b="1" i="1" dirty="0"/>
          </a:p>
        </p:txBody>
      </p:sp>
    </p:spTree>
    <p:extLst>
      <p:ext uri="{BB962C8B-B14F-4D97-AF65-F5344CB8AC3E}">
        <p14:creationId xmlns="" xmlns:p14="http://schemas.microsoft.com/office/powerpoint/2010/main" val="1398635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97280" y="816864"/>
            <a:ext cx="10058400" cy="5052230"/>
          </a:xfrm>
        </p:spPr>
        <p:txBody>
          <a:bodyPr/>
          <a:lstStyle/>
          <a:p>
            <a:r>
              <a:rPr lang="el-GR" dirty="0" smtClean="0"/>
              <a:t>Σε 130 συμμετέχοντες σε 2 ομάδες γονείς παιδιών με ΕΕΑ </a:t>
            </a:r>
          </a:p>
          <a:p>
            <a:r>
              <a:rPr lang="el-GR" dirty="0" smtClean="0"/>
              <a:t>Αναπτύχθηκε το αναθεωρημένο μοντέλο της </a:t>
            </a:r>
            <a:r>
              <a:rPr lang="en-US" dirty="0" err="1" smtClean="0"/>
              <a:t>Blacher</a:t>
            </a:r>
            <a:r>
              <a:rPr lang="en-US" dirty="0" smtClean="0"/>
              <a:t> </a:t>
            </a:r>
            <a:endParaRPr lang="el-GR" dirty="0" smtClean="0"/>
          </a:p>
          <a:p>
            <a:endParaRPr lang="el-GR" dirty="0"/>
          </a:p>
          <a:p>
            <a:r>
              <a:rPr lang="el-GR" b="1" i="1" dirty="0" smtClean="0"/>
              <a:t>Κύκλος θλίψης </a:t>
            </a:r>
            <a:r>
              <a:rPr lang="el-GR" dirty="0" smtClean="0"/>
              <a:t>: αντιμετώπιση, ρύθμιση και προσαρμογή</a:t>
            </a:r>
          </a:p>
          <a:p>
            <a:r>
              <a:rPr lang="el-GR" dirty="0"/>
              <a:t> </a:t>
            </a:r>
            <a:r>
              <a:rPr lang="el-GR" dirty="0" smtClean="0"/>
              <a:t>(</a:t>
            </a:r>
            <a:r>
              <a:rPr lang="en-US" dirty="0" smtClean="0"/>
              <a:t>Anderson, </a:t>
            </a:r>
            <a:r>
              <a:rPr lang="en-US" dirty="0" err="1" smtClean="0"/>
              <a:t>Vergason</a:t>
            </a:r>
            <a:r>
              <a:rPr lang="en-US" dirty="0" smtClean="0"/>
              <a:t> &amp; Smith, 1992)</a:t>
            </a:r>
          </a:p>
          <a:p>
            <a:endParaRPr lang="en-US" dirty="0"/>
          </a:p>
          <a:p>
            <a:r>
              <a:rPr lang="el-GR" dirty="0" smtClean="0"/>
              <a:t>Πρόταση για αποδοχή και προσαρμογή από την </a:t>
            </a:r>
            <a:r>
              <a:rPr lang="en-US" dirty="0" err="1" smtClean="0"/>
              <a:t>Poyadue</a:t>
            </a:r>
            <a:r>
              <a:rPr lang="en-US" dirty="0" smtClean="0"/>
              <a:t> (1993)</a:t>
            </a:r>
            <a:r>
              <a:rPr lang="el-GR" dirty="0" smtClean="0"/>
              <a:t>: εκτίμηση των θετικών πτυχών της οικογενειακής ζωής με ένα παιδί με αναπηρία </a:t>
            </a:r>
          </a:p>
          <a:p>
            <a:r>
              <a:rPr lang="el-GR" dirty="0" smtClean="0"/>
              <a:t>Στη συνέχεια, η έννοια υποστηρίζεται κι από άλλους ερευνητές ….</a:t>
            </a:r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4401745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97280" y="1845734"/>
            <a:ext cx="4011168" cy="4023360"/>
          </a:xfrm>
        </p:spPr>
        <p:txBody>
          <a:bodyPr/>
          <a:lstStyle/>
          <a:p>
            <a:r>
              <a:rPr lang="el-GR" dirty="0" smtClean="0"/>
              <a:t>«Η παρουσία του παιδιού μου με τονώνει. Χάρη στο παιδί μου βιώνω πολλές απροσδόκητες χαρές. Το παιδί μου είναι ο λόγος που είμαι πολύ πιο υπεύθυνο άτομο.» </a:t>
            </a:r>
          </a:p>
          <a:p>
            <a:r>
              <a:rPr lang="el-GR" dirty="0" smtClean="0"/>
              <a:t>(</a:t>
            </a:r>
            <a:r>
              <a:rPr lang="en-US" dirty="0" smtClean="0"/>
              <a:t>Behr, Murphy &amp; Summers, 1992, </a:t>
            </a:r>
            <a:r>
              <a:rPr lang="el-GR" dirty="0" smtClean="0"/>
              <a:t>σελ. 26, από το </a:t>
            </a:r>
            <a:r>
              <a:rPr lang="en-US" dirty="0" err="1" smtClean="0"/>
              <a:t>Heward</a:t>
            </a:r>
            <a:r>
              <a:rPr lang="en-US" dirty="0" smtClean="0"/>
              <a:t>,    </a:t>
            </a:r>
            <a:r>
              <a:rPr lang="el-GR" dirty="0" smtClean="0"/>
              <a:t>σελ. 38)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306" y="329184"/>
            <a:ext cx="2857500" cy="2631948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306" y="3440219"/>
            <a:ext cx="2857499" cy="24288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274857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UTISMO με μεταφραση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1"/>
            <p:extLst>
              <p:ext uri="{DAA4B4D4-6D71-4841-9C94-3DE7FCFB9230}">
                <p14:media xmlns="" xmlns:p14="http://schemas.microsoft.com/office/powerpoint/2010/main" r:embed="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1314450" y="1846052"/>
            <a:ext cx="4503738" cy="4115011"/>
          </a:xfrm>
        </p:spPr>
      </p:pic>
      <p:sp>
        <p:nvSpPr>
          <p:cNvPr id="8" name="Θέση περιεχομένου 7"/>
          <p:cNvSpPr>
            <a:spLocks noGrp="1"/>
          </p:cNvSpPr>
          <p:nvPr>
            <p:ph sz="quarter" idx="4"/>
          </p:nvPr>
        </p:nvSpPr>
        <p:spPr>
          <a:xfrm>
            <a:off x="6217920" y="1846052"/>
            <a:ext cx="4937760" cy="4114482"/>
          </a:xfrm>
        </p:spPr>
        <p:txBody>
          <a:bodyPr/>
          <a:lstStyle/>
          <a:p>
            <a:r>
              <a:rPr lang="el-GR" dirty="0" smtClean="0"/>
              <a:t>Ο αδελφός μου από το φεγγάρι  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528443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295401" y="914400"/>
            <a:ext cx="9601196" cy="5279136"/>
          </a:xfrm>
        </p:spPr>
        <p:txBody>
          <a:bodyPr>
            <a:normAutofit/>
          </a:bodyPr>
          <a:lstStyle/>
          <a:p>
            <a:r>
              <a:rPr lang="el-GR" dirty="0" smtClean="0"/>
              <a:t>αρκετοί γονείς εξαιτίας της δυσκολίας των παιδιών τους </a:t>
            </a:r>
            <a:r>
              <a:rPr lang="el-GR" dirty="0"/>
              <a:t>δραστηριοποιούνται, </a:t>
            </a:r>
            <a:endParaRPr lang="el-GR" dirty="0" smtClean="0"/>
          </a:p>
          <a:p>
            <a:r>
              <a:rPr lang="el-GR" dirty="0" smtClean="0"/>
              <a:t>δίνουν πληθώρας συναισθημάτων, υλικών κι ηθικών αξιών</a:t>
            </a:r>
          </a:p>
          <a:p>
            <a:r>
              <a:rPr lang="el-GR" dirty="0"/>
              <a:t>ε</a:t>
            </a:r>
            <a:r>
              <a:rPr lang="el-GR" dirty="0" smtClean="0"/>
              <a:t>ίναι  </a:t>
            </a:r>
            <a:r>
              <a:rPr lang="el-GR" dirty="0"/>
              <a:t>θετικοί και </a:t>
            </a:r>
            <a:r>
              <a:rPr lang="el-GR" dirty="0" smtClean="0"/>
              <a:t>αισιόδοξοι…</a:t>
            </a:r>
          </a:p>
          <a:p>
            <a:pPr marL="0" indent="0">
              <a:buNone/>
            </a:pPr>
            <a:r>
              <a:rPr lang="el-GR" dirty="0" smtClean="0"/>
              <a:t> </a:t>
            </a:r>
          </a:p>
          <a:p>
            <a:r>
              <a:rPr lang="el-GR" dirty="0" smtClean="0"/>
              <a:t>αρκετοί  </a:t>
            </a:r>
            <a:r>
              <a:rPr lang="el-GR" dirty="0"/>
              <a:t>«παραιτούνται», </a:t>
            </a:r>
            <a:r>
              <a:rPr lang="el-GR" dirty="0" smtClean="0"/>
              <a:t>παρουσιάζουν θυμό, </a:t>
            </a:r>
            <a:r>
              <a:rPr lang="el-GR" dirty="0"/>
              <a:t>απόγνωση </a:t>
            </a:r>
            <a:r>
              <a:rPr lang="el-GR" dirty="0" smtClean="0"/>
              <a:t>και αισθάνονται ότι δεν μπορούν να τα καταφέρουν…</a:t>
            </a:r>
          </a:p>
          <a:p>
            <a:r>
              <a:rPr lang="el-GR" dirty="0" smtClean="0"/>
              <a:t> δυσκολεύονται να φροντίσουν τα παιδιά τους</a:t>
            </a:r>
          </a:p>
          <a:p>
            <a:r>
              <a:rPr lang="el-GR" dirty="0" smtClean="0"/>
              <a:t>ζούνε </a:t>
            </a:r>
            <a:r>
              <a:rPr lang="el-GR" dirty="0"/>
              <a:t>σχεδόν πάντα με </a:t>
            </a:r>
            <a:r>
              <a:rPr lang="el-GR" dirty="0" smtClean="0"/>
              <a:t>το </a:t>
            </a:r>
            <a:r>
              <a:rPr lang="el-GR" b="1" dirty="0"/>
              <a:t>«δεν»</a:t>
            </a:r>
            <a:r>
              <a:rPr lang="el-GR" dirty="0"/>
              <a:t> και </a:t>
            </a:r>
            <a:endParaRPr lang="el-GR" dirty="0" smtClean="0"/>
          </a:p>
          <a:p>
            <a:r>
              <a:rPr lang="el-GR" dirty="0" smtClean="0"/>
              <a:t> φοβούνται….</a:t>
            </a:r>
            <a:endParaRPr lang="el-GR" dirty="0"/>
          </a:p>
        </p:txBody>
      </p:sp>
      <p:sp>
        <p:nvSpPr>
          <p:cNvPr id="4" name="Δεξιό βέλος 3"/>
          <p:cNvSpPr/>
          <p:nvPr/>
        </p:nvSpPr>
        <p:spPr>
          <a:xfrm>
            <a:off x="8522208" y="1475232"/>
            <a:ext cx="877824" cy="2682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517618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Μοντέλο ανθεκτικότητας (</a:t>
            </a:r>
            <a:r>
              <a:rPr lang="en-US" dirty="0" smtClean="0"/>
              <a:t>Kocher – Bryant, 2008)</a:t>
            </a:r>
            <a:endParaRPr lang="el-GR" dirty="0"/>
          </a:p>
        </p:txBody>
      </p:sp>
      <p:sp>
        <p:nvSpPr>
          <p:cNvPr id="8" name="Θέση περιεχομένου 7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 smtClean="0"/>
              <a:t>Βάσει των εξής 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Οι γονείς είναι καλή πηγή πληροφοριών για το παιδί τους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 Οι γονείς έχουν ανάγκη να συμπεριληφθούν σε όποια διαδικασία για το παιδί τους λόγω άγχους που τους καταβάλει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Οι γονείς έχουν ανθεκτικότητα που πρέπει να εντοπιστεί και να καλλιεργηθεί για να μπορέσει να αξιοποιηθεί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Οι γονείς εμπλέκονται σε μια διαδικασία προσαρμογής και πιθανόν να διευκολύνουν τους ειδικούς εάν τη γνωρίζουν </a:t>
            </a:r>
          </a:p>
          <a:p>
            <a:pPr>
              <a:buFont typeface="Wingdings" panose="05000000000000000000" pitchFamily="2" charset="2"/>
              <a:buChar char="Ø"/>
            </a:pPr>
            <a:endParaRPr lang="el-GR" dirty="0"/>
          </a:p>
          <a:p>
            <a:pPr marL="0" indent="0">
              <a:buNone/>
            </a:pPr>
            <a:r>
              <a:rPr lang="el-GR" dirty="0" smtClean="0"/>
              <a:t>(Ο πίνακας που ακολουθεί είναι από το </a:t>
            </a:r>
            <a:r>
              <a:rPr lang="en-US" dirty="0" err="1" smtClean="0"/>
              <a:t>Heward</a:t>
            </a:r>
            <a:r>
              <a:rPr lang="en-US" dirty="0" smtClean="0"/>
              <a:t>, 2011, </a:t>
            </a:r>
            <a:r>
              <a:rPr lang="el-GR" dirty="0" smtClean="0"/>
              <a:t>σελ. 42)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56098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Θέση περιεχομένου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547376162"/>
              </p:ext>
            </p:extLst>
          </p:nvPr>
        </p:nvGraphicFramePr>
        <p:xfrm>
          <a:off x="1207008" y="621793"/>
          <a:ext cx="7985760" cy="5271580"/>
        </p:xfrm>
        <a:graphic>
          <a:graphicData uri="http://schemas.openxmlformats.org/presentationml/2006/ole">
            <p:oleObj spid="_x0000_s1026" name="Acrobat Document" r:id="rId3" imgW="5667122" imgH="3990772" progId="AcroExch.Document.DC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4160849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97280" y="597408"/>
            <a:ext cx="10058400" cy="5271686"/>
          </a:xfrm>
        </p:spPr>
        <p:txBody>
          <a:bodyPr/>
          <a:lstStyle/>
          <a:p>
            <a:r>
              <a:rPr lang="el-GR" dirty="0" smtClean="0"/>
              <a:t>Δεν έχουν όλοι οι γονείς τις ίδιες ακριβώς αντιδράσεις – ίδια διάρκεια- ίδια χρονική αλληλουχία </a:t>
            </a:r>
          </a:p>
          <a:p>
            <a:endParaRPr lang="el-GR" dirty="0"/>
          </a:p>
          <a:p>
            <a:endParaRPr lang="el-GR" dirty="0" smtClean="0"/>
          </a:p>
          <a:p>
            <a:r>
              <a:rPr lang="el-GR" dirty="0" smtClean="0"/>
              <a:t>Κάποιοι δε νιώθουν βολικά ακόμα κι αν έχουν περάσει χρόνια </a:t>
            </a:r>
          </a:p>
          <a:p>
            <a:r>
              <a:rPr lang="el-GR" dirty="0" smtClean="0"/>
              <a:t>Άλλοι καταθέτουν ότι ο γάμος τους ενδυναμώθηκε (</a:t>
            </a:r>
            <a:r>
              <a:rPr lang="en-US" dirty="0" smtClean="0"/>
              <a:t>Flaherty &amp; Glidden, 2000)</a:t>
            </a:r>
          </a:p>
          <a:p>
            <a:endParaRPr lang="en-US" dirty="0"/>
          </a:p>
          <a:p>
            <a:r>
              <a:rPr lang="el-GR" dirty="0" smtClean="0"/>
              <a:t>Πολλοί γονείς αντιλαμβάνονται  ότι οι εξηγήσεις είναι συμβατικές κι έτσι εμποδίζεται η ουσιαστική επικοινωνία (</a:t>
            </a:r>
            <a:r>
              <a:rPr lang="en-US" dirty="0" err="1" smtClean="0"/>
              <a:t>Heward</a:t>
            </a:r>
            <a:r>
              <a:rPr lang="en-US" dirty="0" smtClean="0"/>
              <a:t>, </a:t>
            </a:r>
            <a:r>
              <a:rPr lang="en-US" dirty="0" smtClean="0"/>
              <a:t>2011)</a:t>
            </a:r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91893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579029"/>
          </a:xfrm>
        </p:spPr>
        <p:txBody>
          <a:bodyPr>
            <a:normAutofit fontScale="90000"/>
          </a:bodyPr>
          <a:lstStyle/>
          <a:p>
            <a:r>
              <a:rPr lang="el-GR" sz="3600" dirty="0" smtClean="0"/>
              <a:t>Πολλαπλοί ρόλοι γονέων παιδιού με ΕΕΑ 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97280" y="914400"/>
            <a:ext cx="10058400" cy="4954694"/>
          </a:xfrm>
        </p:spPr>
        <p:txBody>
          <a:bodyPr/>
          <a:lstStyle/>
          <a:p>
            <a:endParaRPr lang="el-GR" sz="2400" dirty="0" smtClean="0"/>
          </a:p>
          <a:p>
            <a:endParaRPr lang="el-GR" sz="2400" dirty="0"/>
          </a:p>
          <a:p>
            <a:r>
              <a:rPr lang="el-GR" sz="2400" dirty="0" smtClean="0"/>
              <a:t>Τεράστια ευθύνη </a:t>
            </a:r>
          </a:p>
          <a:p>
            <a:r>
              <a:rPr lang="el-GR" sz="2400" dirty="0" smtClean="0"/>
              <a:t>Απαιτείται σωματική και συναισθηματική ενέργεια </a:t>
            </a:r>
          </a:p>
          <a:p>
            <a:r>
              <a:rPr lang="el-GR" sz="2400" dirty="0" smtClean="0"/>
              <a:t>Οικονομική πίεση  </a:t>
            </a:r>
          </a:p>
          <a:p>
            <a:r>
              <a:rPr lang="el-GR" sz="2400" dirty="0" smtClean="0"/>
              <a:t>Εικοσιτετράωρη παρακολούθηση σε πολλές περιπτώσεις</a:t>
            </a:r>
          </a:p>
          <a:p>
            <a:r>
              <a:rPr lang="el-GR" sz="2400" dirty="0" smtClean="0"/>
              <a:t>Επιπρόσθετη αγάπη , κατανόηση, φροντίδα  </a:t>
            </a:r>
            <a:endParaRPr lang="el-GR" sz="2400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1248" y="865632"/>
            <a:ext cx="3112284" cy="500346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6596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97280" y="487680"/>
            <a:ext cx="10058400" cy="5381414"/>
          </a:xfrm>
        </p:spPr>
        <p:txBody>
          <a:bodyPr>
            <a:normAutofit fontScale="92500" lnSpcReduction="20000"/>
          </a:bodyPr>
          <a:lstStyle/>
          <a:p>
            <a:r>
              <a:rPr lang="el-GR" dirty="0" smtClean="0"/>
              <a:t>Υποχρεώσεις γονέων 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dirty="0" smtClean="0"/>
              <a:t> Φροντιστές ατόμων με ΕΑ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dirty="0"/>
              <a:t> </a:t>
            </a:r>
            <a:r>
              <a:rPr lang="el-GR" dirty="0" err="1" smtClean="0"/>
              <a:t>Παροχείς</a:t>
            </a:r>
            <a:r>
              <a:rPr lang="el-GR" dirty="0" smtClean="0"/>
              <a:t> υλικών κ.α. αγαθών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dirty="0"/>
              <a:t> Ε</a:t>
            </a:r>
            <a:r>
              <a:rPr lang="el-GR" dirty="0" smtClean="0"/>
              <a:t>κπαιδευτές 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dirty="0"/>
              <a:t> Σ</a:t>
            </a:r>
            <a:r>
              <a:rPr lang="el-GR" dirty="0" smtClean="0"/>
              <a:t>ύμβουλοι : είναι εκείνοι που πρέπει να απαντήσουν : «θα παραμείνω τυφλός/ κωφός/ παράλυτος όταν μεγαλώσω;»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dirty="0"/>
              <a:t> </a:t>
            </a:r>
            <a:r>
              <a:rPr lang="el-GR" dirty="0" smtClean="0"/>
              <a:t>Ειδικοί υποστηρικτές σε θέματα συμπεριφοράς : όταν ξεσπούν τα παιδιά ….όταν δε συμμορφώνονται με καταστάσεις…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dirty="0"/>
              <a:t> </a:t>
            </a:r>
            <a:r>
              <a:rPr lang="el-GR" dirty="0" smtClean="0"/>
              <a:t>Γονείς και των παιδιών χωρίς αναπηρία : ανάπτυξη θετικών σχέσεων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dirty="0"/>
              <a:t> </a:t>
            </a:r>
            <a:r>
              <a:rPr lang="el-GR" dirty="0" smtClean="0"/>
              <a:t>Σύντροφοι γάμου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dirty="0"/>
              <a:t> </a:t>
            </a:r>
            <a:r>
              <a:rPr lang="el-GR" dirty="0" smtClean="0"/>
              <a:t> Ειδικοί για πληροφορίες –εκπαιδευτές των σημαντικών  άλλων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dirty="0" smtClean="0"/>
              <a:t> Συνήγοροι : πρέπει να αποκτήσουν γνώσεις και δεξιότητες, να γνωρίζουν αλλαγές σε εκπαιδευτικά πλαίσια και προγράμματα, να αγωνίζονται για υποστηρικτικές δομές κι υπηρεσίες και για ίσες ευκαιρίες (</a:t>
            </a:r>
            <a:r>
              <a:rPr lang="en-US" dirty="0" err="1" smtClean="0"/>
              <a:t>Heward</a:t>
            </a:r>
            <a:r>
              <a:rPr lang="en-US" dirty="0" smtClean="0"/>
              <a:t>, </a:t>
            </a:r>
            <a:r>
              <a:rPr lang="en-US" dirty="0" smtClean="0"/>
              <a:t>2011)</a:t>
            </a:r>
            <a:endParaRPr lang="el-GR" dirty="0" smtClean="0"/>
          </a:p>
          <a:p>
            <a:pPr>
              <a:buFont typeface="Wingdings" panose="05000000000000000000" pitchFamily="2" charset="2"/>
              <a:buChar char="§"/>
            </a:pPr>
            <a:endParaRPr lang="el-GR" dirty="0" smtClean="0"/>
          </a:p>
          <a:p>
            <a:pPr>
              <a:buFont typeface="Wingdings" panose="05000000000000000000" pitchFamily="2" charset="2"/>
              <a:buChar char="§"/>
            </a:pPr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863271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97280" y="115915"/>
            <a:ext cx="10058400" cy="420533"/>
          </a:xfrm>
        </p:spPr>
        <p:txBody>
          <a:bodyPr>
            <a:normAutofit fontScale="90000"/>
          </a:bodyPr>
          <a:lstStyle/>
          <a:p>
            <a:r>
              <a:rPr lang="el-GR" sz="3600" dirty="0" smtClean="0"/>
              <a:t>Συνεργασία μεταξύ οικογενειών με επαγγελματίες 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97280" y="780288"/>
            <a:ext cx="10058400" cy="554736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dirty="0" smtClean="0"/>
              <a:t>Turnbull et al., </a:t>
            </a:r>
            <a:r>
              <a:rPr lang="el-GR" sz="2400" dirty="0" smtClean="0"/>
              <a:t>2006 : συνεργασία οικογένειας και επαγγελματία είναι μια σχέση όπου οικογένειες και επαγγελματίες επωφελούνται κι αποδέχονται ο ένας τον άλλο (κρίσεις, εμπειρίες) ως κατάλληλες για την αύξηση του </a:t>
            </a:r>
            <a:r>
              <a:rPr lang="el-GR" sz="2400" dirty="0"/>
              <a:t>ο</a:t>
            </a:r>
            <a:r>
              <a:rPr lang="el-GR" sz="2400" dirty="0" smtClean="0"/>
              <a:t>φέλους της εκπαίδευσης των μαθητών </a:t>
            </a:r>
            <a:endParaRPr lang="el-GR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el-GR" sz="2400" dirty="0" smtClean="0"/>
              <a:t>Σε έρευνα σε 137 ενήλικα άτομα και 53 επαγγελματίες από το Κάνσας, Βόρεια Καρολίνα και </a:t>
            </a:r>
            <a:r>
              <a:rPr lang="el-GR" sz="2400" dirty="0" err="1" smtClean="0"/>
              <a:t>Λουιζιάνα</a:t>
            </a:r>
            <a:r>
              <a:rPr lang="el-GR" sz="2400" dirty="0" smtClean="0"/>
              <a:t> : οι απαντήσεις έδειξαν ότι η συνεργασία αυξάνεται μέσα από </a:t>
            </a:r>
            <a:r>
              <a:rPr lang="el-GR" sz="2400" dirty="0" err="1" smtClean="0"/>
              <a:t>συμπεριφορες</a:t>
            </a:r>
            <a:r>
              <a:rPr lang="el-GR" sz="2400" dirty="0" smtClean="0"/>
              <a:t> που στηρίζονται στα εξής βασικά σημεία: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sz="2400" dirty="0" smtClean="0"/>
              <a:t>Δέσμευση,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sz="2400" dirty="0" smtClean="0"/>
              <a:t>Επικοινωνία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sz="2400" dirty="0" smtClean="0"/>
              <a:t>Ισότητα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sz="2400" dirty="0" smtClean="0"/>
              <a:t>Δεξιότητες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sz="2400" dirty="0" smtClean="0"/>
              <a:t>Εμπιστοσύνη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sz="2400" dirty="0" smtClean="0"/>
              <a:t>Σεβασμό </a:t>
            </a:r>
          </a:p>
          <a:p>
            <a:pPr marL="0" indent="0">
              <a:buNone/>
            </a:pPr>
            <a:r>
              <a:rPr lang="el-GR" sz="2400" dirty="0" smtClean="0"/>
              <a:t>(</a:t>
            </a:r>
            <a:r>
              <a:rPr lang="en-US" sz="2400" dirty="0" err="1" smtClean="0"/>
              <a:t>Blye</a:t>
            </a:r>
            <a:r>
              <a:rPr lang="en-US" sz="2400" dirty="0" smtClean="0"/>
              <a:t>- Banning, Summers, </a:t>
            </a:r>
            <a:r>
              <a:rPr lang="en-US" sz="2400" dirty="0" err="1" smtClean="0"/>
              <a:t>Frankland</a:t>
            </a:r>
            <a:r>
              <a:rPr lang="en-US" sz="2400" dirty="0" smtClean="0"/>
              <a:t>, Nelson &amp; </a:t>
            </a:r>
            <a:r>
              <a:rPr lang="en-US" sz="2400" dirty="0" err="1" smtClean="0"/>
              <a:t>Beegle</a:t>
            </a:r>
            <a:r>
              <a:rPr lang="en-US" sz="2400" dirty="0" smtClean="0"/>
              <a:t>, 2004)</a:t>
            </a:r>
            <a:endParaRPr lang="el-GR" sz="2400" dirty="0"/>
          </a:p>
        </p:txBody>
      </p:sp>
    </p:spTree>
    <p:extLst>
      <p:ext uri="{BB962C8B-B14F-4D97-AF65-F5344CB8AC3E}">
        <p14:creationId xmlns="" xmlns:p14="http://schemas.microsoft.com/office/powerpoint/2010/main" val="134098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13141"/>
          </a:xfrm>
        </p:spPr>
        <p:txBody>
          <a:bodyPr>
            <a:normAutofit fontScale="90000"/>
          </a:bodyPr>
          <a:lstStyle/>
          <a:p>
            <a:r>
              <a:rPr lang="el-GR" sz="3600" dirty="0"/>
              <a:t>Αρχές αποτελεσματικής επικοινωνίας </a:t>
            </a:r>
            <a:br>
              <a:rPr lang="el-GR" sz="3600" dirty="0"/>
            </a:b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97280" y="804672"/>
            <a:ext cx="10058400" cy="5064422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l-GR" dirty="0" smtClean="0"/>
              <a:t> </a:t>
            </a:r>
            <a:r>
              <a:rPr lang="el-GR" sz="2400" dirty="0" smtClean="0"/>
              <a:t>τακτική αμφίπλευρη επ</a:t>
            </a:r>
            <a:r>
              <a:rPr lang="el-GR" sz="2400" dirty="0"/>
              <a:t>ι</a:t>
            </a:r>
            <a:r>
              <a:rPr lang="el-GR" sz="2400" dirty="0" smtClean="0"/>
              <a:t>κοινωνία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 </a:t>
            </a:r>
            <a:r>
              <a:rPr lang="el-GR" sz="2400" dirty="0" smtClean="0"/>
              <a:t>ανοικτή, ειλικρινής επικοινωνία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 </a:t>
            </a:r>
            <a:r>
              <a:rPr lang="el-GR" sz="2400" dirty="0" smtClean="0"/>
              <a:t> «Το πρώτο πράγμα είναι να μας ακούν… επειδή γνωρίζουμε τα παιδιά μας καλύτερα από τον καθένα …Πιστεύω ότι κάποιοι από αυτούς τους ανθρώπους έχουν </a:t>
            </a:r>
            <a:r>
              <a:rPr lang="el-GR" sz="2400" dirty="0" err="1" smtClean="0"/>
              <a:t>προδιαμορφωμένες</a:t>
            </a:r>
            <a:r>
              <a:rPr lang="el-GR" sz="2400" dirty="0" smtClean="0"/>
              <a:t> ιδέες για τα πάντα…. Οπότε, αν προσπαθούσα να τους πω κάτι, αυτό θα ήταν ΑΚΟΥΣΤΕ ΜΕ.» (</a:t>
            </a:r>
            <a:r>
              <a:rPr lang="en-US" sz="2400" dirty="0" smtClean="0"/>
              <a:t>Blue- Banning et al., </a:t>
            </a:r>
            <a:r>
              <a:rPr lang="el-GR" sz="2400" dirty="0" smtClean="0"/>
              <a:t>2004, σελ. 175,</a:t>
            </a:r>
            <a:r>
              <a:rPr lang="en-US" sz="2400" dirty="0" smtClean="0"/>
              <a:t> </a:t>
            </a:r>
            <a:r>
              <a:rPr lang="el-GR" sz="2400" dirty="0" smtClean="0"/>
              <a:t> στο </a:t>
            </a:r>
            <a:r>
              <a:rPr lang="en-US" sz="2400" dirty="0" err="1" smtClean="0"/>
              <a:t>Heward</a:t>
            </a:r>
            <a:r>
              <a:rPr lang="en-US" sz="2400" dirty="0" smtClean="0"/>
              <a:t>,</a:t>
            </a:r>
            <a:r>
              <a:rPr lang="el-GR" sz="2400" dirty="0" smtClean="0"/>
              <a:t>   </a:t>
            </a:r>
            <a:r>
              <a:rPr lang="en-US" sz="2400" dirty="0" smtClean="0"/>
              <a:t>2011</a:t>
            </a:r>
            <a:r>
              <a:rPr lang="el-GR" sz="2400" dirty="0" smtClean="0"/>
              <a:t> </a:t>
            </a:r>
            <a:r>
              <a:rPr lang="el-GR" sz="2400" dirty="0" smtClean="0"/>
              <a:t>, σελ. 49)</a:t>
            </a:r>
            <a:r>
              <a:rPr lang="en-US" sz="2400" dirty="0" smtClean="0"/>
              <a:t>    </a:t>
            </a:r>
            <a:r>
              <a:rPr lang="el-GR" sz="2400" dirty="0" smtClean="0"/>
              <a:t> </a:t>
            </a:r>
            <a:endParaRPr lang="el-GR" sz="2400" dirty="0"/>
          </a:p>
        </p:txBody>
      </p:sp>
    </p:spTree>
    <p:extLst>
      <p:ext uri="{BB962C8B-B14F-4D97-AF65-F5344CB8AC3E}">
        <p14:creationId xmlns="" xmlns:p14="http://schemas.microsoft.com/office/powerpoint/2010/main" val="142973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97280" y="121920"/>
            <a:ext cx="10058400" cy="1024128"/>
          </a:xfrm>
        </p:spPr>
        <p:txBody>
          <a:bodyPr>
            <a:normAutofit fontScale="90000"/>
          </a:bodyPr>
          <a:lstStyle/>
          <a:p>
            <a:r>
              <a:rPr lang="el-GR" sz="3600" dirty="0" smtClean="0"/>
              <a:t>Αρχές επικοινωνίας 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97280" y="877824"/>
            <a:ext cx="10058400" cy="499127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Αποδοχή των δηλώσεων των γονέων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Ενεργητική ακρόαση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Αποτελεσματικές ερωτήσεις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Ενθάρρυνση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Διατήρηση    της εστίασης: ο διάλογος μεταξύ γονέα και εκπαιδευτικού πρέπει να εστιάζει στο πρόγραμμα που πρέπει να ακολουθηθεί για να υπάρχει πρόοδος (</a:t>
            </a:r>
            <a:r>
              <a:rPr lang="en-US" sz="2400" dirty="0" smtClean="0"/>
              <a:t>Wilson, 1995,</a:t>
            </a:r>
            <a:r>
              <a:rPr lang="el-GR" sz="2400" dirty="0" smtClean="0"/>
              <a:t> στο</a:t>
            </a:r>
            <a:r>
              <a:rPr lang="en-US" sz="2400" dirty="0" smtClean="0"/>
              <a:t> </a:t>
            </a:r>
            <a:r>
              <a:rPr lang="en-US" sz="2400" dirty="0" err="1" smtClean="0"/>
              <a:t>Heward</a:t>
            </a:r>
            <a:r>
              <a:rPr lang="en-US" sz="2400" dirty="0" smtClean="0"/>
              <a:t>,  </a:t>
            </a:r>
            <a:r>
              <a:rPr lang="el-GR" sz="2400" dirty="0" smtClean="0"/>
              <a:t>σελ. 50- 51)</a:t>
            </a:r>
          </a:p>
          <a:p>
            <a:pPr>
              <a:buFont typeface="Wingdings" panose="05000000000000000000" pitchFamily="2" charset="2"/>
              <a:buChar char="§"/>
            </a:pPr>
            <a:endParaRPr lang="el-GR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 οι εκπαιδευτικοί πρέπει να λαμβάνουν υπόψη τους πολιτισμικές διαφορές (</a:t>
            </a:r>
            <a:r>
              <a:rPr lang="en-US" sz="2400" dirty="0" smtClean="0"/>
              <a:t>Gonzalez- Mena, 2006) </a:t>
            </a:r>
            <a:endParaRPr lang="el-GR" sz="2400" dirty="0" smtClean="0"/>
          </a:p>
          <a:p>
            <a:r>
              <a:rPr lang="en-US" sz="2400" dirty="0" smtClean="0"/>
              <a:t>  </a:t>
            </a:r>
            <a:r>
              <a:rPr lang="el-GR" sz="2400" dirty="0" smtClean="0"/>
              <a:t> </a:t>
            </a:r>
            <a:endParaRPr lang="el-GR" sz="2400" dirty="0"/>
          </a:p>
        </p:txBody>
      </p:sp>
    </p:spTree>
    <p:extLst>
      <p:ext uri="{BB962C8B-B14F-4D97-AF65-F5344CB8AC3E}">
        <p14:creationId xmlns="" xmlns:p14="http://schemas.microsoft.com/office/powerpoint/2010/main" val="270563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493685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Εμπόδια συνεργασίας 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97280" y="938784"/>
            <a:ext cx="10058400" cy="493031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l-GR" sz="2400" dirty="0" smtClean="0"/>
              <a:t>  Επαγγελματικά εμπόδια (ορισμένοι </a:t>
            </a:r>
            <a:r>
              <a:rPr lang="el-GR" sz="2400" dirty="0" err="1" smtClean="0"/>
              <a:t>εκπ</a:t>
            </a:r>
            <a:r>
              <a:rPr lang="el-GR" sz="2400" dirty="0" smtClean="0"/>
              <a:t>/</a:t>
            </a:r>
            <a:r>
              <a:rPr lang="el-GR" sz="2400" dirty="0" err="1" smtClean="0"/>
              <a:t>κοί</a:t>
            </a:r>
            <a:r>
              <a:rPr lang="el-GR" sz="2400" dirty="0" smtClean="0"/>
              <a:t> υιοθετούν στερεότυπα από το χώρο εργασίας τους)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400" dirty="0"/>
              <a:t> </a:t>
            </a:r>
            <a:r>
              <a:rPr lang="el-GR" sz="2400" dirty="0" smtClean="0"/>
              <a:t>Πελατειακή αντιμετώπιση του γονέα : καλύτερα ως ισότιμους συνεργάτες 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400" dirty="0"/>
              <a:t> </a:t>
            </a:r>
            <a:r>
              <a:rPr lang="el-GR" sz="2400" dirty="0" smtClean="0"/>
              <a:t>Τήρηση επαγγελματική απόστασης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400" dirty="0"/>
              <a:t> Α</a:t>
            </a:r>
            <a:r>
              <a:rPr lang="el-GR" sz="2400" dirty="0" smtClean="0"/>
              <a:t>ντιμετώπιση των γονέων με στάση ότι χρειάζονται οπωσδήποτε συμβουλευτική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400" dirty="0"/>
              <a:t> </a:t>
            </a:r>
            <a:r>
              <a:rPr lang="el-GR" sz="2400" dirty="0" smtClean="0"/>
              <a:t>Κατηγορία προς γονείς ότι </a:t>
            </a:r>
            <a:r>
              <a:rPr lang="el-GR" sz="2400" dirty="0"/>
              <a:t>τους  </a:t>
            </a:r>
            <a:r>
              <a:rPr lang="el-GR" sz="2400" dirty="0" smtClean="0"/>
              <a:t>θεωρούν υπεύθυνους για την κατάσταση του παιδιού τους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400" dirty="0"/>
              <a:t> </a:t>
            </a:r>
            <a:r>
              <a:rPr lang="el-GR" sz="2400" dirty="0" smtClean="0"/>
              <a:t>Έλλειψη σεβασμού γονέων , θεωρώντας  τους λιγότερο νοήμονες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400" dirty="0"/>
              <a:t> </a:t>
            </a:r>
            <a:r>
              <a:rPr lang="el-GR" sz="2400" dirty="0" smtClean="0"/>
              <a:t>Αντιμετωπίζουν τους γονείς ως αντιπάλους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400" dirty="0"/>
              <a:t> </a:t>
            </a:r>
            <a:r>
              <a:rPr lang="el-GR" sz="2400" dirty="0" smtClean="0"/>
              <a:t> Βάζουν ετικέτες στους γονείς (</a:t>
            </a:r>
            <a:r>
              <a:rPr lang="en-US" sz="2400" dirty="0" err="1" smtClean="0"/>
              <a:t>Heward</a:t>
            </a:r>
            <a:r>
              <a:rPr lang="en-US" sz="2400" dirty="0" smtClean="0"/>
              <a:t>, </a:t>
            </a:r>
            <a:r>
              <a:rPr lang="el-GR" sz="2400" dirty="0" smtClean="0"/>
              <a:t>2011</a:t>
            </a:r>
            <a:r>
              <a:rPr lang="en-US" sz="2400" dirty="0" smtClean="0"/>
              <a:t>)</a:t>
            </a:r>
            <a:endParaRPr lang="el-GR" sz="2400" dirty="0"/>
          </a:p>
        </p:txBody>
      </p:sp>
    </p:spTree>
    <p:extLst>
      <p:ext uri="{BB962C8B-B14F-4D97-AF65-F5344CB8AC3E}">
        <p14:creationId xmlns="" xmlns:p14="http://schemas.microsoft.com/office/powerpoint/2010/main" val="3820694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627797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Επίλυση συγκρούσεων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97280" y="914400"/>
            <a:ext cx="10058400" cy="4954694"/>
          </a:xfrm>
        </p:spPr>
        <p:txBody>
          <a:bodyPr/>
          <a:lstStyle/>
          <a:p>
            <a:r>
              <a:rPr lang="el-GR" sz="2400" dirty="0" smtClean="0"/>
              <a:t>Κάποιοι γονείς «δύσκολοι»</a:t>
            </a:r>
          </a:p>
          <a:p>
            <a:r>
              <a:rPr lang="el-GR" sz="2400" dirty="0" smtClean="0"/>
              <a:t>Κάποιοι παρεμβαίνουν παραπάνω από όσο πρέπει ….</a:t>
            </a:r>
          </a:p>
          <a:p>
            <a:r>
              <a:rPr lang="el-GR" sz="2400" dirty="0" smtClean="0"/>
              <a:t>Κάποιοι έχουν υπερβολικές απαιτήσεις </a:t>
            </a:r>
          </a:p>
          <a:p>
            <a:r>
              <a:rPr lang="el-GR" sz="2400" dirty="0" smtClean="0"/>
              <a:t>Έρχονται συχνά σε αντιπαραθέσεις </a:t>
            </a:r>
          </a:p>
          <a:p>
            <a:endParaRPr lang="el-GR" dirty="0"/>
          </a:p>
          <a:p>
            <a:r>
              <a:rPr lang="el-GR" sz="3200" b="1" dirty="0" smtClean="0"/>
              <a:t>ΔΙΑΛΟΓΟΣ ΚΑΛΥΤΕΡΟΣ ΑΠΌ ΤΗ ΦΙΛΟΝΙΚΙΑ </a:t>
            </a:r>
            <a:endParaRPr lang="el-GR" sz="3200" b="1" dirty="0"/>
          </a:p>
        </p:txBody>
      </p:sp>
      <p:sp>
        <p:nvSpPr>
          <p:cNvPr id="4" name="Δεξιό βέλος 3"/>
          <p:cNvSpPr/>
          <p:nvPr/>
        </p:nvSpPr>
        <p:spPr>
          <a:xfrm>
            <a:off x="6376416" y="2023872"/>
            <a:ext cx="548640" cy="256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39972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Το έργο τους είναι δύσκολο και χρονοβόρο</a:t>
            </a:r>
          </a:p>
          <a:p>
            <a:r>
              <a:rPr lang="el-GR" dirty="0" smtClean="0"/>
              <a:t>εφόδιο τους  </a:t>
            </a:r>
            <a:r>
              <a:rPr lang="el-GR" dirty="0"/>
              <a:t>η εσώτερη </a:t>
            </a:r>
            <a:r>
              <a:rPr lang="el-GR" dirty="0" smtClean="0"/>
              <a:t>τους δύναμη</a:t>
            </a:r>
            <a:r>
              <a:rPr lang="el-GR" dirty="0"/>
              <a:t>, </a:t>
            </a:r>
            <a:r>
              <a:rPr lang="el-GR" dirty="0" smtClean="0"/>
              <a:t>η πίστη</a:t>
            </a:r>
            <a:r>
              <a:rPr lang="el-GR" dirty="0"/>
              <a:t>, </a:t>
            </a:r>
            <a:r>
              <a:rPr lang="el-GR" dirty="0" smtClean="0"/>
              <a:t>η ψυχική ανθεκτικότητα του </a:t>
            </a:r>
            <a:r>
              <a:rPr lang="el-GR" dirty="0" err="1" smtClean="0"/>
              <a:t>κάθενος</a:t>
            </a:r>
            <a:r>
              <a:rPr lang="el-GR" dirty="0" smtClean="0"/>
              <a:t> και </a:t>
            </a:r>
          </a:p>
          <a:p>
            <a:r>
              <a:rPr lang="el-GR" dirty="0" smtClean="0"/>
              <a:t>πιθανόν η στήριξη </a:t>
            </a:r>
            <a:r>
              <a:rPr lang="el-GR" dirty="0"/>
              <a:t>από άλλους</a:t>
            </a:r>
            <a:r>
              <a:rPr lang="el-GR" dirty="0" smtClean="0"/>
              <a:t>,</a:t>
            </a:r>
          </a:p>
          <a:p>
            <a:r>
              <a:rPr lang="el-GR" dirty="0" smtClean="0"/>
              <a:t>Η  </a:t>
            </a:r>
            <a:r>
              <a:rPr lang="el-GR" dirty="0"/>
              <a:t>θέληση και </a:t>
            </a:r>
            <a:r>
              <a:rPr lang="el-GR" dirty="0" smtClean="0"/>
              <a:t>ευρηματικότητα και συχνά το χιούμορ …..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345299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603413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ΔΙΑΦΟΡΕΣ ΛΟΓΟΜΑΧΙΑΣ ΚΑΙ ΔΙΑΛΟΓΟΥ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97280" y="999744"/>
            <a:ext cx="10058400" cy="486935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Gonzalez- Mena (2006) </a:t>
            </a:r>
            <a:endParaRPr lang="el-GR" sz="2400" dirty="0"/>
          </a:p>
        </p:txBody>
      </p:sp>
      <p:graphicFrame>
        <p:nvGraphicFramePr>
          <p:cNvPr id="4" name="Πίνακας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60583240"/>
              </p:ext>
            </p:extLst>
          </p:nvPr>
        </p:nvGraphicFramePr>
        <p:xfrm>
          <a:off x="780288" y="1941914"/>
          <a:ext cx="11167872" cy="37517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83936"/>
                <a:gridCol w="5583936"/>
              </a:tblGrid>
              <a:tr h="551728"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Στόχος</a:t>
                      </a:r>
                      <a:r>
                        <a:rPr lang="el-GR" sz="2400" baseline="0" dirty="0" smtClean="0"/>
                        <a:t> λογομαχίας </a:t>
                      </a:r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Στόχος</a:t>
                      </a:r>
                      <a:r>
                        <a:rPr lang="el-GR" sz="2400" baseline="0" dirty="0" smtClean="0"/>
                        <a:t> διαλόγου </a:t>
                      </a:r>
                      <a:endParaRPr lang="el-GR" sz="2400" dirty="0"/>
                    </a:p>
                  </a:txBody>
                  <a:tcPr/>
                </a:tc>
              </a:tr>
              <a:tr h="551728"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Νίκη </a:t>
                      </a:r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Συλλογή πληροφοριών </a:t>
                      </a:r>
                      <a:endParaRPr lang="el-GR" sz="2400" dirty="0"/>
                    </a:p>
                  </a:txBody>
                  <a:tcPr/>
                </a:tc>
              </a:tr>
              <a:tr h="551728"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Το άτομο λέει</a:t>
                      </a:r>
                      <a:r>
                        <a:rPr lang="el-GR" sz="2400" baseline="0" dirty="0" smtClean="0"/>
                        <a:t> </a:t>
                      </a:r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Το άτομο συνδιαλέγεται</a:t>
                      </a:r>
                      <a:r>
                        <a:rPr lang="el-GR" sz="2400" baseline="0" dirty="0" smtClean="0"/>
                        <a:t> </a:t>
                      </a:r>
                      <a:endParaRPr lang="el-GR" sz="2400" dirty="0"/>
                    </a:p>
                  </a:txBody>
                  <a:tcPr/>
                </a:tc>
              </a:tr>
              <a:tr h="551728"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Προσπαθεί να πείσει </a:t>
                      </a:r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Ζητάει να μάθει </a:t>
                      </a:r>
                      <a:endParaRPr lang="el-GR" sz="2400" dirty="0"/>
                    </a:p>
                  </a:txBody>
                  <a:tcPr/>
                </a:tc>
              </a:tr>
              <a:tr h="551728"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Προσπαθεί να επιβάλλει άποψη </a:t>
                      </a:r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Θέλει να ανακαλύψει </a:t>
                      </a:r>
                      <a:endParaRPr lang="el-GR" sz="2400" dirty="0"/>
                    </a:p>
                  </a:txBody>
                  <a:tcPr/>
                </a:tc>
              </a:tr>
              <a:tr h="993110"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Αντιλαμβάνεται δύο αντίθετες απόψεις </a:t>
                      </a:r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Πρόθυμο να κατανοήσει</a:t>
                      </a:r>
                      <a:r>
                        <a:rPr lang="el-GR" sz="2400" baseline="0" dirty="0" smtClean="0"/>
                        <a:t> ποικίλες απόψεις </a:t>
                      </a:r>
                      <a:endParaRPr lang="el-GR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2791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97280" y="390144"/>
            <a:ext cx="10058400" cy="5478950"/>
          </a:xfrm>
        </p:spPr>
        <p:txBody>
          <a:bodyPr/>
          <a:lstStyle/>
          <a:p>
            <a:r>
              <a:rPr lang="en-US" sz="2400" dirty="0"/>
              <a:t>Gonzalez- Mena (2006) </a:t>
            </a:r>
            <a:endParaRPr lang="el-GR" sz="2400" dirty="0" smtClean="0"/>
          </a:p>
          <a:p>
            <a:r>
              <a:rPr lang="el-GR" sz="2400" dirty="0" smtClean="0"/>
              <a:t>Προτείνει </a:t>
            </a:r>
            <a:r>
              <a:rPr lang="en-US" sz="2400" dirty="0" smtClean="0"/>
              <a:t>RERUN </a:t>
            </a:r>
            <a:endParaRPr lang="el-GR" sz="2400" dirty="0"/>
          </a:p>
          <a:p>
            <a:endParaRPr lang="el-GR" sz="2400" dirty="0" smtClean="0"/>
          </a:p>
          <a:p>
            <a:endParaRPr lang="el-GR" sz="2400" dirty="0" smtClean="0"/>
          </a:p>
          <a:p>
            <a:r>
              <a:rPr lang="en-US" sz="2400" dirty="0" smtClean="0"/>
              <a:t>Reflect </a:t>
            </a:r>
            <a:r>
              <a:rPr lang="el-GR" sz="2400" dirty="0" smtClean="0"/>
              <a:t>(στοχάζομαι ): αναγνωρίζουμε τι μπορεί να νιώθει το άτομο</a:t>
            </a:r>
            <a:endParaRPr lang="en-US" sz="2400" dirty="0" smtClean="0"/>
          </a:p>
          <a:p>
            <a:r>
              <a:rPr lang="en-US" sz="2400" dirty="0" smtClean="0"/>
              <a:t>Explain </a:t>
            </a:r>
            <a:r>
              <a:rPr lang="el-GR" sz="2400" dirty="0" smtClean="0"/>
              <a:t>(εξηγώ): σύντομη εξήγηση της θέσης του καθενός </a:t>
            </a:r>
            <a:endParaRPr lang="en-US" sz="2400" dirty="0" smtClean="0"/>
          </a:p>
          <a:p>
            <a:r>
              <a:rPr lang="en-US" sz="2400" dirty="0" smtClean="0"/>
              <a:t>Reason</a:t>
            </a:r>
            <a:r>
              <a:rPr lang="el-GR" sz="2400" dirty="0" smtClean="0"/>
              <a:t> (αιτιολογώ): αιτιολογήστε την οπτική σας </a:t>
            </a:r>
            <a:endParaRPr lang="en-US" sz="2400" dirty="0" smtClean="0"/>
          </a:p>
          <a:p>
            <a:r>
              <a:rPr lang="en-US" sz="2400" dirty="0" smtClean="0"/>
              <a:t>Understand </a:t>
            </a:r>
            <a:r>
              <a:rPr lang="el-GR" sz="2400" dirty="0" smtClean="0"/>
              <a:t>(κατανοώ): συντονιστείτε με σκέψεις και συναισθήματα του άλλου </a:t>
            </a:r>
            <a:endParaRPr lang="en-US" sz="2400" dirty="0" smtClean="0"/>
          </a:p>
          <a:p>
            <a:r>
              <a:rPr lang="en-US" sz="2400" dirty="0" smtClean="0"/>
              <a:t>Negotiate </a:t>
            </a:r>
            <a:r>
              <a:rPr lang="el-GR" sz="2400" dirty="0" smtClean="0"/>
              <a:t>(διαπραγματεύομαι ): καταιγισμός ιδεών έως ότου βρεθεί ικανοποιητική λύση και για τους δύο </a:t>
            </a:r>
            <a:endParaRPr lang="el-GR" sz="2400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512" y="158496"/>
            <a:ext cx="2249424" cy="23347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4676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37488" y="182880"/>
            <a:ext cx="10058400" cy="804672"/>
          </a:xfrm>
        </p:spPr>
        <p:txBody>
          <a:bodyPr>
            <a:normAutofit/>
          </a:bodyPr>
          <a:lstStyle/>
          <a:p>
            <a:r>
              <a:rPr lang="el-GR" sz="3600" dirty="0" smtClean="0"/>
              <a:t>Διαφορετικές πολιτισμικά και γλωσσικά οικογένειες 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1097279" y="1158240"/>
            <a:ext cx="4937760" cy="5193792"/>
          </a:xfrm>
        </p:spPr>
        <p:txBody>
          <a:bodyPr>
            <a:normAutofit fontScale="70000" lnSpcReduction="20000"/>
          </a:bodyPr>
          <a:lstStyle/>
          <a:p>
            <a:r>
              <a:rPr lang="el-GR" dirty="0" smtClean="0"/>
              <a:t>Είναι πιθανόν να δυσκολέψουν την επικοινωνία και τη γονική εμπλοκή :</a:t>
            </a:r>
          </a:p>
          <a:p>
            <a:endParaRPr lang="el-GR" dirty="0"/>
          </a:p>
          <a:p>
            <a:r>
              <a:rPr lang="el-GR" dirty="0" smtClean="0"/>
              <a:t>Διαφορετικές πολιτισμικές πεποιθήσεις  </a:t>
            </a:r>
          </a:p>
          <a:p>
            <a:r>
              <a:rPr lang="el-GR" dirty="0" smtClean="0"/>
              <a:t>Γλωσσικές διαφορές και ιδιομορφίες </a:t>
            </a:r>
          </a:p>
          <a:p>
            <a:r>
              <a:rPr lang="el-GR" dirty="0" smtClean="0"/>
              <a:t>Οπτικές και αξίες </a:t>
            </a:r>
          </a:p>
          <a:p>
            <a:endParaRPr lang="el-GR" dirty="0"/>
          </a:p>
          <a:p>
            <a:r>
              <a:rPr lang="en-US" dirty="0" err="1" smtClean="0"/>
              <a:t>Antunez</a:t>
            </a:r>
            <a:r>
              <a:rPr lang="en-US" dirty="0" smtClean="0"/>
              <a:t> (2000)</a:t>
            </a:r>
            <a:r>
              <a:rPr lang="el-GR" dirty="0" smtClean="0"/>
              <a:t>: α) γλωσσικές δεξιότητες </a:t>
            </a:r>
          </a:p>
          <a:p>
            <a:r>
              <a:rPr lang="el-GR" dirty="0" smtClean="0"/>
              <a:t>Β) συνεργασία  σπιτιού – οικογένειας (όχι πάντα κουλτούρα η συνεργασία)</a:t>
            </a:r>
          </a:p>
          <a:p>
            <a:r>
              <a:rPr lang="el-GR" dirty="0" smtClean="0"/>
              <a:t>Γ) επαγγελματικές υποχρεώσεις : (πχ δεν παρακολουθούν εκδηλώσεις)</a:t>
            </a:r>
          </a:p>
          <a:p>
            <a:r>
              <a:rPr lang="el-GR" dirty="0" smtClean="0"/>
              <a:t>Δ) γνώση σχολικού συστήματος (έλλειψη γνώσεων λειτουργίας )</a:t>
            </a:r>
          </a:p>
          <a:p>
            <a:r>
              <a:rPr lang="el-GR" dirty="0" smtClean="0"/>
              <a:t>Ε)  αυτοπεποίθηση (νομίζουν ότι δε βοηθούν)</a:t>
            </a:r>
          </a:p>
          <a:p>
            <a:r>
              <a:rPr lang="el-GR" dirty="0" err="1" smtClean="0"/>
              <a:t>Στ</a:t>
            </a:r>
            <a:r>
              <a:rPr lang="el-GR" dirty="0" smtClean="0"/>
              <a:t>) προηγούμενες εμπειρίες (</a:t>
            </a:r>
            <a:r>
              <a:rPr lang="en-US" dirty="0" err="1" smtClean="0"/>
              <a:t>Heward</a:t>
            </a:r>
            <a:r>
              <a:rPr lang="en-US" dirty="0" smtClean="0"/>
              <a:t>, </a:t>
            </a:r>
            <a:r>
              <a:rPr lang="el-GR" dirty="0" smtClean="0"/>
              <a:t> </a:t>
            </a:r>
            <a:r>
              <a:rPr lang="en-US" dirty="0" smtClean="0"/>
              <a:t>2011</a:t>
            </a:r>
            <a:r>
              <a:rPr lang="el-GR" dirty="0" smtClean="0"/>
              <a:t>)</a:t>
            </a:r>
            <a:endParaRPr lang="el-GR" dirty="0" smtClean="0"/>
          </a:p>
        </p:txBody>
      </p:sp>
      <p:sp>
        <p:nvSpPr>
          <p:cNvPr id="7" name="Θέση περιεχομένου 6"/>
          <p:cNvSpPr>
            <a:spLocks noGrp="1"/>
          </p:cNvSpPr>
          <p:nvPr>
            <p:ph sz="half" idx="2"/>
          </p:nvPr>
        </p:nvSpPr>
        <p:spPr>
          <a:xfrm>
            <a:off x="6217920" y="841248"/>
            <a:ext cx="4937760" cy="5027847"/>
          </a:xfrm>
        </p:spPr>
        <p:txBody>
          <a:bodyPr>
            <a:normAutofit fontScale="70000" lnSpcReduction="20000"/>
          </a:bodyPr>
          <a:lstStyle/>
          <a:p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r>
              <a:rPr lang="el-GR" dirty="0"/>
              <a:t> </a:t>
            </a:r>
            <a:r>
              <a:rPr lang="el-GR" dirty="0" smtClean="0"/>
              <a:t>                 πιθανά εμπόδια , λόγω διαφορετικών              	απόψεων, πεποιθήσεων (πχ Ισπανοί   		</a:t>
            </a:r>
            <a:r>
              <a:rPr lang="en-US" dirty="0" err="1" smtClean="0"/>
              <a:t>educado</a:t>
            </a:r>
            <a:r>
              <a:rPr lang="en-US" dirty="0" smtClean="0"/>
              <a:t> </a:t>
            </a:r>
            <a:r>
              <a:rPr lang="el-GR" dirty="0" smtClean="0"/>
              <a:t>: εκείνος που έχει δεξιότητες σχετικές με τις ανθρώπινες σχέσεις καλούς τρόπους και σέβεται τους ενήλικες κι όχι ο μορφωμένος) </a:t>
            </a:r>
            <a:endParaRPr lang="el-GR" dirty="0"/>
          </a:p>
        </p:txBody>
      </p:sp>
      <p:sp>
        <p:nvSpPr>
          <p:cNvPr id="8" name="Δεξιό βέλος 7"/>
          <p:cNvSpPr/>
          <p:nvPr/>
        </p:nvSpPr>
        <p:spPr>
          <a:xfrm>
            <a:off x="5839968" y="2950464"/>
            <a:ext cx="1011936" cy="7193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92985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676565"/>
          </a:xfrm>
        </p:spPr>
        <p:txBody>
          <a:bodyPr>
            <a:normAutofit/>
          </a:bodyPr>
          <a:lstStyle/>
          <a:p>
            <a:r>
              <a:rPr lang="el-GR" sz="3600" dirty="0" smtClean="0"/>
              <a:t>Δυσκολίες στην κατανόηση/ αποδοχή συστήματος </a:t>
            </a:r>
            <a:endParaRPr lang="el-GR" sz="3600" dirty="0"/>
          </a:p>
        </p:txBody>
      </p:sp>
      <p:sp>
        <p:nvSpPr>
          <p:cNvPr id="6" name="Θέση περιεχομένου 5"/>
          <p:cNvSpPr>
            <a:spLocks noGrp="1"/>
          </p:cNvSpPr>
          <p:nvPr>
            <p:ph idx="1"/>
          </p:nvPr>
        </p:nvSpPr>
        <p:spPr>
          <a:xfrm>
            <a:off x="1097280" y="1280160"/>
            <a:ext cx="10058400" cy="4588934"/>
          </a:xfrm>
        </p:spPr>
        <p:txBody>
          <a:bodyPr>
            <a:normAutofit fontScale="92500" lnSpcReduction="10000"/>
          </a:bodyPr>
          <a:lstStyle/>
          <a:p>
            <a:r>
              <a:rPr lang="el-GR" sz="2400" dirty="0" smtClean="0"/>
              <a:t>Το σύστημα ειδικής αγωγής μπορεί να φοβίζει την οικογένεια </a:t>
            </a:r>
            <a:endParaRPr lang="en-US" sz="2400" dirty="0" smtClean="0"/>
          </a:p>
          <a:p>
            <a:endParaRPr lang="el-GR" sz="2400" dirty="0" smtClean="0"/>
          </a:p>
          <a:p>
            <a:r>
              <a:rPr lang="el-GR" sz="2400" dirty="0" smtClean="0"/>
              <a:t>Παράνομη μετανάστευση φοβίζει ακόμα περισσότερο </a:t>
            </a:r>
          </a:p>
          <a:p>
            <a:endParaRPr lang="el-GR" sz="2400" dirty="0"/>
          </a:p>
          <a:p>
            <a:r>
              <a:rPr lang="el-GR" sz="2400" dirty="0" smtClean="0"/>
              <a:t>Προσανατολισμός κάποιων φυλών προς την οικογένεια </a:t>
            </a:r>
          </a:p>
          <a:p>
            <a:endParaRPr lang="el-GR" sz="2400" dirty="0"/>
          </a:p>
          <a:p>
            <a:r>
              <a:rPr lang="el-GR" sz="2400" dirty="0" smtClean="0"/>
              <a:t>Διαφορετικές εμπειρίες και αντιλήψεις για δυσκολία / αναπηρία </a:t>
            </a:r>
          </a:p>
          <a:p>
            <a:endParaRPr lang="el-GR" sz="2400" dirty="0"/>
          </a:p>
          <a:p>
            <a:r>
              <a:rPr lang="el-GR" sz="2400" dirty="0" smtClean="0"/>
              <a:t>Χαμηλά εισοδήματα ,  μορφωτικό επίπεδο </a:t>
            </a:r>
          </a:p>
          <a:p>
            <a:r>
              <a:rPr lang="el-GR" sz="2400" dirty="0" smtClean="0"/>
              <a:t>Ακόμα στη διαδικασία εκμάθησης κυρίαρχης γλώσσας (</a:t>
            </a:r>
            <a:r>
              <a:rPr lang="en-US" sz="2400" dirty="0" err="1" smtClean="0"/>
              <a:t>Heward</a:t>
            </a:r>
            <a:r>
              <a:rPr lang="en-US" sz="2400" dirty="0" smtClean="0"/>
              <a:t>, </a:t>
            </a:r>
            <a:r>
              <a:rPr lang="en-US" sz="2400" dirty="0" smtClean="0"/>
              <a:t>2011 </a:t>
            </a:r>
            <a:r>
              <a:rPr lang="en-US" sz="2400" dirty="0" smtClean="0"/>
              <a:t>)</a:t>
            </a:r>
            <a:endParaRPr lang="el-GR" sz="2400" dirty="0"/>
          </a:p>
        </p:txBody>
      </p:sp>
    </p:spTree>
    <p:extLst>
      <p:ext uri="{BB962C8B-B14F-4D97-AF65-F5344CB8AC3E}">
        <p14:creationId xmlns="" xmlns:p14="http://schemas.microsoft.com/office/powerpoint/2010/main" val="137338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 smtClean="0"/>
              <a:t>Επαφή στη μητρική τους γλώσσα αν γίνεται</a:t>
            </a:r>
          </a:p>
          <a:p>
            <a:endParaRPr lang="el-GR" sz="2400" dirty="0"/>
          </a:p>
          <a:p>
            <a:r>
              <a:rPr lang="el-GR" sz="2400" dirty="0" smtClean="0"/>
              <a:t> </a:t>
            </a:r>
            <a:r>
              <a:rPr lang="el-GR" sz="2400" dirty="0"/>
              <a:t>Αναγκαίοι διερμηνείς </a:t>
            </a:r>
            <a:endParaRPr lang="el-GR" sz="2400" dirty="0" smtClean="0"/>
          </a:p>
          <a:p>
            <a:r>
              <a:rPr lang="el-GR" sz="2400" dirty="0" smtClean="0"/>
              <a:t>Πολιτισμικοί διερμηνείς : γνωρίζουν κουλτούρα φυλής , εθνικότητας, θρησκείας…..</a:t>
            </a:r>
            <a:endParaRPr lang="el-GR" sz="2400" dirty="0"/>
          </a:p>
          <a:p>
            <a:endParaRPr lang="el-GR" dirty="0"/>
          </a:p>
        </p:txBody>
      </p:sp>
      <p:sp>
        <p:nvSpPr>
          <p:cNvPr id="4" name="Βέλος προς τα κάτω 3"/>
          <p:cNvSpPr/>
          <p:nvPr/>
        </p:nvSpPr>
        <p:spPr>
          <a:xfrm>
            <a:off x="5352288" y="609600"/>
            <a:ext cx="792480" cy="8656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11375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283209" y="1898564"/>
            <a:ext cx="9601196" cy="3318936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Απαραίτητη πολιτισμική αμοιβαιότητα </a:t>
            </a:r>
          </a:p>
          <a:p>
            <a:r>
              <a:rPr lang="el-GR" sz="2400" dirty="0" smtClean="0"/>
              <a:t>Κατανόηση οπτικών , προσδοκιών , αποφάσεων οικογένειας </a:t>
            </a:r>
            <a:endParaRPr lang="el-GR" sz="2400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0736" y="3157729"/>
            <a:ext cx="5023104" cy="2810446"/>
          </a:xfrm>
          <a:prstGeom prst="rect">
            <a:avLst/>
          </a:prstGeom>
        </p:spPr>
      </p:pic>
      <p:sp>
        <p:nvSpPr>
          <p:cNvPr id="5" name="Βέλος προς τα κάτω 4"/>
          <p:cNvSpPr/>
          <p:nvPr/>
        </p:nvSpPr>
        <p:spPr>
          <a:xfrm>
            <a:off x="4693920" y="292608"/>
            <a:ext cx="499872" cy="11338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280401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97280" y="865632"/>
            <a:ext cx="10058400" cy="5003462"/>
          </a:xfrm>
        </p:spPr>
        <p:txBody>
          <a:bodyPr>
            <a:noAutofit/>
          </a:bodyPr>
          <a:lstStyle/>
          <a:p>
            <a:r>
              <a:rPr lang="el-GR" sz="2400" dirty="0" smtClean="0"/>
              <a:t>Βήμα 1 : εντοπισμός πολιτισμικών αξιών</a:t>
            </a:r>
          </a:p>
          <a:p>
            <a:pPr marL="0" indent="0">
              <a:buNone/>
            </a:pPr>
            <a:endParaRPr lang="el-GR" sz="2400" dirty="0" smtClean="0"/>
          </a:p>
          <a:p>
            <a:r>
              <a:rPr lang="el-GR" sz="2400" dirty="0" smtClean="0"/>
              <a:t>Βήμα 2: διερεύνηση του πόσο και πώς διαφέρουν οι απόψεις μας από εκείνες της οικογένειας </a:t>
            </a:r>
          </a:p>
          <a:p>
            <a:endParaRPr lang="el-GR" sz="2400" dirty="0"/>
          </a:p>
          <a:p>
            <a:r>
              <a:rPr lang="el-GR" sz="2400" dirty="0" smtClean="0"/>
              <a:t>Βήμα 3: σεβασμός στις οποιεσδήποτε πολιτισμικές διαφορές </a:t>
            </a:r>
          </a:p>
          <a:p>
            <a:endParaRPr lang="el-GR" sz="2400" dirty="0"/>
          </a:p>
          <a:p>
            <a:r>
              <a:rPr lang="el-GR" sz="2400" dirty="0" smtClean="0"/>
              <a:t>Βήμα 4: μέσω της συζήτησης και συνεργασίας καθορίστε αποτελεσματικό τρόπο προσαρμογής επαγγελματικών προτάσεων </a:t>
            </a:r>
            <a:endParaRPr lang="en-US" sz="2400" dirty="0" smtClean="0"/>
          </a:p>
          <a:p>
            <a:endParaRPr lang="en-US" sz="2400" dirty="0"/>
          </a:p>
          <a:p>
            <a:r>
              <a:rPr lang="el-GR" sz="2400" dirty="0" smtClean="0"/>
              <a:t>(</a:t>
            </a:r>
            <a:r>
              <a:rPr lang="en-US" sz="2400" dirty="0" smtClean="0"/>
              <a:t>ERIC/ OSEP Special Project (2001). Family involvement in special education. </a:t>
            </a:r>
            <a:r>
              <a:rPr lang="en-US" sz="2400" dirty="0" err="1" smtClean="0"/>
              <a:t>Arington</a:t>
            </a:r>
            <a:r>
              <a:rPr lang="en-US" sz="2400" dirty="0" smtClean="0"/>
              <a:t>, VA)</a:t>
            </a:r>
            <a:endParaRPr lang="el-GR" sz="2400" dirty="0"/>
          </a:p>
        </p:txBody>
      </p:sp>
      <p:sp>
        <p:nvSpPr>
          <p:cNvPr id="4" name="Βέλος προς τα κάτω 3"/>
          <p:cNvSpPr/>
          <p:nvPr/>
        </p:nvSpPr>
        <p:spPr>
          <a:xfrm>
            <a:off x="5657088" y="268224"/>
            <a:ext cx="463296" cy="5608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343869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676565"/>
          </a:xfrm>
        </p:spPr>
        <p:txBody>
          <a:bodyPr>
            <a:normAutofit fontScale="90000"/>
          </a:bodyPr>
          <a:lstStyle/>
          <a:p>
            <a:r>
              <a:rPr lang="el-GR" sz="3600" dirty="0"/>
              <a:t>Μέθοδοι επικοινωνίας σπιτιού – σχολείου </a:t>
            </a:r>
            <a:br>
              <a:rPr lang="el-GR" sz="3600" dirty="0"/>
            </a:b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97280" y="963168"/>
            <a:ext cx="10058400" cy="4905926"/>
          </a:xfrm>
        </p:spPr>
        <p:txBody>
          <a:bodyPr/>
          <a:lstStyle/>
          <a:p>
            <a:r>
              <a:rPr lang="en-US" sz="2400" dirty="0" smtClean="0"/>
              <a:t>K</a:t>
            </a:r>
            <a:r>
              <a:rPr lang="el-GR" sz="2400" dirty="0" err="1" smtClean="0"/>
              <a:t>αμία</a:t>
            </a:r>
            <a:r>
              <a:rPr lang="el-GR" sz="2400" dirty="0" smtClean="0"/>
              <a:t> μέθοδος από μόνη της δε φαίνεται να είναι επαρκής </a:t>
            </a:r>
          </a:p>
          <a:p>
            <a:r>
              <a:rPr lang="el-GR" sz="2400" dirty="0" smtClean="0"/>
              <a:t>Καλύτερα να υπάρχει συνδυασμός κάποιων μεθόδων επικοινωνίας</a:t>
            </a:r>
          </a:p>
          <a:p>
            <a:endParaRPr lang="el-GR" sz="2400" dirty="0"/>
          </a:p>
          <a:p>
            <a:r>
              <a:rPr lang="el-GR" sz="2400" b="1" i="1" dirty="0" smtClean="0"/>
              <a:t>Α) συναντήσεις δια ζώσης </a:t>
            </a:r>
            <a:r>
              <a:rPr lang="el-GR" sz="2400" dirty="0" smtClean="0"/>
              <a:t>: </a:t>
            </a:r>
            <a:r>
              <a:rPr lang="el-GR" sz="2400" dirty="0"/>
              <a:t>σημαντικές </a:t>
            </a:r>
            <a:r>
              <a:rPr lang="el-GR" sz="2400" dirty="0" smtClean="0"/>
              <a:t>αλλά συχνά δύσκολες (πρόγραμμα καθενός, άγχος, καχυποψία κα.) χρειάζεται προσεκτικός σχεδιασμός για να πετύχουν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400" dirty="0" smtClean="0"/>
              <a:t> προετοιμασία και διεξαγωγή  συνάντησης 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400" dirty="0" smtClean="0"/>
              <a:t> αίθουσα διδασκαλίας: πρόσβαση σε αρχεία – ξεκάθαρος στόχος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400" dirty="0"/>
              <a:t> </a:t>
            </a:r>
            <a:r>
              <a:rPr lang="el-GR" sz="2400" dirty="0" smtClean="0"/>
              <a:t>η στάση και η θέση παίζουν ρόλο (πχ όχι πίσω από την έδρα) </a:t>
            </a:r>
          </a:p>
          <a:p>
            <a:pPr>
              <a:buFont typeface="Wingdings" panose="05000000000000000000" pitchFamily="2" charset="2"/>
              <a:buChar char="Ø"/>
            </a:pPr>
            <a:endParaRPr lang="el-GR" dirty="0" smtClean="0"/>
          </a:p>
          <a:p>
            <a:pPr>
              <a:buFont typeface="Wingdings" panose="05000000000000000000" pitchFamily="2" charset="2"/>
              <a:buChar char="Ø"/>
            </a:pP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70216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97280" y="438912"/>
            <a:ext cx="10058400" cy="5430182"/>
          </a:xfrm>
        </p:spPr>
        <p:txBody>
          <a:bodyPr/>
          <a:lstStyle/>
          <a:p>
            <a:r>
              <a:rPr lang="en-US" sz="2400" dirty="0" err="1" smtClean="0"/>
              <a:t>Stefens</a:t>
            </a:r>
            <a:r>
              <a:rPr lang="en-US" sz="2400" dirty="0" smtClean="0"/>
              <a:t>  &amp; Wolf (1989)</a:t>
            </a:r>
            <a:r>
              <a:rPr lang="el-GR" sz="2400" dirty="0" smtClean="0"/>
              <a:t>: υποστήριξαν τα 4 βήματα για τη διεξαγωγή συναντήσεων με το γονέα</a:t>
            </a:r>
          </a:p>
          <a:p>
            <a:endParaRPr lang="el-GR" sz="2400" dirty="0"/>
          </a:p>
          <a:p>
            <a:pPr>
              <a:buFont typeface="Wingdings" panose="05000000000000000000" pitchFamily="2" charset="2"/>
              <a:buChar char="q"/>
            </a:pPr>
            <a:r>
              <a:rPr lang="el-GR" sz="2400" dirty="0" smtClean="0"/>
              <a:t>Οικοδόμηση σχέσης  (σύντομη γενική συζήτηση)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sz="2400" dirty="0" smtClean="0"/>
              <a:t>Συλλογή πληροφοριών (με κομψό τρόπο, κατάλληλη γλώσσα σώματος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sz="2400" dirty="0" smtClean="0"/>
              <a:t>Παροχή πληροφοριών (τι έχει συμβεί έως τώρα)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sz="2400" dirty="0" smtClean="0"/>
              <a:t>Σύνοψη και επανεξέταση (ανασκόπηση σχεδιασμού που συμφωνήθηκε) </a:t>
            </a:r>
          </a:p>
          <a:p>
            <a:pPr>
              <a:buFont typeface="Wingdings" panose="05000000000000000000" pitchFamily="2" charset="2"/>
              <a:buChar char="q"/>
            </a:pPr>
            <a:endParaRPr lang="el-GR" dirty="0" smtClean="0"/>
          </a:p>
          <a:p>
            <a:pPr>
              <a:buFont typeface="Wingdings" panose="05000000000000000000" pitchFamily="2" charset="2"/>
              <a:buChar char="q"/>
            </a:pPr>
            <a:endParaRPr lang="el-GR" dirty="0" smtClean="0"/>
          </a:p>
          <a:p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8144" y="3773594"/>
            <a:ext cx="4815839" cy="20955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7851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97280" y="560832"/>
            <a:ext cx="10058400" cy="5308262"/>
          </a:xfrm>
        </p:spPr>
        <p:txBody>
          <a:bodyPr>
            <a:normAutofit fontScale="92500"/>
          </a:bodyPr>
          <a:lstStyle/>
          <a:p>
            <a:r>
              <a:rPr lang="el-GR" sz="2400" b="1" i="1" dirty="0" smtClean="0"/>
              <a:t>Β) γραπτή επικοινωνία : </a:t>
            </a:r>
            <a:r>
              <a:rPr lang="el-GR" sz="2400" dirty="0" smtClean="0"/>
              <a:t>οι </a:t>
            </a:r>
            <a:r>
              <a:rPr lang="el-GR" sz="2400" dirty="0" err="1" smtClean="0"/>
              <a:t>εκπ</a:t>
            </a:r>
            <a:r>
              <a:rPr lang="el-GR" sz="2400" dirty="0" smtClean="0"/>
              <a:t>/</a:t>
            </a:r>
            <a:r>
              <a:rPr lang="el-GR" sz="2400" dirty="0" err="1" smtClean="0"/>
              <a:t>κοι</a:t>
            </a:r>
            <a:r>
              <a:rPr lang="el-GR" sz="2400" dirty="0" smtClean="0"/>
              <a:t> δεν πρέπει να βασίζονται μόνο σε γραπτά μηνύματα </a:t>
            </a:r>
          </a:p>
          <a:p>
            <a:r>
              <a:rPr lang="el-GR" sz="2400" dirty="0" smtClean="0"/>
              <a:t>Μπορεί να χρειάζονται χρόνο , </a:t>
            </a:r>
          </a:p>
          <a:p>
            <a:r>
              <a:rPr lang="el-GR" sz="2400" dirty="0" smtClean="0"/>
              <a:t>Να μην έχουν οργάνωση </a:t>
            </a:r>
          </a:p>
          <a:p>
            <a:r>
              <a:rPr lang="el-GR" sz="2400" dirty="0" smtClean="0"/>
              <a:t>Και να μη γίνεται σωστή χρήση της γλώσσας</a:t>
            </a:r>
          </a:p>
          <a:p>
            <a:endParaRPr lang="el-GR" sz="2400" dirty="0"/>
          </a:p>
          <a:p>
            <a:r>
              <a:rPr lang="el-GR" sz="2400" b="1" i="1" dirty="0" smtClean="0"/>
              <a:t>Β1)  ευχάριστα γράμματα και γράμματα ειδικών επιτευγμάτων</a:t>
            </a:r>
            <a:r>
              <a:rPr lang="el-GR" sz="2400" dirty="0" smtClean="0"/>
              <a:t>: περιγράφουν επιτεύγματα του παιδιού και δημιουργούν προοπτικές συνεργασίας και θετικού κλίματος </a:t>
            </a:r>
          </a:p>
          <a:p>
            <a:endParaRPr lang="el-GR" sz="2400" dirty="0"/>
          </a:p>
          <a:p>
            <a:r>
              <a:rPr lang="el-GR" sz="2400" b="1" dirty="0" smtClean="0"/>
              <a:t>Β2 </a:t>
            </a:r>
            <a:r>
              <a:rPr lang="el-GR" sz="2400" dirty="0" smtClean="0"/>
              <a:t>) </a:t>
            </a:r>
            <a:r>
              <a:rPr lang="el-GR" sz="2400" b="1" i="1" dirty="0"/>
              <a:t>έ</a:t>
            </a:r>
            <a:r>
              <a:rPr lang="el-GR" sz="2400" b="1" i="1" dirty="0" smtClean="0"/>
              <a:t>ντυπα διπλής αναφοράς σπιτιού- σχολείου και σημειωματάρια διαλόγου </a:t>
            </a:r>
            <a:r>
              <a:rPr lang="el-GR" sz="2400" dirty="0" smtClean="0"/>
              <a:t>: προσφέρουν μια μορφή επικοινωνίας – οι </a:t>
            </a:r>
            <a:r>
              <a:rPr lang="el-GR" sz="2400" dirty="0" err="1" smtClean="0"/>
              <a:t>εκπ</a:t>
            </a:r>
            <a:r>
              <a:rPr lang="el-GR" sz="2400" dirty="0" smtClean="0"/>
              <a:t>/</a:t>
            </a:r>
            <a:r>
              <a:rPr lang="el-GR" sz="2400" dirty="0" err="1" smtClean="0"/>
              <a:t>κοι</a:t>
            </a:r>
            <a:r>
              <a:rPr lang="el-GR" sz="2400" dirty="0" smtClean="0"/>
              <a:t> πρέπει να είναι οργανωμένοι κι επίμονοι στις περιπτώσεις που δεν έχουν ανταπόκριση </a:t>
            </a:r>
            <a:r>
              <a:rPr lang="el-GR" dirty="0" smtClean="0"/>
              <a:t>(μελέτη περίπτωσης σελ</a:t>
            </a:r>
            <a:r>
              <a:rPr lang="el-GR" sz="2400" dirty="0" smtClean="0">
                <a:solidFill>
                  <a:srgbClr val="FF0000"/>
                </a:solidFill>
              </a:rPr>
              <a:t> 63 , </a:t>
            </a:r>
            <a:r>
              <a:rPr lang="en-US" sz="2400" dirty="0" err="1" smtClean="0">
                <a:solidFill>
                  <a:srgbClr val="FF0000"/>
                </a:solidFill>
              </a:rPr>
              <a:t>Heward</a:t>
            </a:r>
            <a:r>
              <a:rPr lang="en-US" sz="2400" dirty="0" smtClean="0">
                <a:solidFill>
                  <a:srgbClr val="FF0000"/>
                </a:solidFill>
              </a:rPr>
              <a:t> , </a:t>
            </a:r>
            <a:r>
              <a:rPr lang="el-GR" sz="2400" dirty="0" smtClean="0">
                <a:solidFill>
                  <a:srgbClr val="FF0000"/>
                </a:solidFill>
              </a:rPr>
              <a:t>2011 )</a:t>
            </a:r>
          </a:p>
          <a:p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endParaRPr lang="el-GR" b="1" i="1" dirty="0"/>
          </a:p>
        </p:txBody>
      </p:sp>
    </p:spTree>
    <p:extLst>
      <p:ext uri="{BB962C8B-B14F-4D97-AF65-F5344CB8AC3E}">
        <p14:creationId xmlns="" xmlns:p14="http://schemas.microsoft.com/office/powerpoint/2010/main" val="506011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Έχουν δικαίωμα να είναι στενοχωρημένοι </a:t>
            </a:r>
          </a:p>
          <a:p>
            <a:r>
              <a:rPr lang="el-GR" dirty="0" smtClean="0"/>
              <a:t>Να νιώθουν ότι πιέζονται</a:t>
            </a:r>
          </a:p>
          <a:p>
            <a:r>
              <a:rPr lang="el-GR" dirty="0" smtClean="0"/>
              <a:t>Να έχουν άγχος για το μέλλον </a:t>
            </a:r>
          </a:p>
          <a:p>
            <a:r>
              <a:rPr lang="el-GR" dirty="0" smtClean="0"/>
              <a:t>Να αισθάνονται ότι δεν μπορούν να ‘ονειρεύονται’ </a:t>
            </a:r>
          </a:p>
          <a:p>
            <a:r>
              <a:rPr lang="el-GR" dirty="0" smtClean="0"/>
              <a:t>Να αισθάνονται παγιδευμένοι σε μια δύσκολη κατάσταση …. 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816488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48512" y="182880"/>
            <a:ext cx="10058400" cy="5734982"/>
          </a:xfrm>
        </p:spPr>
        <p:txBody>
          <a:bodyPr>
            <a:normAutofit fontScale="92500" lnSpcReduction="10000"/>
          </a:bodyPr>
          <a:lstStyle/>
          <a:p>
            <a:r>
              <a:rPr lang="el-GR" sz="2400" b="1" i="1" dirty="0" smtClean="0"/>
              <a:t>Β3 ) συμβόλαια σπιτιού – σχολείου </a:t>
            </a:r>
            <a:r>
              <a:rPr lang="el-GR" sz="2400" dirty="0" smtClean="0"/>
              <a:t>: αμοιβές ελεγχόμενες από τους γονείς , καλλιεργούν αναγνώριση στο γονιό κι εμπλέκουν και τους δύο σε κοινό θετικό πρόγραμμα υποστήριξης του παιδιού </a:t>
            </a:r>
          </a:p>
          <a:p>
            <a:endParaRPr lang="el-GR" sz="2400" dirty="0"/>
          </a:p>
          <a:p>
            <a:r>
              <a:rPr lang="el-GR" sz="2400" b="1" i="1" dirty="0" smtClean="0"/>
              <a:t>Β4 ) δελτία και ιστοσελίδες τάξης</a:t>
            </a:r>
            <a:r>
              <a:rPr lang="el-GR" sz="2400" dirty="0" smtClean="0"/>
              <a:t>: επιπρόσθετοι τρόποι για τη θεμελίωση μιας θετικής σχέσης </a:t>
            </a:r>
          </a:p>
          <a:p>
            <a:endParaRPr lang="el-GR" sz="2400" dirty="0"/>
          </a:p>
          <a:p>
            <a:r>
              <a:rPr lang="el-GR" sz="2400" b="1" i="1" dirty="0" smtClean="0"/>
              <a:t>Γ) τηλεφωνική επικοινωνία : </a:t>
            </a:r>
            <a:r>
              <a:rPr lang="el-GR" sz="2400" dirty="0" smtClean="0"/>
              <a:t>τακτική επικοινωνία – μπορεί να είναι σύντομη και ουσιαστική και αν εστιάσει σε συγκεκριμένα χαρακτηριστικά </a:t>
            </a:r>
          </a:p>
          <a:p>
            <a:r>
              <a:rPr lang="el-GR" sz="2400" b="1" i="1" dirty="0" smtClean="0"/>
              <a:t>Δ) φωνητικά μηνύματα με νόημα </a:t>
            </a:r>
          </a:p>
          <a:p>
            <a:endParaRPr lang="el-GR" dirty="0" smtClean="0"/>
          </a:p>
          <a:p>
            <a:r>
              <a:rPr lang="el-GR" sz="2800" b="1" dirty="0" smtClean="0"/>
              <a:t>Άσκηση ομαδική </a:t>
            </a:r>
            <a:r>
              <a:rPr lang="el-GR" sz="2400" b="1" dirty="0" smtClean="0"/>
              <a:t>: </a:t>
            </a:r>
            <a:r>
              <a:rPr lang="el-GR" sz="2400" dirty="0" smtClean="0"/>
              <a:t>Εργαστήρι δημιουργικό ανά τρία άτομα  : να γραφτεί ένα γράμμα εκτίμησης προς γονέα κι ένα γράμμα εκτίμησης από το γονέα και αυτά τα δύο να παρουσιαστούν στην ολομέλεια (</a:t>
            </a:r>
            <a:r>
              <a:rPr lang="el-GR" sz="2400" dirty="0" err="1" smtClean="0"/>
              <a:t>σελ</a:t>
            </a:r>
            <a:r>
              <a:rPr lang="el-GR" sz="2400" dirty="0" smtClean="0"/>
              <a:t> 64- 65)</a:t>
            </a:r>
            <a:endParaRPr lang="el-GR" sz="2400" dirty="0"/>
          </a:p>
        </p:txBody>
      </p:sp>
    </p:spTree>
    <p:extLst>
      <p:ext uri="{BB962C8B-B14F-4D97-AF65-F5344CB8AC3E}">
        <p14:creationId xmlns="" xmlns:p14="http://schemas.microsoft.com/office/powerpoint/2010/main" val="363658306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Μορφές </a:t>
            </a:r>
            <a:r>
              <a:rPr lang="el-GR" dirty="0" err="1" smtClean="0"/>
              <a:t>γονεϊκής</a:t>
            </a:r>
            <a:r>
              <a:rPr lang="el-GR" dirty="0" smtClean="0"/>
              <a:t> εμπλοκής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l-GR" dirty="0" smtClean="0"/>
              <a:t>«Οποιεσδήποτε δραστηριότητες παρέχονται και ενθαρρύνονται από το σχολείο και οι οποίες προτρέπουν τους γονείς να δουλέψουν με στόχο τη μάθηση και την ανάπτυξη των παιδιών τους» (</a:t>
            </a:r>
            <a:r>
              <a:rPr lang="en-US" dirty="0" smtClean="0"/>
              <a:t>Lim </a:t>
            </a:r>
            <a:r>
              <a:rPr lang="en-US" dirty="0"/>
              <a:t>(2008) </a:t>
            </a:r>
            <a:r>
              <a:rPr lang="el-GR" dirty="0"/>
              <a:t>, </a:t>
            </a:r>
            <a:r>
              <a:rPr lang="el-GR" dirty="0" err="1"/>
              <a:t>σελ</a:t>
            </a:r>
            <a:r>
              <a:rPr lang="el-GR" dirty="0"/>
              <a:t> </a:t>
            </a:r>
            <a:r>
              <a:rPr lang="el-GR" dirty="0" smtClean="0"/>
              <a:t>128, στο  </a:t>
            </a:r>
            <a:r>
              <a:rPr lang="en-US" dirty="0" err="1" smtClean="0"/>
              <a:t>Heward</a:t>
            </a:r>
            <a:r>
              <a:rPr lang="en-US" dirty="0" smtClean="0"/>
              <a:t>,    </a:t>
            </a:r>
            <a:r>
              <a:rPr lang="el-GR" dirty="0" err="1" smtClean="0"/>
              <a:t>σελ</a:t>
            </a:r>
            <a:r>
              <a:rPr lang="el-GR" dirty="0" smtClean="0"/>
              <a:t> 66)</a:t>
            </a:r>
          </a:p>
          <a:p>
            <a:endParaRPr lang="el-GR" dirty="0"/>
          </a:p>
          <a:p>
            <a:r>
              <a:rPr lang="el-GR" dirty="0" smtClean="0"/>
              <a:t>Α) γονείς ως παιδαγωγοί </a:t>
            </a:r>
          </a:p>
          <a:p>
            <a:r>
              <a:rPr lang="el-GR" dirty="0" smtClean="0"/>
              <a:t>Β) εκπαίδευση σε ομάδες γονέων </a:t>
            </a:r>
          </a:p>
          <a:p>
            <a:r>
              <a:rPr lang="el-GR" dirty="0" smtClean="0"/>
              <a:t>Γ) ομάδες γονέα με γονέα </a:t>
            </a:r>
            <a:endParaRPr lang="en-US" dirty="0" smtClean="0"/>
          </a:p>
          <a:p>
            <a:r>
              <a:rPr lang="el-GR" dirty="0" smtClean="0"/>
              <a:t>Δ) ως ερευνητικοί συνεργάτες (παρατήρηση, καταμέτρηση επιδόσεων </a:t>
            </a:r>
            <a:r>
              <a:rPr lang="el-GR" dirty="0" err="1" smtClean="0"/>
              <a:t>κτλ</a:t>
            </a:r>
            <a:r>
              <a:rPr lang="el-GR" dirty="0" smtClean="0"/>
              <a:t>)</a:t>
            </a:r>
          </a:p>
          <a:p>
            <a:endParaRPr lang="el-GR" dirty="0"/>
          </a:p>
          <a:p>
            <a:r>
              <a:rPr lang="el-GR" dirty="0" smtClean="0"/>
              <a:t>Η βιβλιογραφία υποστηρίζει την ενεργητική εμπλοκή του γονέα σε αποφάσεις και σχεδιασμούς προγραμμάτων (</a:t>
            </a:r>
            <a:r>
              <a:rPr lang="en-US" dirty="0" smtClean="0"/>
              <a:t>Turnbull et al. 2006)</a:t>
            </a:r>
            <a:endParaRPr lang="en-US" dirty="0"/>
          </a:p>
          <a:p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46064568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664373"/>
          </a:xfrm>
        </p:spPr>
        <p:txBody>
          <a:bodyPr>
            <a:normAutofit/>
          </a:bodyPr>
          <a:lstStyle/>
          <a:p>
            <a:r>
              <a:rPr lang="el-GR" sz="3600" dirty="0" smtClean="0"/>
              <a:t>Μοντέλο </a:t>
            </a:r>
            <a:r>
              <a:rPr lang="el-GR" sz="3600" dirty="0" err="1" smtClean="0"/>
              <a:t>γονεϊκής</a:t>
            </a:r>
            <a:r>
              <a:rPr lang="el-GR" sz="3600" dirty="0" smtClean="0"/>
              <a:t> εμπλοκής (</a:t>
            </a:r>
            <a:r>
              <a:rPr lang="el-GR" sz="3600" dirty="0" err="1" smtClean="0"/>
              <a:t>σελ</a:t>
            </a:r>
            <a:r>
              <a:rPr lang="el-GR" sz="3600" dirty="0" smtClean="0"/>
              <a:t> 72)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Το άνω μισό προϋποθέτει τη γνώση και τις δεξιότητες που μοιράζονται ειδικοί – εκπαιδευτικοί με τους γονείς και φτιάχνουν από κοινού ένα ΕΕΠ</a:t>
            </a:r>
          </a:p>
          <a:p>
            <a:endParaRPr lang="el-GR" sz="2400" dirty="0"/>
          </a:p>
          <a:p>
            <a:r>
              <a:rPr lang="el-GR" sz="2400" dirty="0" smtClean="0"/>
              <a:t>Το κάτω μισό του μοντέλου υποστηρίζει ότι δεν αναμένεται όλοι οι γονείς να παρέχουν τα πάντα – οι περισσότεροι θα συμμετέχουν ενεργητικά στο ΕΕΠ και λίγοι συμμετέχουν σε εργαστήρια κι ομάδες</a:t>
            </a:r>
            <a:endParaRPr lang="el-GR" sz="2400" dirty="0"/>
          </a:p>
        </p:txBody>
      </p:sp>
    </p:spTree>
    <p:extLst>
      <p:ext uri="{BB962C8B-B14F-4D97-AF65-F5344CB8AC3E}">
        <p14:creationId xmlns="" xmlns:p14="http://schemas.microsoft.com/office/powerpoint/2010/main" val="266779044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566837"/>
          </a:xfrm>
        </p:spPr>
        <p:txBody>
          <a:bodyPr>
            <a:normAutofit fontScale="90000"/>
          </a:bodyPr>
          <a:lstStyle/>
          <a:p>
            <a:r>
              <a:rPr lang="el-GR" sz="3600" dirty="0" smtClean="0"/>
              <a:t>Συμβουλές για αρχάριους εκπαιδευτικούς 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97280" y="1060704"/>
            <a:ext cx="10058400" cy="480839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l-GR" dirty="0" smtClean="0"/>
              <a:t>Αναγνωρίστε τη δική σας κουλτούρα </a:t>
            </a:r>
          </a:p>
          <a:p>
            <a:endParaRPr lang="el-GR" dirty="0"/>
          </a:p>
          <a:p>
            <a:pPr>
              <a:buFont typeface="Wingdings" panose="05000000000000000000" pitchFamily="2" charset="2"/>
              <a:buChar char="q"/>
            </a:pPr>
            <a:r>
              <a:rPr lang="el-GR" dirty="0" smtClean="0"/>
              <a:t>Μάθετε την κουλτούρα των μαθητών σας </a:t>
            </a:r>
          </a:p>
          <a:p>
            <a:endParaRPr lang="el-GR" dirty="0"/>
          </a:p>
          <a:p>
            <a:pPr>
              <a:buFont typeface="Wingdings" panose="05000000000000000000" pitchFamily="2" charset="2"/>
              <a:buChar char="q"/>
            </a:pPr>
            <a:r>
              <a:rPr lang="el-GR" dirty="0" smtClean="0"/>
              <a:t>Ακούστε τους γονείς και φροντιστές των μαθητών σας </a:t>
            </a:r>
          </a:p>
          <a:p>
            <a:endParaRPr lang="el-GR" dirty="0"/>
          </a:p>
          <a:p>
            <a:pPr>
              <a:buFont typeface="Wingdings" panose="05000000000000000000" pitchFamily="2" charset="2"/>
              <a:buChar char="q"/>
            </a:pPr>
            <a:r>
              <a:rPr lang="el-GR" dirty="0" smtClean="0"/>
              <a:t>Ενδυναμώστε τους γονείς / φροντιστές για να γίνουν συνήγοροι κι εκπαιδευτικοί των παιδιών τους</a:t>
            </a:r>
          </a:p>
          <a:p>
            <a:endParaRPr lang="el-GR" dirty="0"/>
          </a:p>
          <a:p>
            <a:pPr>
              <a:buFont typeface="Wingdings" panose="05000000000000000000" pitchFamily="2" charset="2"/>
              <a:buChar char="q"/>
            </a:pPr>
            <a:r>
              <a:rPr lang="el-GR" dirty="0" smtClean="0"/>
              <a:t>Επικοινωνήστε αποτελεσματικά </a:t>
            </a:r>
          </a:p>
          <a:p>
            <a:endParaRPr lang="el-GR" dirty="0"/>
          </a:p>
          <a:p>
            <a:pPr>
              <a:buFont typeface="Wingdings" panose="05000000000000000000" pitchFamily="2" charset="2"/>
              <a:buChar char="q"/>
            </a:pPr>
            <a:r>
              <a:rPr lang="el-GR" dirty="0" smtClean="0"/>
              <a:t>Η συνεργασία γονέων  φροντιστών – επαγγελματιών / εκπαιδευτικών είναι σημαντική 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5755249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Έρευνα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i="1" dirty="0"/>
              <a:t>Από τους γονείς των ομάδων γονέων του ΕΕΕΕΚ Κορδελιού 2013-2014</a:t>
            </a:r>
          </a:p>
          <a:p>
            <a:pPr marL="0" indent="0">
              <a:buNone/>
            </a:pPr>
            <a:r>
              <a:rPr lang="el-GR" i="1" dirty="0"/>
              <a:t>για εμάς </a:t>
            </a:r>
            <a:r>
              <a:rPr lang="el-GR" i="1" dirty="0" smtClean="0"/>
              <a:t>τους </a:t>
            </a:r>
            <a:r>
              <a:rPr lang="el-GR" i="1" dirty="0"/>
              <a:t>ίδιους, για τους άλλους γονείς και για τους δασκάλους που </a:t>
            </a:r>
            <a:r>
              <a:rPr lang="el-GR" i="1" dirty="0" smtClean="0"/>
              <a:t>ενδιαφέρονται</a:t>
            </a:r>
          </a:p>
          <a:p>
            <a:r>
              <a:rPr lang="el-GR" dirty="0"/>
              <a:t>φθινόπωρο του </a:t>
            </a:r>
            <a:r>
              <a:rPr lang="el-GR" dirty="0" smtClean="0"/>
              <a:t>2013</a:t>
            </a:r>
          </a:p>
          <a:p>
            <a:r>
              <a:rPr lang="el-GR" b="1" dirty="0"/>
              <a:t>καταγράφονται αυτά </a:t>
            </a:r>
            <a:r>
              <a:rPr lang="el-GR" b="1" dirty="0" smtClean="0"/>
              <a:t>που λέγονται </a:t>
            </a:r>
            <a:r>
              <a:rPr lang="el-GR" b="1" dirty="0"/>
              <a:t>στις συναντήσεις </a:t>
            </a:r>
            <a:r>
              <a:rPr lang="el-GR" dirty="0" smtClean="0"/>
              <a:t>(από  ψυχολόγους </a:t>
            </a:r>
            <a:r>
              <a:rPr lang="el-GR" dirty="0"/>
              <a:t>και </a:t>
            </a:r>
            <a:r>
              <a:rPr lang="el-GR" dirty="0" smtClean="0"/>
              <a:t> φοιτητές </a:t>
            </a:r>
            <a:r>
              <a:rPr lang="el-GR" dirty="0"/>
              <a:t>που έκαναν </a:t>
            </a:r>
            <a:r>
              <a:rPr lang="el-GR" dirty="0" smtClean="0"/>
              <a:t>πρακτική)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938364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295401" y="1036320"/>
            <a:ext cx="9601196" cy="4839548"/>
          </a:xfrm>
        </p:spPr>
        <p:txBody>
          <a:bodyPr/>
          <a:lstStyle/>
          <a:p>
            <a:r>
              <a:rPr lang="el-GR" b="1" dirty="0" smtClean="0"/>
              <a:t>«Αναφέρονται </a:t>
            </a:r>
            <a:r>
              <a:rPr lang="el-GR" b="1" dirty="0"/>
              <a:t>θέματα, προβλήματα και δυσκολίες τις οποίες</a:t>
            </a:r>
          </a:p>
          <a:p>
            <a:pPr marL="0" indent="0">
              <a:buNone/>
            </a:pPr>
            <a:r>
              <a:rPr lang="el-GR" b="1" dirty="0"/>
              <a:t>συζητήσαμε καθώς και οι τρόποι τους οποίους κάποιοι από τους</a:t>
            </a:r>
          </a:p>
          <a:p>
            <a:pPr marL="0" indent="0">
              <a:buNone/>
            </a:pPr>
            <a:r>
              <a:rPr lang="el-GR" b="1" dirty="0"/>
              <a:t>γονείς της ομάδας μας βρήκαν χρήσιμους για την αντιμετώπιση των</a:t>
            </a:r>
          </a:p>
          <a:p>
            <a:r>
              <a:rPr lang="el-GR" b="1" dirty="0"/>
              <a:t>δυσκολιών και τη διαχείριση θεμάτων που μας απασχολούν</a:t>
            </a:r>
            <a:r>
              <a:rPr lang="el-GR" dirty="0" smtClean="0"/>
              <a:t>.» (</a:t>
            </a:r>
            <a:r>
              <a:rPr lang="el-GR" b="1" dirty="0" smtClean="0"/>
              <a:t>ΔΥΣΚΟΛΙΕΣ </a:t>
            </a:r>
            <a:r>
              <a:rPr lang="el-GR" b="1" dirty="0"/>
              <a:t>ΚΑΙ ΤΡΟΠΟΙ ΑΝΤΙΜΕΤΩΠΙΣΗΣ ΤΟΥΣ</a:t>
            </a:r>
          </a:p>
          <a:p>
            <a:pPr marL="0" indent="0">
              <a:buNone/>
            </a:pPr>
            <a:r>
              <a:rPr lang="el-GR" b="1" dirty="0"/>
              <a:t>ΑΠΟ ΓΟΝΕΙΣ ΠΑΙΔΙΩΝ ΜΕ ΕΙΔΙΚΕΣ </a:t>
            </a:r>
            <a:r>
              <a:rPr lang="el-GR" b="1" dirty="0" smtClean="0"/>
              <a:t>ΑΝΑΓΚΕΣ, ΙΟΥΝΙΟΣ 2014, </a:t>
            </a:r>
            <a:r>
              <a:rPr lang="el-GR" b="1" dirty="0" err="1" smtClean="0"/>
              <a:t>σελ</a:t>
            </a:r>
            <a:r>
              <a:rPr lang="el-GR" b="1" dirty="0" smtClean="0"/>
              <a:t> 2)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0209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295401" y="975360"/>
            <a:ext cx="9601196" cy="4900508"/>
          </a:xfrm>
        </p:spPr>
        <p:txBody>
          <a:bodyPr/>
          <a:lstStyle/>
          <a:p>
            <a:r>
              <a:rPr lang="el-GR" b="1" dirty="0" smtClean="0"/>
              <a:t>«ήταν </a:t>
            </a:r>
            <a:r>
              <a:rPr lang="el-GR" b="1" dirty="0"/>
              <a:t>χρήσιμες </a:t>
            </a:r>
            <a:r>
              <a:rPr lang="el-GR" b="1" dirty="0" smtClean="0"/>
              <a:t>καταγραφές</a:t>
            </a:r>
            <a:r>
              <a:rPr lang="el-GR" dirty="0" smtClean="0"/>
              <a:t>:  </a:t>
            </a:r>
            <a:r>
              <a:rPr lang="el-GR" dirty="0"/>
              <a:t>ξαναθύμιζαν </a:t>
            </a:r>
            <a:r>
              <a:rPr lang="el-GR" dirty="0" smtClean="0"/>
              <a:t>ότι υπάρχουν </a:t>
            </a:r>
            <a:r>
              <a:rPr lang="el-GR" dirty="0"/>
              <a:t>και άλλοι σαν και εμάς που αντιμετωπίζουν </a:t>
            </a:r>
            <a:r>
              <a:rPr lang="el-GR" dirty="0" smtClean="0"/>
              <a:t>παρόμοιες δυσκολίες…. </a:t>
            </a:r>
          </a:p>
          <a:p>
            <a:r>
              <a:rPr lang="el-GR" dirty="0" smtClean="0"/>
              <a:t> Επίσης,  κάποιοι </a:t>
            </a:r>
            <a:r>
              <a:rPr lang="el-GR" dirty="0"/>
              <a:t>ανατρέχαμε σε αυτές τις σημειώσεις και </a:t>
            </a:r>
            <a:r>
              <a:rPr lang="el-GR" dirty="0" smtClean="0"/>
              <a:t>βρίσκαμε λύσεις….» (σελ. 3)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299654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295401" y="1353312"/>
            <a:ext cx="9601196" cy="4522556"/>
          </a:xfrm>
        </p:spPr>
        <p:txBody>
          <a:bodyPr>
            <a:normAutofit/>
          </a:bodyPr>
          <a:lstStyle/>
          <a:p>
            <a:r>
              <a:rPr lang="el-GR" b="1" dirty="0"/>
              <a:t>ΘΕΜΑ 1. Ζητήματα που αφορούν τις δομές υποστήριξης </a:t>
            </a:r>
            <a:r>
              <a:rPr lang="el-GR" b="1" dirty="0" smtClean="0"/>
              <a:t>και τις </a:t>
            </a:r>
            <a:r>
              <a:rPr lang="el-GR" b="1" dirty="0"/>
              <a:t>υπηρεσίες που δίνουν φροντίδα για τα άτομα με </a:t>
            </a:r>
            <a:r>
              <a:rPr lang="el-GR" b="1" dirty="0" smtClean="0"/>
              <a:t>ειδικές ανάγκες</a:t>
            </a:r>
            <a:r>
              <a:rPr lang="el-GR" b="1" dirty="0"/>
              <a:t>.</a:t>
            </a:r>
          </a:p>
          <a:p>
            <a:r>
              <a:rPr lang="el-GR" b="1" dirty="0"/>
              <a:t>ΘΕΜΑ 2. Η μάχη της αποδοχής του προβλήματος.</a:t>
            </a:r>
          </a:p>
          <a:p>
            <a:r>
              <a:rPr lang="el-GR" b="1" dirty="0"/>
              <a:t>ΘΕΜΑ 3. Οι σχέσεις με τα αδέρφια των παιδιών με </a:t>
            </a:r>
            <a:r>
              <a:rPr lang="el-GR" b="1" dirty="0" smtClean="0"/>
              <a:t>ειδικές ανάγκες</a:t>
            </a:r>
            <a:r>
              <a:rPr lang="el-GR" b="1" dirty="0"/>
              <a:t>.</a:t>
            </a:r>
          </a:p>
          <a:p>
            <a:r>
              <a:rPr lang="el-GR" b="1" dirty="0"/>
              <a:t>ΘΕΜΑ 4. Εκρήξεις θυμού του παιδιού με ειδικές ανάγκες.</a:t>
            </a:r>
          </a:p>
          <a:p>
            <a:r>
              <a:rPr lang="el-GR" b="1" dirty="0"/>
              <a:t>ΘΕΜΑ 5. Η ανησυχία η δική μας (των γονέων) για τα </a:t>
            </a:r>
            <a:r>
              <a:rPr lang="el-GR" b="1" dirty="0" smtClean="0"/>
              <a:t>παιδιά μας</a:t>
            </a:r>
            <a:r>
              <a:rPr lang="el-GR" b="1" dirty="0"/>
              <a:t>.</a:t>
            </a:r>
          </a:p>
          <a:p>
            <a:r>
              <a:rPr lang="el-GR" b="1" dirty="0"/>
              <a:t>ΘΕΜΑ 6. Σεξουαλικότητα των παιδιών μας με </a:t>
            </a:r>
            <a:r>
              <a:rPr lang="el-GR" b="1" dirty="0" smtClean="0"/>
              <a:t>ειδικές ανάγκες</a:t>
            </a:r>
            <a:r>
              <a:rPr lang="el-GR" b="1" dirty="0"/>
              <a:t>: Ενημέρωση των παιδιών για </a:t>
            </a:r>
            <a:r>
              <a:rPr lang="el-GR" b="1" dirty="0" smtClean="0"/>
              <a:t>θέματα σεξουαλικότητας (</a:t>
            </a:r>
            <a:r>
              <a:rPr lang="el-GR" b="1" dirty="0" err="1" smtClean="0"/>
              <a:t>σελ</a:t>
            </a:r>
            <a:r>
              <a:rPr lang="el-GR" b="1" dirty="0" smtClean="0"/>
              <a:t> 4)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02213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/>
              <a:t>ΘΕΜΑ 1. Ζητήματα που αφορούν τις δομές υποστήριξης και τις υπηρεσίες που δίνουν φροντίδα για τα άτομα με ειδικές ανάγκες.</a:t>
            </a:r>
            <a:br>
              <a:rPr lang="el-GR" sz="3200" dirty="0"/>
            </a:br>
            <a:endParaRPr lang="el-GR" sz="32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Α) Ακατάλληλες ή/και Αρνητικές συμπεριφορές από το </a:t>
            </a:r>
            <a:r>
              <a:rPr lang="el-GR" dirty="0" smtClean="0"/>
              <a:t>προσωπικό δημόσιων </a:t>
            </a:r>
            <a:r>
              <a:rPr lang="el-GR" dirty="0"/>
              <a:t>υπηρεσιών (π.χ. σχολείων, νοσοκομείων</a:t>
            </a:r>
            <a:r>
              <a:rPr lang="el-GR" dirty="0" smtClean="0"/>
              <a:t>): </a:t>
            </a:r>
            <a:r>
              <a:rPr lang="el-GR" dirty="0"/>
              <a:t>μέλη του </a:t>
            </a:r>
            <a:r>
              <a:rPr lang="el-GR" dirty="0" smtClean="0"/>
              <a:t>προσωπικού δε δείχνουν </a:t>
            </a:r>
            <a:r>
              <a:rPr lang="el-GR" dirty="0"/>
              <a:t>σεβασμό προς τα παιδιά και τις ιδιαιτερότητές </a:t>
            </a:r>
            <a:r>
              <a:rPr lang="el-GR" dirty="0" smtClean="0"/>
              <a:t>τους</a:t>
            </a:r>
            <a:endParaRPr lang="el-GR" dirty="0"/>
          </a:p>
          <a:p>
            <a:r>
              <a:rPr lang="el-GR" dirty="0"/>
              <a:t>Β) σημαντική η λειτουργία </a:t>
            </a:r>
            <a:r>
              <a:rPr lang="el-GR" dirty="0" smtClean="0"/>
              <a:t>των κέντρων </a:t>
            </a:r>
            <a:r>
              <a:rPr lang="el-GR" dirty="0"/>
              <a:t>απασχόλησης των </a:t>
            </a:r>
            <a:r>
              <a:rPr lang="el-GR" dirty="0" smtClean="0"/>
              <a:t>παιδιών </a:t>
            </a:r>
            <a:r>
              <a:rPr lang="el-GR" dirty="0"/>
              <a:t>με </a:t>
            </a:r>
            <a:r>
              <a:rPr lang="el-GR" dirty="0" smtClean="0"/>
              <a:t>ΕΑ, </a:t>
            </a:r>
            <a:r>
              <a:rPr lang="el-GR" dirty="0"/>
              <a:t>αλλά το άγχος </a:t>
            </a:r>
            <a:r>
              <a:rPr lang="el-GR" dirty="0" smtClean="0"/>
              <a:t>αφορά το </a:t>
            </a:r>
            <a:r>
              <a:rPr lang="el-GR" dirty="0"/>
              <a:t>γεγονός ότι αυτές οι δομές επιβάλλουν ένα μέγιστο όριο ηλικίας </a:t>
            </a:r>
            <a:r>
              <a:rPr lang="el-GR" dirty="0" smtClean="0"/>
              <a:t>για συμμετοχή </a:t>
            </a:r>
            <a:r>
              <a:rPr lang="el-GR" dirty="0"/>
              <a:t>σε αυτές.</a:t>
            </a:r>
          </a:p>
          <a:p>
            <a:r>
              <a:rPr lang="el-GR" dirty="0" smtClean="0"/>
              <a:t>τι </a:t>
            </a:r>
            <a:r>
              <a:rPr lang="el-GR" dirty="0"/>
              <a:t>θα γίνει όταν τα παιδιά </a:t>
            </a:r>
            <a:r>
              <a:rPr lang="el-GR" dirty="0" smtClean="0"/>
              <a:t>ξεπεράσουν </a:t>
            </a:r>
            <a:r>
              <a:rPr lang="el-GR" dirty="0"/>
              <a:t>αυτό το </a:t>
            </a:r>
            <a:r>
              <a:rPr lang="el-GR" dirty="0" smtClean="0"/>
              <a:t>όριο;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833393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ΘΕΜΑ 2. Η μάχη της αποδοχής του προβλήματος.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295401" y="2036064"/>
            <a:ext cx="9601196" cy="3815420"/>
          </a:xfrm>
        </p:spPr>
        <p:txBody>
          <a:bodyPr>
            <a:normAutofit/>
          </a:bodyPr>
          <a:lstStyle/>
          <a:p>
            <a:r>
              <a:rPr lang="el-GR" b="1" dirty="0"/>
              <a:t>Α. Πώς βιώνουμε / πώς παρουσιάζεται το θέμα αυτό στη ζωή μας.</a:t>
            </a:r>
          </a:p>
          <a:p>
            <a:r>
              <a:rPr lang="el-GR" dirty="0" smtClean="0"/>
              <a:t>Έτσι </a:t>
            </a:r>
            <a:r>
              <a:rPr lang="el-GR" dirty="0"/>
              <a:t>αυτή η </a:t>
            </a:r>
            <a:r>
              <a:rPr lang="el-GR" dirty="0" smtClean="0"/>
              <a:t>δυσκολία μπορεί να επηρεάσει επιλογές σχετικά </a:t>
            </a:r>
            <a:r>
              <a:rPr lang="el-GR" dirty="0"/>
              <a:t>με το </a:t>
            </a:r>
            <a:r>
              <a:rPr lang="el-GR" dirty="0" smtClean="0"/>
              <a:t>σχολείο που θα πάει </a:t>
            </a:r>
            <a:r>
              <a:rPr lang="el-GR" dirty="0"/>
              <a:t>το παιδί </a:t>
            </a:r>
          </a:p>
          <a:p>
            <a:r>
              <a:rPr lang="el-GR" b="1" dirty="0"/>
              <a:t>Β. Τι μας βοηθά στη διαχείριση του θέματος</a:t>
            </a:r>
          </a:p>
          <a:p>
            <a:r>
              <a:rPr lang="el-GR" dirty="0"/>
              <a:t>Δεν είναι εύκολη η διαδικασία αποδοχής </a:t>
            </a:r>
            <a:r>
              <a:rPr lang="el-GR" dirty="0" smtClean="0"/>
              <a:t>και χρειάζεται κατανόηση  </a:t>
            </a:r>
            <a:r>
              <a:rPr lang="el-GR" dirty="0"/>
              <a:t>για τη μάχη αυτή </a:t>
            </a:r>
          </a:p>
        </p:txBody>
      </p:sp>
    </p:spTree>
    <p:extLst>
      <p:ext uri="{BB962C8B-B14F-4D97-AF65-F5344CB8AC3E}">
        <p14:creationId xmlns="" xmlns:p14="http://schemas.microsoft.com/office/powerpoint/2010/main" val="224128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80288" y="2556932"/>
            <a:ext cx="10753344" cy="3318936"/>
          </a:xfrm>
        </p:spPr>
        <p:txBody>
          <a:bodyPr/>
          <a:lstStyle/>
          <a:p>
            <a:r>
              <a:rPr lang="el-GR" dirty="0" smtClean="0"/>
              <a:t>Ουσιαστικά δεν υπάρχει ένας εύκολος τρόπος για να μεγαλώσει ένα παιδί με αναπηρία </a:t>
            </a:r>
          </a:p>
          <a:p>
            <a:pPr marL="0" indent="0">
              <a:buNone/>
            </a:pPr>
            <a:r>
              <a:rPr lang="el-GR" dirty="0" smtClean="0"/>
              <a:t>(</a:t>
            </a:r>
            <a:r>
              <a:rPr lang="el-GR" dirty="0" err="1" smtClean="0"/>
              <a:t>Βαΐτσου</a:t>
            </a:r>
            <a:r>
              <a:rPr lang="el-GR" dirty="0" smtClean="0"/>
              <a:t>, </a:t>
            </a:r>
            <a:r>
              <a:rPr lang="el-GR" b="1" dirty="0"/>
              <a:t> </a:t>
            </a:r>
            <a:r>
              <a:rPr lang="en-US" b="1" u="sng" dirty="0" smtClean="0">
                <a:hlinkClick r:id="rId2"/>
              </a:rPr>
              <a:t>http</a:t>
            </a:r>
            <a:r>
              <a:rPr lang="el-GR" b="1" u="sng" dirty="0">
                <a:hlinkClick r:id="rId2"/>
              </a:rPr>
              <a:t>://</a:t>
            </a:r>
            <a:r>
              <a:rPr lang="en-US" b="1" u="sng" dirty="0">
                <a:hlinkClick r:id="rId2"/>
              </a:rPr>
              <a:t>www</a:t>
            </a:r>
            <a:r>
              <a:rPr lang="el-GR" b="1" u="sng" dirty="0">
                <a:hlinkClick r:id="rId2"/>
              </a:rPr>
              <a:t>.</a:t>
            </a:r>
            <a:r>
              <a:rPr lang="en-US" b="1" u="sng" dirty="0">
                <a:hlinkClick r:id="rId2"/>
              </a:rPr>
              <a:t>psychotherapy</a:t>
            </a:r>
            <a:r>
              <a:rPr lang="el-GR" b="1" u="sng" dirty="0">
                <a:hlinkClick r:id="rId2"/>
              </a:rPr>
              <a:t>-</a:t>
            </a:r>
            <a:r>
              <a:rPr lang="en-US" b="1" u="sng" dirty="0" err="1">
                <a:hlinkClick r:id="rId2"/>
              </a:rPr>
              <a:t>dvaitsou</a:t>
            </a:r>
            <a:r>
              <a:rPr lang="el-GR" b="1" u="sng" dirty="0">
                <a:hlinkClick r:id="rId2"/>
              </a:rPr>
              <a:t>.</a:t>
            </a:r>
            <a:r>
              <a:rPr lang="en-US" b="1" u="sng" dirty="0">
                <a:hlinkClick r:id="rId2"/>
              </a:rPr>
              <a:t>gr</a:t>
            </a:r>
            <a:r>
              <a:rPr lang="el-GR" b="1" u="sng" dirty="0">
                <a:hlinkClick r:id="rId2"/>
              </a:rPr>
              <a:t>/2012/03/</a:t>
            </a:r>
            <a:r>
              <a:rPr lang="en-US" b="1" u="sng" dirty="0">
                <a:hlinkClick r:id="rId2"/>
              </a:rPr>
              <a:t>blog</a:t>
            </a:r>
            <a:r>
              <a:rPr lang="el-GR" b="1" u="sng" dirty="0">
                <a:hlinkClick r:id="rId2"/>
              </a:rPr>
              <a:t>-</a:t>
            </a:r>
            <a:r>
              <a:rPr lang="en-US" b="1" u="sng" dirty="0">
                <a:hlinkClick r:id="rId2"/>
              </a:rPr>
              <a:t>post</a:t>
            </a:r>
            <a:r>
              <a:rPr lang="el-GR" b="1" u="sng" dirty="0">
                <a:hlinkClick r:id="rId2"/>
              </a:rPr>
              <a:t>_3911.</a:t>
            </a:r>
            <a:r>
              <a:rPr lang="en-US" b="1" u="sng" dirty="0" smtClean="0">
                <a:hlinkClick r:id="rId2"/>
              </a:rPr>
              <a:t>html</a:t>
            </a:r>
            <a:r>
              <a:rPr lang="el-GR" b="1" u="sng" dirty="0" smtClean="0"/>
              <a:t>)   </a:t>
            </a:r>
            <a:r>
              <a:rPr lang="en-US" b="1" dirty="0" smtClean="0"/>
              <a:t> </a:t>
            </a:r>
            <a:endParaRPr lang="el-GR" dirty="0"/>
          </a:p>
          <a:p>
            <a:endParaRPr lang="el-GR" dirty="0"/>
          </a:p>
        </p:txBody>
      </p:sp>
      <p:sp>
        <p:nvSpPr>
          <p:cNvPr id="4" name="Βέλος προς τα κάτω 3"/>
          <p:cNvSpPr/>
          <p:nvPr/>
        </p:nvSpPr>
        <p:spPr>
          <a:xfrm>
            <a:off x="5632704" y="1158240"/>
            <a:ext cx="694944" cy="8534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8374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310220"/>
          </a:xfrm>
        </p:spPr>
        <p:txBody>
          <a:bodyPr>
            <a:noAutofit/>
          </a:bodyPr>
          <a:lstStyle/>
          <a:p>
            <a:r>
              <a:rPr lang="el-GR" sz="2800" dirty="0"/>
              <a:t>ΘΕΜΑ 3. Οι σχέσεις με τα αδέρφια των παιδιών με ειδικές ανάγκες.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295401" y="1524000"/>
            <a:ext cx="9601196" cy="4351868"/>
          </a:xfrm>
        </p:spPr>
        <p:txBody>
          <a:bodyPr>
            <a:normAutofit fontScale="85000" lnSpcReduction="10000"/>
          </a:bodyPr>
          <a:lstStyle/>
          <a:p>
            <a:r>
              <a:rPr lang="el-GR" b="1" dirty="0" smtClean="0"/>
              <a:t>Α. Πώς βιώνουμε / πώς παρουσιάζεται το θέμα αυτό στη ζωή μας. </a:t>
            </a:r>
            <a:r>
              <a:rPr lang="el-GR" dirty="0" smtClean="0"/>
              <a:t> φορτώνουμε τα αδέρφια των παιδιών με ειδικές ανάγκες με βάρη που δεν μπορούν ή δεν θα ήταν καλό να αναλάβουν.</a:t>
            </a:r>
          </a:p>
          <a:p>
            <a:r>
              <a:rPr lang="el-GR" dirty="0" smtClean="0"/>
              <a:t> όλη η προσοχή και οι εξυπηρετήσεις να πάνε στο παιδί με τις ειδικές ανάγκες.</a:t>
            </a:r>
          </a:p>
          <a:p>
            <a:r>
              <a:rPr lang="el-GR" dirty="0" smtClean="0"/>
              <a:t>μπορεί να κάνει τα αδέρφια να νιώσουν άσχημα</a:t>
            </a:r>
          </a:p>
          <a:p>
            <a:endParaRPr lang="el-GR" dirty="0" smtClean="0"/>
          </a:p>
          <a:p>
            <a:r>
              <a:rPr lang="el-GR" b="1" dirty="0" smtClean="0"/>
              <a:t>Β. Τι μας βοηθά στη διαχείριση του θέματος </a:t>
            </a:r>
            <a:r>
              <a:rPr lang="el-GR" dirty="0" smtClean="0"/>
              <a:t> </a:t>
            </a:r>
            <a:r>
              <a:rPr lang="el-GR" b="1" dirty="0" smtClean="0"/>
              <a:t>ΣΥΜΜΕΤΟΧΗ ΤΩΝ ΑΔΕΡΦΙΩΝ: </a:t>
            </a:r>
            <a:endParaRPr lang="el-GR" dirty="0" smtClean="0"/>
          </a:p>
          <a:p>
            <a:r>
              <a:rPr lang="el-GR" dirty="0" smtClean="0"/>
              <a:t> Ρωτάμε τα αδέρφια ερωτήσεις όπως:</a:t>
            </a:r>
          </a:p>
          <a:p>
            <a:r>
              <a:rPr lang="el-GR" dirty="0" smtClean="0"/>
              <a:t>- “Πως το βλέπεις εσύ? ‘</a:t>
            </a:r>
          </a:p>
          <a:p>
            <a:r>
              <a:rPr lang="el-GR" dirty="0"/>
              <a:t> Εξηγούμε στα </a:t>
            </a:r>
            <a:r>
              <a:rPr lang="el-GR" dirty="0" smtClean="0"/>
              <a:t>αδέρφια,</a:t>
            </a:r>
          </a:p>
          <a:p>
            <a:r>
              <a:rPr lang="el-GR" dirty="0" smtClean="0"/>
              <a:t> </a:t>
            </a:r>
            <a:r>
              <a:rPr lang="el-GR" dirty="0"/>
              <a:t>Όταν συζητάμε με τα αδέρφια </a:t>
            </a:r>
            <a:r>
              <a:rPr lang="el-GR" dirty="0" smtClean="0"/>
              <a:t>το </a:t>
            </a:r>
            <a:r>
              <a:rPr lang="el-GR" dirty="0"/>
              <a:t>κάνουμε με </a:t>
            </a:r>
            <a:r>
              <a:rPr lang="el-GR" dirty="0" smtClean="0"/>
              <a:t>εμπιστοσύνη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989505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95402" y="743713"/>
            <a:ext cx="9601196" cy="438912"/>
          </a:xfrm>
        </p:spPr>
        <p:txBody>
          <a:bodyPr>
            <a:normAutofit fontScale="90000"/>
          </a:bodyPr>
          <a:lstStyle/>
          <a:p>
            <a:r>
              <a:rPr lang="el-GR" sz="2800" dirty="0"/>
              <a:t>ΘΕΜΑ 4. Εκρήξεις θυμού του παιδιού με ειδικές ανάγκες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295401" y="1475232"/>
            <a:ext cx="9601196" cy="4400636"/>
          </a:xfrm>
        </p:spPr>
        <p:txBody>
          <a:bodyPr>
            <a:normAutofit lnSpcReduction="10000"/>
          </a:bodyPr>
          <a:lstStyle/>
          <a:p>
            <a:r>
              <a:rPr lang="el-GR" dirty="0"/>
              <a:t>Ο θυμός </a:t>
            </a:r>
            <a:r>
              <a:rPr lang="el-GR" dirty="0" smtClean="0"/>
              <a:t>: </a:t>
            </a:r>
            <a:r>
              <a:rPr lang="el-GR" dirty="0"/>
              <a:t>ως αντίδραση </a:t>
            </a:r>
            <a:r>
              <a:rPr lang="el-GR" dirty="0" smtClean="0"/>
              <a:t>σε κάποιο </a:t>
            </a:r>
            <a:r>
              <a:rPr lang="el-GR" dirty="0"/>
              <a:t>άσχετο γεγονός από τη ζωή του παιδιού </a:t>
            </a:r>
            <a:endParaRPr lang="el-GR" dirty="0" smtClean="0"/>
          </a:p>
          <a:p>
            <a:r>
              <a:rPr lang="el-GR" dirty="0" smtClean="0"/>
              <a:t>παράδειγμα </a:t>
            </a:r>
            <a:r>
              <a:rPr lang="el-GR" dirty="0"/>
              <a:t>η απώλεια ενός κοντινού προσώπου ή σε στιγμές </a:t>
            </a:r>
            <a:r>
              <a:rPr lang="el-GR" dirty="0" smtClean="0"/>
              <a:t>της καθημερινότητας που πιέζεται παραπάνω </a:t>
            </a:r>
          </a:p>
          <a:p>
            <a:r>
              <a:rPr lang="el-GR" dirty="0" smtClean="0"/>
              <a:t>μπορεί </a:t>
            </a:r>
            <a:r>
              <a:rPr lang="el-GR" dirty="0"/>
              <a:t>να δυσκολευόμαστε να καταλάβουμε τα αίτια της έκρηξης </a:t>
            </a:r>
            <a:r>
              <a:rPr lang="el-GR" dirty="0" smtClean="0"/>
              <a:t>θυμού</a:t>
            </a:r>
          </a:p>
          <a:p>
            <a:r>
              <a:rPr lang="el-GR" b="1" dirty="0"/>
              <a:t>Τι μας βοηθά στη διαχείριση του </a:t>
            </a:r>
            <a:r>
              <a:rPr lang="el-GR" b="1" dirty="0" smtClean="0"/>
              <a:t>θέματος: </a:t>
            </a:r>
            <a:r>
              <a:rPr lang="el-GR" dirty="0" smtClean="0"/>
              <a:t> </a:t>
            </a:r>
            <a:r>
              <a:rPr lang="el-GR" b="1" dirty="0"/>
              <a:t>ζήτημα των εκρήξεων του θυμού </a:t>
            </a:r>
            <a:endParaRPr lang="el-GR" dirty="0"/>
          </a:p>
          <a:p>
            <a:r>
              <a:rPr lang="el-GR" dirty="0"/>
              <a:t>- Βοηθάει να καταλάβουμε τις συνθήκες κάτω από τις </a:t>
            </a:r>
            <a:r>
              <a:rPr lang="el-GR" dirty="0" smtClean="0"/>
              <a:t>οποίες συμβαίνουν οι εκρήξεις και να τις αλλάξουμε </a:t>
            </a:r>
          </a:p>
          <a:p>
            <a:r>
              <a:rPr lang="el-GR" dirty="0" smtClean="0"/>
              <a:t>« </a:t>
            </a:r>
            <a:r>
              <a:rPr lang="el-GR" dirty="0"/>
              <a:t>Επιπλέον όταν στο παιδί δίνουμε περισσότερες εξηγήσεις </a:t>
            </a:r>
            <a:r>
              <a:rPr lang="el-GR" dirty="0" smtClean="0"/>
              <a:t>και πληροφορίες </a:t>
            </a:r>
            <a:r>
              <a:rPr lang="el-GR" dirty="0"/>
              <a:t>για κάτι που πρόκειται να αντιμετωπίσει, μπορεί </a:t>
            </a:r>
            <a:r>
              <a:rPr lang="el-GR" dirty="0" smtClean="0"/>
              <a:t>να αναστατωθεί </a:t>
            </a:r>
            <a:r>
              <a:rPr lang="el-GR" dirty="0"/>
              <a:t>λιγότερο σε μια καινούρια κατάσταση και </a:t>
            </a:r>
            <a:r>
              <a:rPr lang="el-GR" dirty="0" smtClean="0"/>
              <a:t>να αντιδράσει </a:t>
            </a:r>
            <a:r>
              <a:rPr lang="el-GR" dirty="0"/>
              <a:t>με περισσότερη </a:t>
            </a:r>
            <a:r>
              <a:rPr lang="el-GR" dirty="0" smtClean="0"/>
              <a:t>ηρεμία» (σελ. 11)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21643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80746" y="841248"/>
            <a:ext cx="9601196" cy="701039"/>
          </a:xfrm>
        </p:spPr>
        <p:txBody>
          <a:bodyPr>
            <a:normAutofit/>
          </a:bodyPr>
          <a:lstStyle/>
          <a:p>
            <a:r>
              <a:rPr lang="el-GR" sz="2800" dirty="0"/>
              <a:t>ΘΕΜΑ 5. Η ανησυχία η δική μας (των γονέων) για τα παιδιά μας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295401" y="1731264"/>
            <a:ext cx="9601196" cy="4144604"/>
          </a:xfrm>
        </p:spPr>
        <p:txBody>
          <a:bodyPr>
            <a:normAutofit/>
          </a:bodyPr>
          <a:lstStyle/>
          <a:p>
            <a:r>
              <a:rPr lang="el-GR" dirty="0" smtClean="0"/>
              <a:t> </a:t>
            </a:r>
            <a:r>
              <a:rPr lang="el-GR" dirty="0"/>
              <a:t>ανησυχία για το παιδί μας με ειδικές ανάγκες </a:t>
            </a:r>
            <a:r>
              <a:rPr lang="el-GR" dirty="0" smtClean="0"/>
              <a:t>για διαφόρους </a:t>
            </a:r>
            <a:r>
              <a:rPr lang="el-GR" dirty="0"/>
              <a:t>λόγους και σε διάφορες περιστάσεις</a:t>
            </a:r>
            <a:r>
              <a:rPr lang="el-GR" dirty="0" smtClean="0"/>
              <a:t>.: για </a:t>
            </a:r>
            <a:r>
              <a:rPr lang="el-GR" dirty="0"/>
              <a:t>παράδειγμα, στην πιθανότητα να εμπιστευτούμε τη</a:t>
            </a:r>
          </a:p>
          <a:p>
            <a:pPr marL="0" indent="0">
              <a:buNone/>
            </a:pPr>
            <a:r>
              <a:rPr lang="el-GR" dirty="0" smtClean="0"/>
              <a:t>Φροντίδα </a:t>
            </a:r>
            <a:r>
              <a:rPr lang="el-GR" dirty="0"/>
              <a:t>του παιδιού μας σε κάποιον άλλον </a:t>
            </a:r>
            <a:r>
              <a:rPr lang="el-GR" dirty="0" smtClean="0"/>
              <a:t>( </a:t>
            </a:r>
            <a:r>
              <a:rPr lang="el-GR" dirty="0"/>
              <a:t>φροντιστές μιας </a:t>
            </a:r>
            <a:r>
              <a:rPr lang="el-GR" dirty="0" smtClean="0"/>
              <a:t>κατασκήνωσης).</a:t>
            </a:r>
          </a:p>
          <a:p>
            <a:r>
              <a:rPr lang="el-GR" b="1" dirty="0"/>
              <a:t>Τι μας βοηθά στη διαχείριση του </a:t>
            </a:r>
            <a:r>
              <a:rPr lang="el-GR" b="1" dirty="0" smtClean="0"/>
              <a:t>θέματος:</a:t>
            </a:r>
            <a:r>
              <a:rPr lang="en-US" b="1" dirty="0" smtClean="0"/>
              <a:t> </a:t>
            </a:r>
            <a:r>
              <a:rPr lang="el-GR" dirty="0" smtClean="0"/>
              <a:t>βοήθεια </a:t>
            </a:r>
            <a:r>
              <a:rPr lang="el-GR" dirty="0"/>
              <a:t>των άλλων προσώπων , συγγενικών , φιλικών </a:t>
            </a:r>
            <a:r>
              <a:rPr lang="el-GR" dirty="0" smtClean="0"/>
              <a:t>ή επαγγελματιών</a:t>
            </a:r>
          </a:p>
          <a:p>
            <a:r>
              <a:rPr lang="el-GR" dirty="0"/>
              <a:t>Επιπλέον οι συμβουλές ενός ειδικού μπορεί να μας βοηθήσουν </a:t>
            </a:r>
            <a:r>
              <a:rPr lang="el-GR" dirty="0" smtClean="0"/>
              <a:t>να αντιμετωπίσουμε </a:t>
            </a:r>
            <a:r>
              <a:rPr lang="el-GR" dirty="0"/>
              <a:t>με περισσότερη ηρεμία κάποια </a:t>
            </a:r>
            <a:r>
              <a:rPr lang="el-GR" dirty="0" smtClean="0"/>
              <a:t>πράγματα</a:t>
            </a:r>
          </a:p>
          <a:p>
            <a:r>
              <a:rPr lang="el-GR" dirty="0"/>
              <a:t>Τέλος η γνώση λεπτομερειών και η γνωριμία μας με </a:t>
            </a:r>
            <a:r>
              <a:rPr lang="el-GR" dirty="0" smtClean="0"/>
              <a:t>τους φροντιστές </a:t>
            </a:r>
            <a:r>
              <a:rPr lang="el-GR" dirty="0"/>
              <a:t>των παιδιών όταν πρόκειται για δραστηριότητες </a:t>
            </a:r>
            <a:r>
              <a:rPr lang="el-GR" dirty="0" smtClean="0"/>
              <a:t>όπως η </a:t>
            </a:r>
            <a:r>
              <a:rPr lang="el-GR" dirty="0"/>
              <a:t>κατασκήνωση</a:t>
            </a:r>
          </a:p>
        </p:txBody>
      </p:sp>
    </p:spTree>
    <p:extLst>
      <p:ext uri="{BB962C8B-B14F-4D97-AF65-F5344CB8AC3E}">
        <p14:creationId xmlns="" xmlns:p14="http://schemas.microsoft.com/office/powerpoint/2010/main" val="1561657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/>
              <a:t>ΘΕΜΑ 7. Σεξουαλικότητα των παιδιών μας με ειδικές ανάγκες: Ενημέρωση</a:t>
            </a:r>
            <a:br>
              <a:rPr lang="el-GR" sz="3200" dirty="0"/>
            </a:br>
            <a:r>
              <a:rPr lang="el-GR" sz="3200" dirty="0"/>
              <a:t>των παιδιών για θέματα σεξουαλικότητας.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ένα ζήτημα ιδιαίτερο που χρειάζεται </a:t>
            </a:r>
            <a:r>
              <a:rPr lang="el-GR" dirty="0" smtClean="0"/>
              <a:t>να σεβαστούμε </a:t>
            </a:r>
            <a:r>
              <a:rPr lang="el-GR" dirty="0"/>
              <a:t>ιδιαίτερα τον ξεχωριστό τρόπο που προσεγγίζει το θέμα ο </a:t>
            </a:r>
            <a:r>
              <a:rPr lang="el-GR" dirty="0" smtClean="0"/>
              <a:t>κάθε γονέας</a:t>
            </a:r>
            <a:r>
              <a:rPr lang="el-GR" dirty="0"/>
              <a:t>, το πόσο και πώς θέλει ή δεν θέλει να ασχοληθεί με αυτό το </a:t>
            </a:r>
            <a:r>
              <a:rPr lang="el-GR" dirty="0" smtClean="0"/>
              <a:t>θέμα (σελ. 13)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640076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295401" y="963168"/>
            <a:ext cx="9601196" cy="4912700"/>
          </a:xfrm>
        </p:spPr>
        <p:txBody>
          <a:bodyPr>
            <a:normAutofit/>
          </a:bodyPr>
          <a:lstStyle/>
          <a:p>
            <a:r>
              <a:rPr lang="el-GR" b="1" dirty="0"/>
              <a:t>Τι μας βοηθά στη διαχείριση του </a:t>
            </a:r>
            <a:r>
              <a:rPr lang="el-GR" b="1" dirty="0" smtClean="0"/>
              <a:t>θέματος :</a:t>
            </a:r>
            <a:endParaRPr lang="el-GR" b="1" dirty="0"/>
          </a:p>
          <a:p>
            <a:r>
              <a:rPr lang="el-GR" dirty="0" smtClean="0"/>
              <a:t>μπορεί να αισθανθούμε </a:t>
            </a:r>
            <a:r>
              <a:rPr lang="el-GR" dirty="0"/>
              <a:t>αμήχανα ή να </a:t>
            </a:r>
            <a:r>
              <a:rPr lang="el-GR" dirty="0" smtClean="0"/>
              <a:t>ντραπούμε: φυσιολογικό </a:t>
            </a:r>
            <a:r>
              <a:rPr lang="el-GR" dirty="0"/>
              <a:t>να </a:t>
            </a:r>
            <a:r>
              <a:rPr lang="el-GR" dirty="0" smtClean="0"/>
              <a:t>συμβαίνει</a:t>
            </a:r>
          </a:p>
          <a:p>
            <a:r>
              <a:rPr lang="el-GR" dirty="0" smtClean="0"/>
              <a:t>ΔΕΝ είναι </a:t>
            </a:r>
            <a:r>
              <a:rPr lang="el-GR" dirty="0"/>
              <a:t>χρήσιμο να κατηγορήσουμε </a:t>
            </a:r>
            <a:r>
              <a:rPr lang="el-GR" dirty="0" smtClean="0"/>
              <a:t>τους εαυτούς </a:t>
            </a:r>
            <a:r>
              <a:rPr lang="el-GR" dirty="0"/>
              <a:t>μας για τη δυσκολία, την αμηχανία και την ντροπή </a:t>
            </a:r>
            <a:r>
              <a:rPr lang="el-GR" dirty="0" smtClean="0"/>
              <a:t>που μπορεί </a:t>
            </a:r>
            <a:r>
              <a:rPr lang="el-GR" dirty="0"/>
              <a:t>να νιώθουμε όταν συζητάμε τέτοια θέματα</a:t>
            </a:r>
            <a:r>
              <a:rPr lang="el-GR" dirty="0" smtClean="0"/>
              <a:t>.</a:t>
            </a:r>
          </a:p>
          <a:p>
            <a:r>
              <a:rPr lang="el-GR" dirty="0" smtClean="0"/>
              <a:t>είναι </a:t>
            </a:r>
            <a:r>
              <a:rPr lang="el-GR" dirty="0"/>
              <a:t>σημαντικό </a:t>
            </a:r>
            <a:r>
              <a:rPr lang="el-GR" dirty="0" smtClean="0"/>
              <a:t>τα παιδιά </a:t>
            </a:r>
            <a:r>
              <a:rPr lang="el-GR" dirty="0"/>
              <a:t>να μην νιώσουν το ίδιο συναίσθημα καταπίεσης που </a:t>
            </a:r>
            <a:r>
              <a:rPr lang="el-GR" dirty="0" smtClean="0"/>
              <a:t>ίσως νιώσαμε </a:t>
            </a:r>
            <a:r>
              <a:rPr lang="el-GR" dirty="0"/>
              <a:t>και εμείς όταν ήμασταν στην ίδια </a:t>
            </a:r>
            <a:r>
              <a:rPr lang="el-GR" dirty="0" smtClean="0"/>
              <a:t>ηλικία - θέλουμε να συμβάλλουμε με </a:t>
            </a:r>
            <a:r>
              <a:rPr lang="el-GR" dirty="0"/>
              <a:t>βήματα </a:t>
            </a:r>
            <a:r>
              <a:rPr lang="el-GR" dirty="0" smtClean="0"/>
              <a:t>στη σεξουαλική διαπαιδαγώγηση </a:t>
            </a:r>
            <a:r>
              <a:rPr lang="el-GR" dirty="0"/>
              <a:t>των παιδιών μας </a:t>
            </a:r>
          </a:p>
          <a:p>
            <a:r>
              <a:rPr lang="el-GR" dirty="0"/>
              <a:t>3. Εμπειρίες που βρήκαμε βοηθητικές στην προσπάθειά μας </a:t>
            </a:r>
            <a:r>
              <a:rPr lang="el-GR" dirty="0" smtClean="0"/>
              <a:t>να συζητήσουμε </a:t>
            </a:r>
            <a:r>
              <a:rPr lang="el-GR" dirty="0"/>
              <a:t>θέματα σεξουαλικότητας </a:t>
            </a:r>
            <a:endParaRPr lang="el-GR" dirty="0" smtClean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19376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307593" y="1947332"/>
            <a:ext cx="9601196" cy="4112092"/>
          </a:xfrm>
        </p:spPr>
        <p:txBody>
          <a:bodyPr>
            <a:normAutofit fontScale="85000" lnSpcReduction="20000"/>
          </a:bodyPr>
          <a:lstStyle/>
          <a:p>
            <a:r>
              <a:rPr lang="el-GR" dirty="0"/>
              <a:t>Μας βοήθησαν πολύ διάφορα βιβλία </a:t>
            </a:r>
            <a:r>
              <a:rPr lang="el-GR" dirty="0" smtClean="0"/>
              <a:t>- </a:t>
            </a:r>
            <a:r>
              <a:rPr lang="el-GR" dirty="0"/>
              <a:t>κατάλληλα για διαφορετικές ηλικίες </a:t>
            </a:r>
            <a:r>
              <a:rPr lang="el-GR" dirty="0" smtClean="0"/>
              <a:t>παιδιών</a:t>
            </a:r>
          </a:p>
          <a:p>
            <a:r>
              <a:rPr lang="el-GR" dirty="0"/>
              <a:t>Κάποιοι από εμάς αφηγηθήκαμε τα γεγονότα σαν ένα </a:t>
            </a:r>
            <a:r>
              <a:rPr lang="el-GR" dirty="0" smtClean="0"/>
              <a:t>παραμυθάκι για </a:t>
            </a:r>
            <a:r>
              <a:rPr lang="el-GR" dirty="0"/>
              <a:t>να γίνουν εύκολα κατανοητά. Κάποιοι χρησιμοποιήσαμε </a:t>
            </a:r>
            <a:r>
              <a:rPr lang="el-GR" dirty="0" smtClean="0"/>
              <a:t>χιούμορ : βοήθησε</a:t>
            </a:r>
          </a:p>
          <a:p>
            <a:r>
              <a:rPr lang="el-GR" dirty="0"/>
              <a:t>Μιλήσαμε για όλη τη διαδικασία που αφορά τη σεξουαλική πράξη,</a:t>
            </a:r>
          </a:p>
          <a:p>
            <a:r>
              <a:rPr lang="el-GR" dirty="0"/>
              <a:t>σαν κάτι που έχει αρχή, μέση και </a:t>
            </a:r>
            <a:r>
              <a:rPr lang="el-GR" dirty="0" smtClean="0"/>
              <a:t>τέλος</a:t>
            </a:r>
          </a:p>
          <a:p>
            <a:r>
              <a:rPr lang="el-GR" dirty="0"/>
              <a:t>Εξηγήσαμε ότι εμάς δεν μας εξήγησαν οι γονείς μας και ότι </a:t>
            </a:r>
            <a:r>
              <a:rPr lang="el-GR" dirty="0" smtClean="0"/>
              <a:t>θα δώσουμε </a:t>
            </a:r>
            <a:r>
              <a:rPr lang="el-GR" dirty="0"/>
              <a:t>όσες πληροφορίες μπορούμε. Έπειτα θα ψάξουμε </a:t>
            </a:r>
            <a:r>
              <a:rPr lang="el-GR" dirty="0" smtClean="0"/>
              <a:t>να μάθουμε </a:t>
            </a:r>
            <a:r>
              <a:rPr lang="el-GR" dirty="0"/>
              <a:t>για όσα δεν ξέρουμε πώς να τα </a:t>
            </a:r>
            <a:r>
              <a:rPr lang="el-GR" dirty="0" smtClean="0"/>
              <a:t>εκφράσουμε (σελ. 15)</a:t>
            </a:r>
            <a:r>
              <a:rPr lang="el-GR" dirty="0"/>
              <a:t> </a:t>
            </a:r>
            <a:endParaRPr lang="el-GR" dirty="0" smtClean="0"/>
          </a:p>
          <a:p>
            <a:r>
              <a:rPr lang="el-GR" dirty="0" smtClean="0"/>
              <a:t>(</a:t>
            </a:r>
            <a:r>
              <a:rPr lang="el-GR" i="1" dirty="0"/>
              <a:t>Από τους γονείς των ομάδων γονέων του ΕΕΕΕΚ Κορδελιού </a:t>
            </a:r>
            <a:r>
              <a:rPr lang="el-GR" i="1" dirty="0" smtClean="0"/>
              <a:t>2013-2014 για </a:t>
            </a:r>
            <a:r>
              <a:rPr lang="el-GR" i="1" dirty="0"/>
              <a:t>εμάς τους ίδιους, για τους άλλους γονείς και για τους δασκάλους που </a:t>
            </a:r>
            <a:r>
              <a:rPr lang="el-GR" i="1" dirty="0" smtClean="0"/>
              <a:t>ενδιαφέρονται. </a:t>
            </a:r>
            <a:r>
              <a:rPr lang="el-GR" b="1" i="1" dirty="0" smtClean="0"/>
              <a:t>Βιβλίο 1. </a:t>
            </a:r>
            <a:r>
              <a:rPr lang="el-GR" b="1" dirty="0" smtClean="0"/>
              <a:t>ΔΥΣΚΟΛΙΕΣ </a:t>
            </a:r>
            <a:r>
              <a:rPr lang="el-GR" b="1" dirty="0"/>
              <a:t>ΚΑΙ ΤΡΟΠΟΙ ΑΝΤΙΜΕΤΩΠΙΣΗΣ ΤΟΥΣ</a:t>
            </a:r>
          </a:p>
          <a:p>
            <a:pPr marL="0" indent="0">
              <a:buNone/>
            </a:pPr>
            <a:r>
              <a:rPr lang="el-GR" b="1" dirty="0"/>
              <a:t>ΑΠΟ ΓΟΝΕΙΣ ΠΑΙΔΙΩΝ ΜΕ ΕΙΔΙΚΕΣ ΑΝΑΓΚΕΣ, ΙΟΥΝΙΟΣ </a:t>
            </a:r>
            <a:r>
              <a:rPr lang="el-GR" b="1" dirty="0" smtClean="0"/>
              <a:t>2014)</a:t>
            </a:r>
            <a:endParaRPr lang="el-GR" b="1" dirty="0"/>
          </a:p>
          <a:p>
            <a:endParaRPr lang="el-GR" dirty="0"/>
          </a:p>
        </p:txBody>
      </p:sp>
      <p:sp>
        <p:nvSpPr>
          <p:cNvPr id="4" name="Βέλος προς τα κάτω 3"/>
          <p:cNvSpPr/>
          <p:nvPr/>
        </p:nvSpPr>
        <p:spPr>
          <a:xfrm>
            <a:off x="5327904" y="950976"/>
            <a:ext cx="633984" cy="8534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3092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615605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Βιβλιογραφία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97280" y="1182624"/>
            <a:ext cx="10058400" cy="5084064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 smtClean="0"/>
              <a:t>Heward</a:t>
            </a:r>
            <a:r>
              <a:rPr lang="en-US" dirty="0" smtClean="0"/>
              <a:t>, W.- L. (2011). </a:t>
            </a:r>
            <a:r>
              <a:rPr lang="en-US" dirty="0" err="1" smtClean="0"/>
              <a:t>Παιδιά</a:t>
            </a:r>
            <a:r>
              <a:rPr lang="en-US" dirty="0" smtClean="0"/>
              <a:t> </a:t>
            </a:r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ειδικές</a:t>
            </a:r>
            <a:r>
              <a:rPr lang="en-US" dirty="0" smtClean="0"/>
              <a:t> </a:t>
            </a:r>
            <a:r>
              <a:rPr lang="en-US" dirty="0" err="1" smtClean="0"/>
              <a:t>ανάγκες</a:t>
            </a:r>
            <a:r>
              <a:rPr lang="en-US" dirty="0" smtClean="0"/>
              <a:t>. </a:t>
            </a:r>
            <a:r>
              <a:rPr lang="en-US" dirty="0" err="1" smtClean="0"/>
              <a:t>Μεταφρ</a:t>
            </a:r>
            <a:r>
              <a:rPr lang="en-US" dirty="0" smtClean="0"/>
              <a:t>. </a:t>
            </a:r>
            <a:r>
              <a:rPr lang="en-US" dirty="0" err="1" smtClean="0"/>
              <a:t>Λυμπεροπούλου</a:t>
            </a:r>
            <a:r>
              <a:rPr lang="en-US" dirty="0" smtClean="0"/>
              <a:t>. </a:t>
            </a:r>
            <a:r>
              <a:rPr lang="en-US" dirty="0" err="1" smtClean="0"/>
              <a:t>Στ</a:t>
            </a:r>
            <a:r>
              <a:rPr lang="en-US" dirty="0" smtClean="0"/>
              <a:t> </a:t>
            </a:r>
            <a:r>
              <a:rPr lang="en-US" dirty="0" err="1" smtClean="0"/>
              <a:t>εκδοση</a:t>
            </a:r>
            <a:r>
              <a:rPr lang="en-US" dirty="0" smtClean="0"/>
              <a:t>. </a:t>
            </a:r>
            <a:r>
              <a:rPr lang="en-US" dirty="0" err="1" smtClean="0"/>
              <a:t>Αθήνα</a:t>
            </a:r>
            <a:r>
              <a:rPr lang="en-US" dirty="0" smtClean="0"/>
              <a:t>: </a:t>
            </a:r>
            <a:r>
              <a:rPr lang="en-US" dirty="0" err="1" smtClean="0"/>
              <a:t>Τόπος</a:t>
            </a:r>
            <a:r>
              <a:rPr lang="en-US" dirty="0" smtClean="0"/>
              <a:t>. </a:t>
            </a:r>
            <a:endParaRPr lang="en-US" dirty="0" smtClean="0"/>
          </a:p>
          <a:p>
            <a:r>
              <a:rPr lang="en-US" dirty="0" smtClean="0"/>
              <a:t>Anderson</a:t>
            </a:r>
            <a:r>
              <a:rPr lang="en-US" dirty="0" smtClean="0"/>
              <a:t>, M. L., </a:t>
            </a:r>
            <a:r>
              <a:rPr lang="en-US" dirty="0" err="1" smtClean="0"/>
              <a:t>Vergason</a:t>
            </a:r>
            <a:r>
              <a:rPr lang="en-US" dirty="0" smtClean="0"/>
              <a:t>, G. A. &amp; Smith, M. C. (1992). A visual representation of the grief cycle for use by teachers with families of children with disabilities. Remedial and Special Education, 13(2), 17- 23. </a:t>
            </a:r>
            <a:endParaRPr lang="en-US" dirty="0" smtClean="0"/>
          </a:p>
          <a:p>
            <a:r>
              <a:rPr lang="en-US" dirty="0" err="1" smtClean="0"/>
              <a:t>Antunez</a:t>
            </a:r>
            <a:r>
              <a:rPr lang="en-US" dirty="0" smtClean="0"/>
              <a:t>, B. (2000). When everyone is involved: Parents and communities in school reform. National Council for Bilingual Education. http://www.adaa.org/ </a:t>
            </a:r>
            <a:endParaRPr lang="en-US" dirty="0" smtClean="0"/>
          </a:p>
          <a:p>
            <a:r>
              <a:rPr lang="en-US" dirty="0" err="1" smtClean="0"/>
              <a:t>Blacher</a:t>
            </a:r>
            <a:r>
              <a:rPr lang="en-US" dirty="0" smtClean="0"/>
              <a:t>, J. (1984). A dynamic perspective on the impact of a severely handicapped child on the family. In J. </a:t>
            </a:r>
            <a:r>
              <a:rPr lang="en-US" dirty="0" err="1" smtClean="0"/>
              <a:t>Blacher</a:t>
            </a:r>
            <a:r>
              <a:rPr lang="en-US" dirty="0" smtClean="0"/>
              <a:t> (Ed.) Severely handicapped children and their families (pp. 3- 50). Orlando, Fl: Academic Press. </a:t>
            </a:r>
            <a:endParaRPr lang="en-US" dirty="0" smtClean="0"/>
          </a:p>
          <a:p>
            <a:r>
              <a:rPr lang="en-US" dirty="0" smtClean="0"/>
              <a:t>Behr</a:t>
            </a:r>
            <a:r>
              <a:rPr lang="en-US" dirty="0" smtClean="0"/>
              <a:t>, S. K., Murphy, D. L., &amp; Summers, J. A. (1992). User’s manual : Kansas inventory of parental perceptions (KIPP). Lawrence: University of Kansas, Beach Center on Families and Disabilities. </a:t>
            </a:r>
            <a:endParaRPr lang="en-US" dirty="0" smtClean="0"/>
          </a:p>
          <a:p>
            <a:r>
              <a:rPr lang="en-US" dirty="0" smtClean="0"/>
              <a:t>Blue- </a:t>
            </a:r>
            <a:r>
              <a:rPr lang="en-US" dirty="0" smtClean="0"/>
              <a:t>Banning et al., (2004). Dimensions of family and professional partnerships: Constructive guidelines for collaboration. Exceptional Children , 70, 167- 184. </a:t>
            </a:r>
            <a:endParaRPr lang="en-US" dirty="0" smtClean="0"/>
          </a:p>
          <a:p>
            <a:r>
              <a:rPr lang="en-US" dirty="0" err="1" smtClean="0"/>
              <a:t>Dunst</a:t>
            </a:r>
            <a:r>
              <a:rPr lang="en-US" dirty="0" smtClean="0"/>
              <a:t>, C. (2001). Participation of young children with disabilities in community learning activities. In M. </a:t>
            </a:r>
            <a:r>
              <a:rPr lang="en-US" dirty="0" err="1" smtClean="0"/>
              <a:t>Guralnick</a:t>
            </a:r>
            <a:r>
              <a:rPr lang="en-US" dirty="0" smtClean="0"/>
              <a:t> (Ed.) Early childhood inclusion: Focus on change (pp. 307- 333). Baltimore: Bookers. </a:t>
            </a:r>
            <a:endParaRPr lang="en-US" dirty="0" smtClean="0"/>
          </a:p>
          <a:p>
            <a:r>
              <a:rPr lang="en-US" dirty="0" smtClean="0"/>
              <a:t>Gonzalez- </a:t>
            </a:r>
            <a:r>
              <a:rPr lang="en-US" dirty="0" smtClean="0"/>
              <a:t>Mena, J. (2006). The young child in the family and the community (4th ed.). Upper Saddle River, NJ: Merrill/ Prentice Hall. </a:t>
            </a:r>
            <a:r>
              <a:rPr lang="en-US" dirty="0" err="1" smtClean="0"/>
              <a:t>Heward</a:t>
            </a:r>
            <a:r>
              <a:rPr lang="el-GR" dirty="0" smtClean="0"/>
              <a:t>, 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4102732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97280" y="402336"/>
            <a:ext cx="10058400" cy="5900928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Kochhar</a:t>
            </a:r>
            <a:r>
              <a:rPr lang="en-US" dirty="0" smtClean="0"/>
              <a:t> – Bryant, C. A. (2008). Collaboration and system coordination for student with special needs: From early childhood to the postsecondary years. Upper Saddle River, NJ: Merrill/ Prentice Hall. </a:t>
            </a:r>
            <a:endParaRPr lang="en-US" dirty="0" smtClean="0"/>
          </a:p>
          <a:p>
            <a:r>
              <a:rPr lang="en-US" dirty="0" smtClean="0"/>
              <a:t>Lim</a:t>
            </a:r>
            <a:r>
              <a:rPr lang="en-US" dirty="0" smtClean="0"/>
              <a:t>, S.- </a:t>
            </a:r>
            <a:r>
              <a:rPr lang="el-GR" dirty="0" smtClean="0"/>
              <a:t>Υ. (2008). </a:t>
            </a:r>
            <a:r>
              <a:rPr lang="en-US" dirty="0" smtClean="0"/>
              <a:t>Parent involvement in education. In G. Olsen &amp; M. L. Fuller(Eds.). Home- school relations: Working successfully with parents and families (pp. 127- 150). Boston: </a:t>
            </a:r>
            <a:r>
              <a:rPr lang="en-US" dirty="0" err="1" smtClean="0"/>
              <a:t>Allyn</a:t>
            </a:r>
            <a:r>
              <a:rPr lang="en-US" dirty="0" smtClean="0"/>
              <a:t> and Bacon. </a:t>
            </a:r>
            <a:endParaRPr lang="en-US" dirty="0" smtClean="0"/>
          </a:p>
          <a:p>
            <a:r>
              <a:rPr lang="el-GR" dirty="0" smtClean="0"/>
              <a:t>Παρασκευόπουλος</a:t>
            </a:r>
            <a:r>
              <a:rPr lang="el-GR" dirty="0" smtClean="0"/>
              <a:t>, Ι. (1996). Τα αναπτυξιακά προβλήματα του βρέφους (</a:t>
            </a:r>
            <a:r>
              <a:rPr lang="el-GR" dirty="0" err="1" smtClean="0"/>
              <a:t>επιμ</a:t>
            </a:r>
            <a:r>
              <a:rPr lang="el-GR" dirty="0" smtClean="0"/>
              <a:t>. Από </a:t>
            </a:r>
            <a:r>
              <a:rPr lang="en-US" dirty="0" err="1" smtClean="0"/>
              <a:t>Brazelton</a:t>
            </a:r>
            <a:r>
              <a:rPr lang="en-US" dirty="0" smtClean="0"/>
              <a:t>, Berry). </a:t>
            </a:r>
            <a:r>
              <a:rPr lang="el-GR" dirty="0" smtClean="0"/>
              <a:t>Αθήνα : Ελληνικά Γράμματα. </a:t>
            </a:r>
            <a:r>
              <a:rPr lang="en-US" dirty="0" err="1" smtClean="0"/>
              <a:t>Peterander</a:t>
            </a:r>
            <a:r>
              <a:rPr lang="en-US" dirty="0" smtClean="0"/>
              <a:t> F., Speck O., </a:t>
            </a:r>
            <a:r>
              <a:rPr lang="en-US" dirty="0" err="1" smtClean="0"/>
              <a:t>Pithon</a:t>
            </a:r>
            <a:r>
              <a:rPr lang="en-US" dirty="0" smtClean="0"/>
              <a:t> G., </a:t>
            </a:r>
            <a:r>
              <a:rPr lang="en-US" dirty="0" err="1" smtClean="0"/>
              <a:t>Terrisse</a:t>
            </a:r>
            <a:r>
              <a:rPr lang="en-US" dirty="0" smtClean="0"/>
              <a:t> B. </a:t>
            </a:r>
            <a:r>
              <a:rPr lang="en-US" dirty="0" err="1" smtClean="0"/>
              <a:t>eds</a:t>
            </a:r>
            <a:r>
              <a:rPr lang="en-US" dirty="0" smtClean="0"/>
              <a:t> (1999). Les </a:t>
            </a:r>
            <a:r>
              <a:rPr lang="en-US" dirty="0" err="1" smtClean="0"/>
              <a:t>tendances</a:t>
            </a:r>
            <a:r>
              <a:rPr lang="en-US" dirty="0" smtClean="0"/>
              <a:t> </a:t>
            </a:r>
            <a:r>
              <a:rPr lang="en-US" dirty="0" err="1" smtClean="0"/>
              <a:t>actuelles</a:t>
            </a:r>
            <a:r>
              <a:rPr lang="en-US" dirty="0" smtClean="0"/>
              <a:t> de </a:t>
            </a:r>
            <a:r>
              <a:rPr lang="el-GR" dirty="0" smtClean="0"/>
              <a:t>Γ </a:t>
            </a:r>
            <a:r>
              <a:rPr lang="en-US" dirty="0" smtClean="0"/>
              <a:t>intervention </a:t>
            </a:r>
            <a:r>
              <a:rPr lang="en-US" dirty="0" err="1" smtClean="0"/>
              <a:t>precoce</a:t>
            </a:r>
            <a:r>
              <a:rPr lang="en-US" dirty="0" smtClean="0"/>
              <a:t> en Europe. </a:t>
            </a:r>
            <a:r>
              <a:rPr lang="en-US" dirty="0" err="1" smtClean="0"/>
              <a:t>Sprimont</a:t>
            </a:r>
            <a:r>
              <a:rPr lang="en-US" dirty="0" smtClean="0"/>
              <a:t>: </a:t>
            </a:r>
            <a:r>
              <a:rPr lang="en-US" dirty="0" err="1" smtClean="0"/>
              <a:t>Mardaga</a:t>
            </a:r>
            <a:r>
              <a:rPr lang="en-US" dirty="0" smtClean="0"/>
              <a:t>. </a:t>
            </a:r>
            <a:endParaRPr lang="en-US" dirty="0" smtClean="0"/>
          </a:p>
          <a:p>
            <a:r>
              <a:rPr lang="en-US" dirty="0" smtClean="0"/>
              <a:t>Stephens</a:t>
            </a:r>
            <a:r>
              <a:rPr lang="en-US" dirty="0" smtClean="0"/>
              <a:t>, T. M., &amp; Wolf, J. S. (1989). Effective skills in parent/teacher conferencing (2nd ed.). Columbus: The child of Education, School Study Council of Ohio. </a:t>
            </a:r>
            <a:endParaRPr lang="en-US" dirty="0" smtClean="0"/>
          </a:p>
          <a:p>
            <a:r>
              <a:rPr lang="el-GR" dirty="0" err="1" smtClean="0"/>
              <a:t>Τζόνσον</a:t>
            </a:r>
            <a:r>
              <a:rPr lang="el-GR" dirty="0" smtClean="0"/>
              <a:t> </a:t>
            </a:r>
            <a:r>
              <a:rPr lang="el-GR" dirty="0" smtClean="0"/>
              <a:t>Β. -Βέρνερ Γ. (1983). Οδηγός ανάπτυξης για προβληματικά παιδιά. Αθηνά. </a:t>
            </a:r>
            <a:r>
              <a:rPr lang="en-US" dirty="0" smtClean="0"/>
              <a:t>Turnbull, </a:t>
            </a:r>
            <a:r>
              <a:rPr lang="el-GR" dirty="0" smtClean="0"/>
              <a:t>Α. </a:t>
            </a:r>
            <a:r>
              <a:rPr lang="en-US" dirty="0" smtClean="0"/>
              <a:t>P. &amp; Turnbull, H. R. (2006). Families and exceptionality (5ht ed.). Upper Saddle River, NJ: Merrill/ Prentice Hall. </a:t>
            </a:r>
            <a:endParaRPr lang="en-US" dirty="0" smtClean="0"/>
          </a:p>
          <a:p>
            <a:r>
              <a:rPr lang="en-US" dirty="0" smtClean="0"/>
              <a:t>Wilson</a:t>
            </a:r>
            <a:r>
              <a:rPr lang="en-US" dirty="0" smtClean="0"/>
              <a:t>, C. L. (1995). Parents and teachers “Can we talk?” LD Forum, 20(2), 31- 33.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15535201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Ευχαριστώ πολύ για την προσοχή σας !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6352" y="2535936"/>
            <a:ext cx="6291072" cy="3511296"/>
          </a:xfrm>
        </p:spPr>
      </p:pic>
    </p:spTree>
    <p:extLst>
      <p:ext uri="{BB962C8B-B14F-4D97-AF65-F5344CB8AC3E}">
        <p14:creationId xmlns="" xmlns:p14="http://schemas.microsoft.com/office/powerpoint/2010/main" val="151132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 err="1"/>
              <a:t>Elisabeth</a:t>
            </a:r>
            <a:r>
              <a:rPr lang="el-GR" sz="3200" dirty="0"/>
              <a:t> </a:t>
            </a:r>
            <a:r>
              <a:rPr lang="el-GR" sz="3200" dirty="0" err="1"/>
              <a:t>Kubler-Ross</a:t>
            </a:r>
            <a:r>
              <a:rPr lang="el-GR" sz="3200" dirty="0"/>
              <a:t> </a:t>
            </a:r>
            <a:r>
              <a:rPr lang="el-GR" sz="3200" dirty="0" smtClean="0"/>
              <a:t>: </a:t>
            </a:r>
            <a:r>
              <a:rPr lang="el-GR" sz="3200" dirty="0"/>
              <a:t>πέντε στάδια του </a:t>
            </a:r>
            <a:r>
              <a:rPr lang="el-GR" sz="3200" dirty="0" smtClean="0"/>
              <a:t>πένθους (1969)</a:t>
            </a:r>
            <a:endParaRPr lang="el-GR" sz="32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romanUcPeriod"/>
            </a:pPr>
            <a:r>
              <a:rPr lang="el-GR" dirty="0" smtClean="0"/>
              <a:t>συνήθως </a:t>
            </a:r>
            <a:r>
              <a:rPr lang="el-GR" b="1" dirty="0">
                <a:solidFill>
                  <a:srgbClr val="FF0000"/>
                </a:solidFill>
              </a:rPr>
              <a:t>άρνηση</a:t>
            </a:r>
            <a:r>
              <a:rPr lang="el-GR" dirty="0"/>
              <a:t>. Οι γονείς προσπαθούν να αρνηθούν να αποδεχθούν πλήρως τι </a:t>
            </a:r>
            <a:r>
              <a:rPr lang="el-GR" dirty="0" smtClean="0"/>
              <a:t>συμβαίνει - είναι </a:t>
            </a:r>
            <a:r>
              <a:rPr lang="el-GR" dirty="0"/>
              <a:t>ένας τρόπος αποφυγής της </a:t>
            </a:r>
            <a:r>
              <a:rPr lang="el-GR" dirty="0" smtClean="0"/>
              <a:t>ευθύνης. </a:t>
            </a:r>
            <a:r>
              <a:rPr lang="el-GR" dirty="0"/>
              <a:t>Το άγχος είναι μια άλλη κατάσταση </a:t>
            </a:r>
            <a:r>
              <a:rPr lang="el-GR" dirty="0" smtClean="0"/>
              <a:t>θλίψης, όπως και η αγωνία κι ο πόνος </a:t>
            </a:r>
          </a:p>
          <a:p>
            <a:pPr marL="514350" indent="-514350">
              <a:buFont typeface="+mj-lt"/>
              <a:buAutoNum type="romanUcPeriod"/>
            </a:pPr>
            <a:r>
              <a:rPr lang="el-GR" dirty="0" smtClean="0"/>
              <a:t> </a:t>
            </a:r>
            <a:r>
              <a:rPr lang="el-GR" b="1" dirty="0" smtClean="0">
                <a:solidFill>
                  <a:srgbClr val="FF0000"/>
                </a:solidFill>
              </a:rPr>
              <a:t>ενοχή: </a:t>
            </a:r>
            <a:r>
              <a:rPr lang="el-GR" b="1" dirty="0"/>
              <a:t>κατηγορούν</a:t>
            </a:r>
            <a:r>
              <a:rPr lang="el-GR" dirty="0"/>
              <a:t> τον εαυτό </a:t>
            </a:r>
            <a:r>
              <a:rPr lang="el-GR" dirty="0" smtClean="0"/>
              <a:t>τους - «Γιατί </a:t>
            </a:r>
            <a:r>
              <a:rPr lang="el-GR" dirty="0"/>
              <a:t>σε μένα;» </a:t>
            </a:r>
            <a:endParaRPr lang="el-GR" dirty="0" smtClean="0"/>
          </a:p>
          <a:p>
            <a:pPr marL="514350" indent="-514350">
              <a:buFont typeface="+mj-lt"/>
              <a:buAutoNum type="romanUcPeriod"/>
            </a:pPr>
            <a:r>
              <a:rPr lang="el-GR" b="1" dirty="0" smtClean="0">
                <a:solidFill>
                  <a:srgbClr val="FF0000"/>
                </a:solidFill>
              </a:rPr>
              <a:t> </a:t>
            </a:r>
            <a:r>
              <a:rPr lang="el-GR" b="1" dirty="0">
                <a:solidFill>
                  <a:srgbClr val="FF0000"/>
                </a:solidFill>
              </a:rPr>
              <a:t>θυμός </a:t>
            </a:r>
            <a:r>
              <a:rPr lang="el-GR" dirty="0"/>
              <a:t>μπορεί να είναι πολύ ισχυρός </a:t>
            </a:r>
            <a:r>
              <a:rPr lang="el-GR" dirty="0" smtClean="0"/>
              <a:t>και δεν μπορούν </a:t>
            </a:r>
            <a:r>
              <a:rPr lang="el-GR" dirty="0"/>
              <a:t>να </a:t>
            </a:r>
            <a:r>
              <a:rPr lang="el-GR" dirty="0" smtClean="0"/>
              <a:t>ανταποκριθούν σε </a:t>
            </a:r>
            <a:r>
              <a:rPr lang="el-GR" dirty="0"/>
              <a:t>άλλα συναισθήματα </a:t>
            </a:r>
            <a:r>
              <a:rPr lang="el-GR" dirty="0" smtClean="0"/>
              <a:t>- </a:t>
            </a:r>
            <a:r>
              <a:rPr lang="el-GR" dirty="0"/>
              <a:t>μια μορφή πόνου </a:t>
            </a:r>
            <a:endParaRPr lang="el-GR" dirty="0" smtClean="0"/>
          </a:p>
          <a:p>
            <a:pPr marL="514350" indent="-514350">
              <a:buFont typeface="+mj-lt"/>
              <a:buAutoNum type="romanUcPeriod"/>
            </a:pPr>
            <a:r>
              <a:rPr lang="el-GR" b="1" dirty="0" smtClean="0">
                <a:solidFill>
                  <a:srgbClr val="FF0000"/>
                </a:solidFill>
              </a:rPr>
              <a:t>κατάθλιψη </a:t>
            </a:r>
            <a:r>
              <a:rPr lang="el-GR" dirty="0"/>
              <a:t>εμφανίζεται όταν οι γονείς βιώνουν βαθιά θλίψη. Η κατάθλιψη είναι ο θυμός προς την εσωστρέφεια. </a:t>
            </a:r>
            <a:endParaRPr lang="el-GR" dirty="0" smtClean="0"/>
          </a:p>
          <a:p>
            <a:pPr marL="514350" indent="-514350">
              <a:buFont typeface="+mj-lt"/>
              <a:buAutoNum type="romanUcPeriod"/>
            </a:pPr>
            <a:r>
              <a:rPr lang="el-GR" b="1" dirty="0" smtClean="0">
                <a:solidFill>
                  <a:srgbClr val="FF0000"/>
                </a:solidFill>
              </a:rPr>
              <a:t>Αναγνώριση:  </a:t>
            </a:r>
            <a:r>
              <a:rPr lang="el-GR" dirty="0" smtClean="0"/>
              <a:t>όταν αναγνωρίσουν </a:t>
            </a:r>
            <a:r>
              <a:rPr lang="el-GR" dirty="0"/>
              <a:t>το πώς αισθάνονται </a:t>
            </a:r>
            <a:r>
              <a:rPr lang="el-GR" dirty="0" smtClean="0"/>
              <a:t>- </a:t>
            </a:r>
            <a:r>
              <a:rPr lang="el-GR" dirty="0"/>
              <a:t>σέβονται τις περιστάσεις ως </a:t>
            </a:r>
            <a:r>
              <a:rPr lang="el-GR" dirty="0" smtClean="0"/>
              <a:t>πραγματικότητα 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57096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529676"/>
          </a:xfrm>
        </p:spPr>
        <p:txBody>
          <a:bodyPr>
            <a:normAutofit fontScale="90000"/>
          </a:bodyPr>
          <a:lstStyle/>
          <a:p>
            <a:r>
              <a:rPr lang="el-GR" sz="3200" dirty="0"/>
              <a:t>Βασικές στρατηγικές εργασίας.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392937" y="1658111"/>
            <a:ext cx="9601196" cy="4352545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επιχειρούν να ρυθμίσουν τους τρόπους σκέψης τους για να υποστηρίξουν συναισθήματα και συμπεριφορές </a:t>
            </a:r>
          </a:p>
          <a:p>
            <a:r>
              <a:rPr lang="el-GR" dirty="0" smtClean="0"/>
              <a:t> 1. Ο διαχωρισμός από την αναπηρία ενός παιδιού. </a:t>
            </a:r>
          </a:p>
          <a:p>
            <a:r>
              <a:rPr lang="el-GR" dirty="0" smtClean="0"/>
              <a:t>2. Να σκέφτονται θετικά και να αναγνωρίζουν τις δικές τους ικανότητες αντιμετώπισης. </a:t>
            </a:r>
          </a:p>
          <a:p>
            <a:r>
              <a:rPr lang="el-GR" dirty="0" smtClean="0"/>
              <a:t>3. Να διατηρούν μια χρήσιμη εστίαση. Αυτό σημαίνει επικέντρωση στο "μία μέρα τη φορά». </a:t>
            </a:r>
          </a:p>
          <a:p>
            <a:r>
              <a:rPr lang="el-GR" dirty="0" smtClean="0"/>
              <a:t>4. Η διατήρηση των προσδοκιών τους να είναι ρεαλιστική (</a:t>
            </a:r>
            <a:r>
              <a:rPr lang="en-US" dirty="0" err="1" smtClean="0"/>
              <a:t>Grusec</a:t>
            </a:r>
            <a:r>
              <a:rPr lang="en-US" dirty="0" smtClean="0"/>
              <a:t>, 1992, </a:t>
            </a:r>
            <a:r>
              <a:rPr lang="el-GR" dirty="0" smtClean="0"/>
              <a:t>στο </a:t>
            </a:r>
            <a:r>
              <a:rPr lang="el-GR" dirty="0" err="1" smtClean="0"/>
              <a:t>Βαΐτσου</a:t>
            </a:r>
            <a:r>
              <a:rPr lang="el-GR" dirty="0"/>
              <a:t>, </a:t>
            </a:r>
            <a:r>
              <a:rPr lang="el-GR" b="1" dirty="0"/>
              <a:t> </a:t>
            </a:r>
            <a:r>
              <a:rPr lang="en-US" b="1" u="sng" dirty="0">
                <a:hlinkClick r:id="rId2"/>
              </a:rPr>
              <a:t>http</a:t>
            </a:r>
            <a:r>
              <a:rPr lang="el-GR" b="1" u="sng" dirty="0">
                <a:hlinkClick r:id="rId2"/>
              </a:rPr>
              <a:t>://</a:t>
            </a:r>
            <a:r>
              <a:rPr lang="en-US" b="1" u="sng" dirty="0">
                <a:hlinkClick r:id="rId2"/>
              </a:rPr>
              <a:t>www</a:t>
            </a:r>
            <a:r>
              <a:rPr lang="el-GR" b="1" u="sng" dirty="0">
                <a:hlinkClick r:id="rId2"/>
              </a:rPr>
              <a:t>.</a:t>
            </a:r>
            <a:r>
              <a:rPr lang="en-US" b="1" u="sng" dirty="0">
                <a:hlinkClick r:id="rId2"/>
              </a:rPr>
              <a:t>psychotherapy</a:t>
            </a:r>
            <a:r>
              <a:rPr lang="el-GR" b="1" u="sng" dirty="0">
                <a:hlinkClick r:id="rId2"/>
              </a:rPr>
              <a:t>-</a:t>
            </a:r>
            <a:r>
              <a:rPr lang="en-US" b="1" u="sng" dirty="0" err="1">
                <a:hlinkClick r:id="rId2"/>
              </a:rPr>
              <a:t>dvaitsou</a:t>
            </a:r>
            <a:r>
              <a:rPr lang="el-GR" b="1" u="sng" dirty="0">
                <a:hlinkClick r:id="rId2"/>
              </a:rPr>
              <a:t>.</a:t>
            </a:r>
            <a:r>
              <a:rPr lang="en-US" b="1" u="sng" dirty="0">
                <a:hlinkClick r:id="rId2"/>
              </a:rPr>
              <a:t>gr</a:t>
            </a:r>
            <a:r>
              <a:rPr lang="el-GR" b="1" u="sng" dirty="0">
                <a:hlinkClick r:id="rId2"/>
              </a:rPr>
              <a:t>/2012/03/</a:t>
            </a:r>
            <a:r>
              <a:rPr lang="en-US" b="1" u="sng" dirty="0">
                <a:hlinkClick r:id="rId2"/>
              </a:rPr>
              <a:t>blog</a:t>
            </a:r>
            <a:r>
              <a:rPr lang="el-GR" b="1" u="sng" dirty="0">
                <a:hlinkClick r:id="rId2"/>
              </a:rPr>
              <a:t>-</a:t>
            </a:r>
            <a:r>
              <a:rPr lang="en-US" b="1" u="sng" dirty="0">
                <a:hlinkClick r:id="rId2"/>
              </a:rPr>
              <a:t>post</a:t>
            </a:r>
            <a:r>
              <a:rPr lang="el-GR" b="1" u="sng" dirty="0">
                <a:hlinkClick r:id="rId2"/>
              </a:rPr>
              <a:t>_3911.</a:t>
            </a:r>
            <a:r>
              <a:rPr lang="en-US" b="1" u="sng" dirty="0" smtClean="0">
                <a:hlinkClick r:id="rId2"/>
              </a:rPr>
              <a:t>html</a:t>
            </a:r>
            <a:r>
              <a:rPr lang="el-GR" b="1" u="sng" dirty="0" smtClean="0"/>
              <a:t>, σελ. 4)   </a:t>
            </a:r>
            <a:r>
              <a:rPr lang="en-US" b="1" dirty="0" smtClean="0"/>
              <a:t> 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41915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95401" y="860213"/>
            <a:ext cx="9601196" cy="4931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Βασικά αιτήματα των γονέων παιδιών με ΕΕΑ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295401" y="1682496"/>
            <a:ext cx="9601196" cy="4193372"/>
          </a:xfrm>
        </p:spPr>
        <p:txBody>
          <a:bodyPr>
            <a:normAutofit/>
          </a:bodyPr>
          <a:lstStyle/>
          <a:p>
            <a:r>
              <a:rPr lang="el-GR" dirty="0" smtClean="0"/>
              <a:t> </a:t>
            </a:r>
            <a:r>
              <a:rPr lang="el-GR" dirty="0"/>
              <a:t>- ενεργή συμμετοχή στη λήψη </a:t>
            </a:r>
            <a:r>
              <a:rPr lang="el-GR" dirty="0" smtClean="0"/>
              <a:t>αποφάσεων</a:t>
            </a:r>
            <a:r>
              <a:rPr lang="el-GR" dirty="0"/>
              <a:t/>
            </a:r>
            <a:br>
              <a:rPr lang="el-GR" dirty="0"/>
            </a:br>
            <a:r>
              <a:rPr lang="el-GR" dirty="0"/>
              <a:t>- ισοδυναμία </a:t>
            </a:r>
            <a:r>
              <a:rPr lang="el-GR" dirty="0" smtClean="0"/>
              <a:t>με τους άλλους γονείς </a:t>
            </a:r>
          </a:p>
          <a:p>
            <a:r>
              <a:rPr lang="el-GR" dirty="0" smtClean="0"/>
              <a:t>- συνεισφορά από τις κατάλληλες υπηρεσίες</a:t>
            </a:r>
            <a:r>
              <a:rPr lang="el-GR" dirty="0"/>
              <a:t/>
            </a:r>
            <a:br>
              <a:rPr lang="el-GR" dirty="0"/>
            </a:br>
            <a:r>
              <a:rPr lang="el-GR" dirty="0"/>
              <a:t>- μοίρασμα ευθυνών, αρμοδιοτήτων και </a:t>
            </a:r>
            <a:r>
              <a:rPr lang="el-GR" dirty="0" smtClean="0"/>
              <a:t>δικαιωμάτων</a:t>
            </a:r>
          </a:p>
          <a:p>
            <a:r>
              <a:rPr lang="el-GR" dirty="0" smtClean="0"/>
              <a:t>παραγωγική </a:t>
            </a:r>
            <a:r>
              <a:rPr lang="el-GR" dirty="0"/>
              <a:t>σχέση μεταξύ γονέων και εκπαιδευτικών </a:t>
            </a:r>
            <a:r>
              <a:rPr lang="el-GR" dirty="0" smtClean="0"/>
              <a:t>ώστε το παιδί τους να έχει</a:t>
            </a:r>
            <a:r>
              <a:rPr lang="el-GR" dirty="0"/>
              <a:t/>
            </a:r>
            <a:br>
              <a:rPr lang="el-GR" dirty="0"/>
            </a:br>
            <a:r>
              <a:rPr lang="el-GR" dirty="0"/>
              <a:t>- </a:t>
            </a:r>
            <a:r>
              <a:rPr lang="el-GR" dirty="0" smtClean="0"/>
              <a:t>συνέπεια </a:t>
            </a:r>
            <a:r>
              <a:rPr lang="el-GR" dirty="0"/>
              <a:t>και σταθερότητα στους δύο </a:t>
            </a:r>
            <a:r>
              <a:rPr lang="el-GR" dirty="0" smtClean="0"/>
              <a:t>χώρους</a:t>
            </a:r>
            <a:r>
              <a:rPr lang="el-GR" dirty="0"/>
              <a:t> </a:t>
            </a:r>
            <a:r>
              <a:rPr lang="el-GR" dirty="0" smtClean="0"/>
              <a:t>(σχολείο και σπίτι)</a:t>
            </a:r>
            <a:r>
              <a:rPr lang="el-GR" dirty="0"/>
              <a:t/>
            </a:r>
            <a:br>
              <a:rPr lang="el-GR" dirty="0"/>
            </a:br>
            <a:r>
              <a:rPr lang="el-GR" dirty="0"/>
              <a:t>- συναισθηματική ασφάλεια </a:t>
            </a:r>
            <a:r>
              <a:rPr lang="el-GR" dirty="0" smtClean="0"/>
              <a:t>εκ </a:t>
            </a:r>
            <a:r>
              <a:rPr lang="el-GR" dirty="0"/>
              <a:t>μέρους των σημαντικών </a:t>
            </a:r>
            <a:r>
              <a:rPr lang="el-GR" dirty="0" smtClean="0"/>
              <a:t>άλλων</a:t>
            </a:r>
            <a:r>
              <a:rPr lang="el-GR" dirty="0"/>
              <a:t/>
            </a:r>
            <a:br>
              <a:rPr lang="el-GR" dirty="0"/>
            </a:br>
            <a:r>
              <a:rPr lang="el-GR" dirty="0"/>
              <a:t>- αυξημένες ευκαιρίες για </a:t>
            </a:r>
            <a:r>
              <a:rPr lang="el-GR" dirty="0" smtClean="0"/>
              <a:t>μάθηση</a:t>
            </a:r>
            <a:r>
              <a:rPr lang="el-GR" dirty="0"/>
              <a:t/>
            </a:r>
            <a:br>
              <a:rPr lang="el-GR" dirty="0"/>
            </a:br>
            <a:r>
              <a:rPr lang="el-GR" dirty="0"/>
              <a:t>- πρόσβαση </a:t>
            </a:r>
            <a:r>
              <a:rPr lang="el-GR" dirty="0" smtClean="0"/>
              <a:t>σε υπηρεσίες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106736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Οργανικό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A2BEDC8B-F191-493B-BA33-0F4F800A89D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130</TotalTime>
  <Words>4495</Words>
  <Application>Microsoft Office PowerPoint</Application>
  <PresentationFormat>Προσαρμογή</PresentationFormat>
  <Paragraphs>456</Paragraphs>
  <Slides>68</Slides>
  <Notes>0</Notes>
  <HiddenSlides>0</HiddenSlides>
  <MMClips>1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68</vt:i4>
      </vt:variant>
    </vt:vector>
  </HeadingPairs>
  <TitlesOfParts>
    <vt:vector size="70" baseType="lpstr">
      <vt:lpstr>Οργανικό</vt:lpstr>
      <vt:lpstr>Acrobat Document</vt:lpstr>
      <vt:lpstr>Γονείς παιδιών με ειδικές εκπαιδευτικές ανάγκες: συναισθήματα και αντιμετώπιση προβλημάτων   </vt:lpstr>
      <vt:lpstr>Διαφάνεια 2</vt:lpstr>
      <vt:lpstr>Διαφάνεια 3</vt:lpstr>
      <vt:lpstr>Διαφάνεια 4</vt:lpstr>
      <vt:lpstr>Διαφάνεια 5</vt:lpstr>
      <vt:lpstr>Διαφάνεια 6</vt:lpstr>
      <vt:lpstr>Elisabeth Kubler-Ross : πέντε στάδια του πένθους (1969)</vt:lpstr>
      <vt:lpstr>Βασικές στρατηγικές εργασίας. </vt:lpstr>
      <vt:lpstr>Βασικά αιτήματα των γονέων παιδιών με ΕΕΑ</vt:lpstr>
      <vt:lpstr>Διαφάνεια 10</vt:lpstr>
      <vt:lpstr>Προγράμματα εκπαίδευσης γονέων </vt:lpstr>
      <vt:lpstr>Διαφάνεια 12</vt:lpstr>
      <vt:lpstr>Διαφάνεια 13</vt:lpstr>
      <vt:lpstr>Η ΣΥΜΒΟΥΛΕΥΤΙΚΗ ΤΩΝ ΓΟΝΙΩΝ </vt:lpstr>
      <vt:lpstr>Διαφάνεια 15</vt:lpstr>
      <vt:lpstr>Αντιμετωπίζοντας την προσωπική και οικογενειακή δυναμική</vt:lpstr>
      <vt:lpstr>Βασικά ερωτήματα </vt:lpstr>
      <vt:lpstr>Τι σας φέρνει στο μυαλό ;</vt:lpstr>
      <vt:lpstr>ΥΠΟΣΤΉΡΙΞΗ ΕΜΠΛΟΚΗΣ ΟΙΚΟΓΕΝΕΙΑΣ παιδιού με ΕΕΑ</vt:lpstr>
      <vt:lpstr>Η ΓΟΝΕΙΚΗ ΕΜΠΛΟΚΗ ΣΤΗΡΙΖΕΤΑΙ ΣΤΟΝ ΑΜΟΙΒΑΙΟ ΣΕΒΑΣΜΟ </vt:lpstr>
      <vt:lpstr>Σύντομη αναδρομή στις ομάδες γονέων </vt:lpstr>
      <vt:lpstr>Σχεδιασμός ενταξιακών προγραμμάτων </vt:lpstr>
      <vt:lpstr>Υποχρεώσεις εκπαιδευτικών </vt:lpstr>
      <vt:lpstr>Διαφάνεια 24</vt:lpstr>
      <vt:lpstr>Κατανοώντας τους γονείς παιδιών με ΕΕΑ</vt:lpstr>
      <vt:lpstr>Η ύπαρξη ενός παιδιού με αναπηρία έχει αντίκτυπο σε όλη την οικογένεια  </vt:lpstr>
      <vt:lpstr>Διαφάνεια 27</vt:lpstr>
      <vt:lpstr>Διαφάνεια 28</vt:lpstr>
      <vt:lpstr>Διαφάνεια 29</vt:lpstr>
      <vt:lpstr>Μοντέλο ανθεκτικότητας (Kocher – Bryant, 2008)</vt:lpstr>
      <vt:lpstr>Διαφάνεια 31</vt:lpstr>
      <vt:lpstr>Διαφάνεια 32</vt:lpstr>
      <vt:lpstr>Πολλαπλοί ρόλοι γονέων παιδιού με ΕΕΑ </vt:lpstr>
      <vt:lpstr>Διαφάνεια 34</vt:lpstr>
      <vt:lpstr>Συνεργασία μεταξύ οικογενειών με επαγγελματίες </vt:lpstr>
      <vt:lpstr>Αρχές αποτελεσματικής επικοινωνίας  </vt:lpstr>
      <vt:lpstr>Αρχές επικοινωνίας  </vt:lpstr>
      <vt:lpstr>Εμπόδια συνεργασίας  </vt:lpstr>
      <vt:lpstr>Επίλυση συγκρούσεων</vt:lpstr>
      <vt:lpstr>ΔΙΑΦΟΡΕΣ ΛΟΓΟΜΑΧΙΑΣ ΚΑΙ ΔΙΑΛΟΓΟΥ</vt:lpstr>
      <vt:lpstr>Διαφάνεια 41</vt:lpstr>
      <vt:lpstr>Διαφορετικές πολιτισμικά και γλωσσικά οικογένειες </vt:lpstr>
      <vt:lpstr>Δυσκολίες στην κατανόηση/ αποδοχή συστήματος </vt:lpstr>
      <vt:lpstr>Διαφάνεια 44</vt:lpstr>
      <vt:lpstr>Διαφάνεια 45</vt:lpstr>
      <vt:lpstr>Διαφάνεια 46</vt:lpstr>
      <vt:lpstr>Μέθοδοι επικοινωνίας σπιτιού – σχολείου  </vt:lpstr>
      <vt:lpstr>Διαφάνεια 48</vt:lpstr>
      <vt:lpstr>Διαφάνεια 49</vt:lpstr>
      <vt:lpstr>Διαφάνεια 50</vt:lpstr>
      <vt:lpstr>Μορφές γονεϊκής εμπλοκής </vt:lpstr>
      <vt:lpstr>Μοντέλο γονεϊκής εμπλοκής (σελ 72)</vt:lpstr>
      <vt:lpstr>Συμβουλές για αρχάριους εκπαιδευτικούς </vt:lpstr>
      <vt:lpstr>Έρευνα </vt:lpstr>
      <vt:lpstr>Διαφάνεια 55</vt:lpstr>
      <vt:lpstr>Διαφάνεια 56</vt:lpstr>
      <vt:lpstr>Διαφάνεια 57</vt:lpstr>
      <vt:lpstr>ΘΕΜΑ 1. Ζητήματα που αφορούν τις δομές υποστήριξης και τις υπηρεσίες που δίνουν φροντίδα για τα άτομα με ειδικές ανάγκες. </vt:lpstr>
      <vt:lpstr>ΘΕΜΑ 2. Η μάχη της αποδοχής του προβλήματος.</vt:lpstr>
      <vt:lpstr>ΘΕΜΑ 3. Οι σχέσεις με τα αδέρφια των παιδιών με ειδικές ανάγκες.</vt:lpstr>
      <vt:lpstr>ΘΕΜΑ 4. Εκρήξεις θυμού του παιδιού με ειδικές ανάγκες</vt:lpstr>
      <vt:lpstr>ΘΕΜΑ 5. Η ανησυχία η δική μας (των γονέων) για τα παιδιά μας</vt:lpstr>
      <vt:lpstr>ΘΕΜΑ 7. Σεξουαλικότητα των παιδιών μας με ειδικές ανάγκες: Ενημέρωση των παιδιών για θέματα σεξουαλικότητας.</vt:lpstr>
      <vt:lpstr>Διαφάνεια 64</vt:lpstr>
      <vt:lpstr>Διαφάνεια 65</vt:lpstr>
      <vt:lpstr>Βιβλιογραφία </vt:lpstr>
      <vt:lpstr>Διαφάνεια 67</vt:lpstr>
      <vt:lpstr>Ευχαριστώ πολύ για την προσοχή σας 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Γονείς παιδιών με ειδικές εκπαιδευτικές ανάγκες: συναισθήματα και αντιμετώπιση προβλημάτων</dc:title>
  <dc:creator>eirini</dc:creator>
  <cp:lastModifiedBy>user</cp:lastModifiedBy>
  <cp:revision>24</cp:revision>
  <dcterms:created xsi:type="dcterms:W3CDTF">2017-11-28T14:26:44Z</dcterms:created>
  <dcterms:modified xsi:type="dcterms:W3CDTF">2018-01-31T19:32:32Z</dcterms:modified>
</cp:coreProperties>
</file>