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256" r:id="rId2"/>
    <p:sldId id="290" r:id="rId3"/>
    <p:sldId id="257" r:id="rId4"/>
    <p:sldId id="258" r:id="rId5"/>
    <p:sldId id="260" r:id="rId6"/>
    <p:sldId id="263" r:id="rId7"/>
    <p:sldId id="262" r:id="rId8"/>
    <p:sldId id="261" r:id="rId9"/>
    <p:sldId id="265" r:id="rId10"/>
    <p:sldId id="264" r:id="rId11"/>
    <p:sldId id="266" r:id="rId12"/>
    <p:sldId id="269" r:id="rId13"/>
    <p:sldId id="270" r:id="rId14"/>
    <p:sldId id="271" r:id="rId15"/>
    <p:sldId id="272" r:id="rId16"/>
    <p:sldId id="273" r:id="rId17"/>
    <p:sldId id="294" r:id="rId18"/>
    <p:sldId id="278" r:id="rId19"/>
    <p:sldId id="275" r:id="rId20"/>
    <p:sldId id="276" r:id="rId21"/>
    <p:sldId id="292" r:id="rId22"/>
    <p:sldId id="293" r:id="rId23"/>
    <p:sldId id="277" r:id="rId24"/>
    <p:sldId id="279" r:id="rId25"/>
    <p:sldId id="280" r:id="rId26"/>
    <p:sldId id="289" r:id="rId27"/>
    <p:sldId id="283" r:id="rId28"/>
    <p:sldId id="284" r:id="rId29"/>
    <p:sldId id="281" r:id="rId30"/>
    <p:sldId id="291" r:id="rId31"/>
    <p:sldId id="285" r:id="rId32"/>
    <p:sldId id="282" r:id="rId33"/>
    <p:sldId id="286" r:id="rId34"/>
    <p:sldId id="287" r:id="rId35"/>
    <p:sldId id="288" r:id="rId36"/>
    <p:sldId id="259" r:id="rId3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AEEA36-FD00-4A4C-9543-6199DF91E1FC}" type="datetimeFigureOut">
              <a:rPr lang="el-GR" smtClean="0"/>
              <a:t>17/12/2018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90CE28-10BE-42FC-9E00-0011529678F2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E4BCD-5AC8-4906-8CB6-B4072E081FD7}" type="datetimeFigureOut">
              <a:rPr lang="el-GR" smtClean="0"/>
              <a:t>17/12/2018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59481E-4CEF-49A2-8A68-6288A055BF68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9481E-4CEF-49A2-8A68-6288A055BF68}" type="slidenum">
              <a:rPr lang="el-GR" smtClean="0"/>
              <a:t>1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- Ορθογώνιο τρίγωνο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grpSp>
        <p:nvGrpSpPr>
          <p:cNvPr id="2" name="1 - Ομάδα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- Ελεύθερη σχεδίαση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- Ελεύθερη σχεδίαση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- Ελεύθερη σχεδίαση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- Ευθεία γραμμή σύνδεσης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87061A4-7F43-45A1-B421-958417F8E34D}" type="datetime1">
              <a:rPr lang="el-GR" smtClean="0"/>
              <a:t>17/12/2018</a:t>
            </a:fld>
            <a:endParaRPr lang="el-GR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AAF09A6-B5C7-412A-B99F-2C7460AE5CE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B14FF7-BC21-4C5B-B976-AD4688696F04}" type="datetime1">
              <a:rPr lang="el-GR" smtClean="0"/>
              <a:t>17/12/2018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AF09A6-B5C7-412A-B99F-2C7460AE5CE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F0AB5A-19DA-4DA4-94EA-B7837CDCDAED}" type="datetime1">
              <a:rPr lang="el-GR" smtClean="0"/>
              <a:t>17/12/2018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AF09A6-B5C7-412A-B99F-2C7460AE5CE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94AEC1-C14C-4DDF-B87E-0041075FCECB}" type="datetime1">
              <a:rPr lang="el-GR" smtClean="0"/>
              <a:t>17/12/2018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AF09A6-B5C7-412A-B99F-2C7460AE5CE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6 - Τίτλος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61FA78-BB8A-4B8D-AD01-4E26EDEC865C}" type="datetime1">
              <a:rPr lang="el-GR" smtClean="0"/>
              <a:t>17/12/2018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AF09A6-B5C7-412A-B99F-2C7460AE5CE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6 - Διάσημα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- Διάσημα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550426-5557-4F55-A4DB-C3063B5F1A23}" type="datetime1">
              <a:rPr lang="el-GR" smtClean="0"/>
              <a:t>17/12/2018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AF09A6-B5C7-412A-B99F-2C7460AE5CE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7 - Τίτλος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0F0843-133C-4E82-8EF8-9237AA2BE80A}" type="datetime1">
              <a:rPr lang="el-GR" smtClean="0"/>
              <a:t>17/12/2018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AF09A6-B5C7-412A-B99F-2C7460AE5CE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D4A663-3F95-4722-BA4E-0EAE6B98B083}" type="datetime1">
              <a:rPr lang="el-GR" smtClean="0"/>
              <a:t>17/12/2018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AF09A6-B5C7-412A-B99F-2C7460AE5CE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6" name="5 - Τίτλος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45EC47-205D-42C6-90C6-44BAAB696937}" type="datetime1">
              <a:rPr lang="el-GR" smtClean="0"/>
              <a:t>17/12/2018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AF09A6-B5C7-412A-B99F-2C7460AE5CE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D77E041-F7F2-4938-BB7B-F1F784439C88}" type="datetime1">
              <a:rPr lang="el-GR" smtClean="0"/>
              <a:t>17/12/2018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AF09A6-B5C7-412A-B99F-2C7460AE5CE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4EAEF51-BD64-4B24-9415-F09A87DBBE4D}" type="datetime1">
              <a:rPr lang="el-GR" smtClean="0"/>
              <a:t>17/12/2018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AAF09A6-B5C7-412A-B99F-2C7460AE5CE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- Ελεύθερη σχεδίαση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- Ορθογώνιο τρίγωνο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- Ευθεία γραμμή σύνδεσης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- Διάσημα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- Διάσημα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- Ελεύθερη σχεδίαση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- Ελεύθερη σχεδίαση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- Ορθογώνιο τρίγωνο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- Ευθεία γραμμή σύνδεσης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29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C137285-DC2B-47C5-A0F1-BC9C3C5A9D53}" type="datetime1">
              <a:rPr lang="el-GR" smtClean="0"/>
              <a:t>17/12/2018</a:t>
            </a:fld>
            <a:endParaRPr lang="el-GR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AAF09A6-B5C7-412A-B99F-2C7460AE5CE7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drive.google.com/drive/folders/1tZ3_P1rOXx2MDwyALahI279Vuh8fJPaO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oesis.edu.gr/mna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naepal.wordpress.com/" TargetMode="External"/><Relationship Id="rId2" Type="http://schemas.openxmlformats.org/officeDocument/2006/relationships/hyperlink" Target="http://mnae.noesis.edu.gr/?fbclid=IwAR0jn8EHpo5kQEa11gb63MdxOSHPJaEZ6aooXJkyyXFtYgqfDpvkOC4mI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nae@minedu.gov.g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2448272"/>
          </a:xfrm>
        </p:spPr>
        <p:txBody>
          <a:bodyPr/>
          <a:lstStyle/>
          <a:p>
            <a:r>
              <a:rPr lang="el-GR" b="1" dirty="0" smtClean="0"/>
              <a:t>Μια Νέα Αρχή στα ΕΠΑ.Λ.</a:t>
            </a:r>
            <a:endParaRPr lang="el-GR" b="1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l-GR" sz="2400" dirty="0" smtClean="0"/>
              <a:t>Γιώργος </a:t>
            </a:r>
            <a:r>
              <a:rPr lang="el-GR" sz="2400" dirty="0" err="1" smtClean="0"/>
              <a:t>Βλοντάκης</a:t>
            </a:r>
            <a:endParaRPr lang="el-GR" sz="2400" dirty="0" smtClean="0"/>
          </a:p>
          <a:p>
            <a:pPr algn="l"/>
            <a:r>
              <a:rPr lang="el-GR" sz="1800" dirty="0" smtClean="0"/>
              <a:t>Συντονιστής </a:t>
            </a:r>
            <a:r>
              <a:rPr lang="el-GR" sz="1800" dirty="0" err="1" smtClean="0"/>
              <a:t>Εκπ</a:t>
            </a:r>
            <a:r>
              <a:rPr lang="el-GR" sz="1800" dirty="0" smtClean="0"/>
              <a:t>/</a:t>
            </a:r>
            <a:r>
              <a:rPr lang="el-GR" sz="1800" dirty="0" err="1" smtClean="0"/>
              <a:t>κού</a:t>
            </a:r>
            <a:r>
              <a:rPr lang="el-GR" sz="1800" dirty="0" smtClean="0"/>
              <a:t> Έργου ΠΕ88 – ΠΕ.Κ.Ε.Σ.  Π.Δ.Ε. Κρήτης</a:t>
            </a:r>
            <a:endParaRPr lang="el-GR" sz="1800" dirty="0"/>
          </a:p>
        </p:txBody>
      </p:sp>
      <p:pic>
        <p:nvPicPr>
          <p:cNvPr id="24578" name="Picture 2" descr="https://mnaepal.files.wordpress.com/2018/09/0011.jpg?w=3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052736"/>
            <a:ext cx="2857500" cy="1085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b="1" dirty="0" smtClean="0"/>
              <a:t>Γενική ευθύνη συντονισμού:</a:t>
            </a:r>
          </a:p>
          <a:p>
            <a:pPr>
              <a:buNone/>
            </a:pPr>
            <a:r>
              <a:rPr lang="el-GR" dirty="0" smtClean="0"/>
              <a:t>    Συντονιστική Επιτροπή Έργου</a:t>
            </a:r>
          </a:p>
          <a:p>
            <a:pPr>
              <a:buNone/>
            </a:pPr>
            <a:r>
              <a:rPr lang="el-GR" dirty="0" smtClean="0"/>
              <a:t>    (Συνεπικουρούμενη και από διάφορους εμπειρογνώμονες, τους συντονιστές του πιλοτικού, Σ.Ε.Ε.  και φορείς)</a:t>
            </a:r>
          </a:p>
          <a:p>
            <a:r>
              <a:rPr lang="el-GR" b="1" dirty="0" smtClean="0"/>
              <a:t>Σε περιφερειακό επίπεδο: </a:t>
            </a:r>
          </a:p>
          <a:p>
            <a:pPr>
              <a:buNone/>
            </a:pPr>
            <a:r>
              <a:rPr lang="el-GR" dirty="0" smtClean="0"/>
              <a:t>      Υπάλληλοι στην Π.Δ.Ε.</a:t>
            </a:r>
          </a:p>
          <a:p>
            <a:pPr>
              <a:buNone/>
            </a:pPr>
            <a:r>
              <a:rPr lang="el-GR" dirty="0" smtClean="0"/>
              <a:t>      Ένας Σ.Ε.Ε. συντονιστής για την περιφέρεια</a:t>
            </a:r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/>
              <a:t>Δομή-εποπτεία  του προγράμματος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10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92500"/>
          </a:bodyPr>
          <a:lstStyle/>
          <a:p>
            <a:r>
              <a:rPr lang="el-GR" b="1" dirty="0" smtClean="0"/>
              <a:t>Στην Περιφερειακή </a:t>
            </a:r>
            <a:r>
              <a:rPr lang="el-GR" b="1" dirty="0" err="1" smtClean="0"/>
              <a:t>Δνση</a:t>
            </a:r>
            <a:r>
              <a:rPr lang="el-GR" b="1" dirty="0" smtClean="0"/>
              <a:t> Εκπαίδευσης:</a:t>
            </a:r>
          </a:p>
          <a:p>
            <a:pPr>
              <a:buNone/>
            </a:pPr>
            <a:r>
              <a:rPr lang="el-GR" dirty="0" smtClean="0"/>
              <a:t>   </a:t>
            </a:r>
            <a:r>
              <a:rPr lang="el-GR" dirty="0" err="1" smtClean="0"/>
              <a:t>Βελημβασάκη</a:t>
            </a:r>
            <a:r>
              <a:rPr lang="el-GR" dirty="0" smtClean="0"/>
              <a:t> Μαρία  ΠΕ82, </a:t>
            </a:r>
            <a:r>
              <a:rPr lang="el-GR" dirty="0" err="1" smtClean="0"/>
              <a:t>τηλ</a:t>
            </a:r>
            <a:r>
              <a:rPr lang="el-GR" dirty="0" smtClean="0"/>
              <a:t>.   2810302457</a:t>
            </a:r>
          </a:p>
          <a:p>
            <a:pPr>
              <a:buNone/>
            </a:pPr>
            <a:r>
              <a:rPr lang="el-GR" dirty="0" smtClean="0"/>
              <a:t>   </a:t>
            </a:r>
            <a:r>
              <a:rPr lang="el-GR" dirty="0" err="1" smtClean="0"/>
              <a:t>Φουντουλάκη</a:t>
            </a:r>
            <a:r>
              <a:rPr lang="el-GR" dirty="0" smtClean="0"/>
              <a:t> Μαρία  </a:t>
            </a:r>
            <a:r>
              <a:rPr lang="el-GR" dirty="0" err="1" smtClean="0"/>
              <a:t>Διοικητ</a:t>
            </a:r>
            <a:r>
              <a:rPr lang="el-GR" dirty="0" smtClean="0"/>
              <a:t>. </a:t>
            </a:r>
            <a:r>
              <a:rPr lang="el-GR" dirty="0" err="1" smtClean="0"/>
              <a:t>τηλ</a:t>
            </a:r>
            <a:r>
              <a:rPr lang="el-GR" dirty="0" smtClean="0"/>
              <a:t>. 2810302450</a:t>
            </a:r>
          </a:p>
          <a:p>
            <a:pPr>
              <a:buNone/>
            </a:pPr>
            <a:r>
              <a:rPr lang="el-GR" dirty="0" smtClean="0"/>
              <a:t>						         και  2810302452</a:t>
            </a:r>
          </a:p>
          <a:p>
            <a:pPr>
              <a:buNone/>
            </a:pPr>
            <a:r>
              <a:rPr lang="el-GR" dirty="0" smtClean="0"/>
              <a:t>   </a:t>
            </a:r>
            <a:r>
              <a:rPr lang="el-GR" dirty="0" err="1" smtClean="0"/>
              <a:t>Γιανναδάκη</a:t>
            </a:r>
            <a:r>
              <a:rPr lang="el-GR" dirty="0" smtClean="0"/>
              <a:t> Μαρία ΠΕ82,   </a:t>
            </a:r>
            <a:r>
              <a:rPr lang="el-GR" dirty="0" err="1" smtClean="0"/>
              <a:t>τηλ</a:t>
            </a:r>
            <a:r>
              <a:rPr lang="el-GR" dirty="0" smtClean="0"/>
              <a:t>.      2810347295</a:t>
            </a:r>
          </a:p>
          <a:p>
            <a:r>
              <a:rPr lang="el-GR" b="1" dirty="0" smtClean="0"/>
              <a:t>Από το ΠΕ.Κ.Ε.Σ. υπεύθυνος Σ.Ε.Ε. : </a:t>
            </a:r>
          </a:p>
          <a:p>
            <a:r>
              <a:rPr lang="el-GR" dirty="0" smtClean="0"/>
              <a:t>Γιώργος </a:t>
            </a:r>
            <a:r>
              <a:rPr lang="el-GR" dirty="0" err="1" smtClean="0"/>
              <a:t>Βλοντάκης</a:t>
            </a:r>
            <a:r>
              <a:rPr lang="el-GR" dirty="0" smtClean="0"/>
              <a:t>, ΠΕ88      </a:t>
            </a:r>
            <a:r>
              <a:rPr lang="el-GR" dirty="0" err="1" smtClean="0"/>
              <a:t>τηλ</a:t>
            </a:r>
            <a:r>
              <a:rPr lang="el-GR" dirty="0" smtClean="0"/>
              <a:t>. 6970267502</a:t>
            </a:r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Κρήτη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11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l-GR" sz="3800" dirty="0" smtClean="0"/>
              <a:t>Προσπαθεί  να εγκαθιδρύσει σχέση εμπιστοσύνης με το μαθητή, να βοηθήσει στην εξοικείωσή του με το νέο περιβάλλον και την ομαλή προσαρμογή του. </a:t>
            </a:r>
          </a:p>
          <a:p>
            <a:r>
              <a:rPr lang="el-GR" sz="3800" dirty="0" smtClean="0"/>
              <a:t>Να γνωρίσει ενδιαφέροντα, κλίσεις, προβλήματα.</a:t>
            </a:r>
          </a:p>
          <a:p>
            <a:r>
              <a:rPr lang="el-GR" sz="3800" dirty="0" smtClean="0"/>
              <a:t>Αν εκφραστούν προβλήματα από τον μαθητή-</a:t>
            </a:r>
            <a:r>
              <a:rPr lang="el-GR" sz="3800" dirty="0" err="1" smtClean="0"/>
              <a:t>τρια</a:t>
            </a:r>
            <a:r>
              <a:rPr lang="el-GR" sz="3800" dirty="0" smtClean="0"/>
              <a:t>, ο σύμβουλος διαμεσολαβεί είτε μόνος του είτε με τη συνεργασία του ψυχολόγου για την επίλυσή τους. Αν αδυνατεί ο ίδιος ή και η ομάδα των συμβούλων, ζητούν τη συνδρομή αρμόδιου φορέα.</a:t>
            </a:r>
          </a:p>
          <a:p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Ο καθηγητής-σύμβουλος (1)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12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l-GR" dirty="0" smtClean="0"/>
              <a:t>     Για να λειτουργήσει σωστά ο θεσμός:</a:t>
            </a:r>
          </a:p>
          <a:p>
            <a:r>
              <a:rPr lang="el-GR" dirty="0" smtClean="0"/>
              <a:t>Ο κάθε σύμβουλος καθηγητής θα πρέπει να αναλάβει το πολύ 5 μαθητές/</a:t>
            </a:r>
            <a:r>
              <a:rPr lang="el-GR" dirty="0" err="1" smtClean="0"/>
              <a:t>τριες</a:t>
            </a:r>
            <a:endParaRPr lang="el-GR" dirty="0" smtClean="0"/>
          </a:p>
          <a:p>
            <a:r>
              <a:rPr lang="el-GR" dirty="0" smtClean="0"/>
              <a:t>Ο σύμβουλος-καθηγητής καλό είναι να μη διδάσκει στο τμήμα του μαθητή-</a:t>
            </a:r>
            <a:r>
              <a:rPr lang="el-GR" dirty="0" err="1" smtClean="0"/>
              <a:t>τριας</a:t>
            </a:r>
            <a:r>
              <a:rPr lang="el-GR" dirty="0" smtClean="0"/>
              <a:t>. Επίσης να μην είναι ο </a:t>
            </a:r>
            <a:r>
              <a:rPr lang="el-GR" dirty="0" err="1" smtClean="0"/>
              <a:t>δντής</a:t>
            </a:r>
            <a:r>
              <a:rPr lang="el-GR" dirty="0" smtClean="0"/>
              <a:t>-</a:t>
            </a:r>
            <a:r>
              <a:rPr lang="el-GR" dirty="0" err="1" smtClean="0"/>
              <a:t>τρια</a:t>
            </a:r>
            <a:r>
              <a:rPr lang="el-GR" dirty="0" smtClean="0"/>
              <a:t> ή </a:t>
            </a:r>
            <a:r>
              <a:rPr lang="el-GR" dirty="0" err="1" smtClean="0"/>
              <a:t>υποδντής</a:t>
            </a:r>
            <a:r>
              <a:rPr lang="el-GR" dirty="0" smtClean="0"/>
              <a:t>-</a:t>
            </a:r>
            <a:r>
              <a:rPr lang="el-GR" dirty="0" err="1" smtClean="0"/>
              <a:t>τρια</a:t>
            </a:r>
            <a:r>
              <a:rPr lang="el-GR" dirty="0" smtClean="0"/>
              <a:t>.</a:t>
            </a:r>
          </a:p>
          <a:p>
            <a:r>
              <a:rPr lang="el-GR" dirty="0" smtClean="0"/>
              <a:t>Να τηρεί τις αρχές της ενεργητικής ακρόασης  και την εμπιστευτικότητα των προσωπικών δεδομένων</a:t>
            </a:r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Ο καθηγητής-σύμβουλος (2)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l-GR" dirty="0" smtClean="0"/>
              <a:t>    Οι συναντήσεις συμβούλου-μαθητή:</a:t>
            </a:r>
          </a:p>
          <a:p>
            <a:r>
              <a:rPr lang="el-GR" dirty="0" smtClean="0"/>
              <a:t>Γίνονται </a:t>
            </a:r>
            <a:r>
              <a:rPr lang="el-GR" b="1" dirty="0" smtClean="0"/>
              <a:t>1-2 φορές </a:t>
            </a:r>
            <a:r>
              <a:rPr lang="el-GR" dirty="0" smtClean="0"/>
              <a:t>το μήνα. Κρατούν 10- 15 λεπτά η μία.</a:t>
            </a:r>
          </a:p>
          <a:p>
            <a:r>
              <a:rPr lang="el-GR" dirty="0" smtClean="0"/>
              <a:t>Γίνονται </a:t>
            </a:r>
            <a:r>
              <a:rPr lang="el-GR" b="1" dirty="0" smtClean="0"/>
              <a:t>εντός σχολικού ωραρίου, </a:t>
            </a:r>
            <a:r>
              <a:rPr lang="el-GR" dirty="0" smtClean="0"/>
              <a:t>σε «κενό» του συμβούλου-καθηγητή. Ο σύμβουλος-καθηγητής παίρνει τον μαθητή-</a:t>
            </a:r>
            <a:r>
              <a:rPr lang="el-GR" dirty="0" err="1" smtClean="0"/>
              <a:t>τρια</a:t>
            </a:r>
            <a:r>
              <a:rPr lang="el-GR" dirty="0" smtClean="0"/>
              <a:t> από την τάξη του και μετά τον/την επιστρέφει. </a:t>
            </a:r>
          </a:p>
          <a:p>
            <a:r>
              <a:rPr lang="el-GR" dirty="0" smtClean="0"/>
              <a:t>Γίνονται σε ειδικό χώρο που εξασφαλίζει </a:t>
            </a:r>
            <a:r>
              <a:rPr lang="el-GR" b="1" dirty="0" err="1" smtClean="0"/>
              <a:t>ιδιωτικότητα</a:t>
            </a:r>
            <a:r>
              <a:rPr lang="el-GR" b="1" dirty="0" smtClean="0"/>
              <a:t>. 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l-GR" dirty="0" smtClean="0"/>
              <a:t>Με πρόγραμμα, για να εξυπηρετηθούν όλοι-ες)</a:t>
            </a:r>
            <a:endParaRPr lang="el-GR" b="1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Ο καθηγητής-σύμβουλος (3)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14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Συναντιέται τακτικά και έκτακτα, με την παρουσία και του ψυχολόγου για αποτίμηση δράσης-ανατροφοδότηση. «Συζητούνται ανώνυμα όλα τα ζητήματα που έχουν </a:t>
            </a:r>
            <a:r>
              <a:rPr lang="el-GR" dirty="0" err="1" smtClean="0"/>
              <a:t>αναδυθεί….και</a:t>
            </a:r>
            <a:r>
              <a:rPr lang="el-GR" dirty="0" smtClean="0"/>
              <a:t> χρήζουν ιδιαίτερης αντιμετώπισης»</a:t>
            </a:r>
          </a:p>
          <a:p>
            <a:r>
              <a:rPr lang="el-GR" dirty="0" smtClean="0"/>
              <a:t>Στο τέλος της χρονιάς γίνεται συνεδρίαση αποτίμησης. Τηρούνται πρακτικά. Γίνονται προτάσεις βελτίωσης. </a:t>
            </a:r>
          </a:p>
          <a:p>
            <a:r>
              <a:rPr lang="el-GR" dirty="0" smtClean="0"/>
              <a:t>(Προαιρετικά) έκθεση από κάθε σύμβουλο.</a:t>
            </a:r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/>
              <a:t>Η ομάδα των συμβούλων-καθηγητών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15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Σε όλες τις δράσεις των συμβούλων-καθηγητών:</a:t>
            </a:r>
          </a:p>
          <a:p>
            <a:r>
              <a:rPr lang="el-GR" dirty="0" smtClean="0"/>
              <a:t>Λαμβάνεται μέριμνα για την προστασία των προσωπικών δεδομένων μαθητών-τριών</a:t>
            </a:r>
          </a:p>
          <a:p>
            <a:r>
              <a:rPr lang="el-GR" dirty="0" smtClean="0"/>
              <a:t>Οι διαδικασίες κρατούνται απόρρητες</a:t>
            </a:r>
          </a:p>
          <a:p>
            <a:r>
              <a:rPr lang="el-GR" dirty="0" smtClean="0"/>
              <a:t>Στις διάφορες καταγραφές τα στοιχεία των μαθητών  είναι </a:t>
            </a:r>
            <a:r>
              <a:rPr lang="el-GR" dirty="0" err="1" smtClean="0"/>
              <a:t>ανωνυμοποιημένα</a:t>
            </a:r>
            <a:endParaRPr lang="el-GR" dirty="0" smtClean="0"/>
          </a:p>
          <a:p>
            <a:r>
              <a:rPr lang="el-GR" dirty="0" smtClean="0"/>
              <a:t>Να θυμόμαστε ότι: Ο σύμβουλος </a:t>
            </a:r>
            <a:r>
              <a:rPr lang="el-GR" u="sng" dirty="0" smtClean="0"/>
              <a:t>κυρίως ακούει.  </a:t>
            </a:r>
          </a:p>
          <a:p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/>
              <a:t>Προστασία των προσωπικών δεδομένων των μαθητών-τριών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16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Η ως τώρα εμπειρία δείχνει σημαντική βελτίωση του σχολικού κλίματος όπου εφαρμόστηκε ο θεσμός του καθηγητή-συμβούλου. Κι αυτό γιατί </a:t>
            </a:r>
            <a:r>
              <a:rPr lang="el-GR" u="sng" dirty="0" smtClean="0"/>
              <a:t>οι μαθητές/</a:t>
            </a:r>
            <a:r>
              <a:rPr lang="el-GR" u="sng" dirty="0" err="1" smtClean="0"/>
              <a:t>τριες</a:t>
            </a:r>
            <a:r>
              <a:rPr lang="el-GR" u="sng" dirty="0" smtClean="0"/>
              <a:t> νοιώθουν πως το σχολείο ενδιαφέρεται γι αυτούς.</a:t>
            </a:r>
            <a:endParaRPr lang="el-GR" u="sng" dirty="0"/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Βελτίωση του σχολικού κλίματος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https://drive.google.com/drive/folders/1tZ3_P1rOXx2MDwyALahI279Vuh8fJPaO</a:t>
            </a:r>
            <a:r>
              <a:rPr lang="el-GR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l-GR" dirty="0" smtClean="0"/>
              <a:t>    (Αρ. </a:t>
            </a:r>
            <a:r>
              <a:rPr lang="el-GR" dirty="0" err="1" smtClean="0"/>
              <a:t>Τσιατούχα</a:t>
            </a:r>
            <a:r>
              <a:rPr lang="el-GR" dirty="0" smtClean="0"/>
              <a:t>: Ο Θεσμός του Συμβούλου-Καθηγητή, Οδηγός Υλοποίησης)</a:t>
            </a:r>
          </a:p>
          <a:p>
            <a:pPr>
              <a:buNone/>
            </a:pPr>
            <a:r>
              <a:rPr lang="el-GR" dirty="0" smtClean="0"/>
              <a:t>    Επίσης:</a:t>
            </a:r>
          </a:p>
          <a:p>
            <a:r>
              <a:rPr lang="en-US" dirty="0" smtClean="0">
                <a:hlinkClick r:id="rId2"/>
              </a:rPr>
              <a:t>https://drive.google.com/drive/folders/1tZ3_P1rOXx2MDwyALahI279Vuh8fJPaO</a:t>
            </a:r>
            <a:r>
              <a:rPr lang="el-GR" dirty="0" smtClean="0"/>
              <a:t> </a:t>
            </a:r>
          </a:p>
          <a:p>
            <a:r>
              <a:rPr lang="el-GR" dirty="0" smtClean="0"/>
              <a:t>(Μαρ. </a:t>
            </a:r>
            <a:r>
              <a:rPr lang="el-GR" dirty="0" err="1" smtClean="0"/>
              <a:t>Δεδούλη</a:t>
            </a:r>
            <a:r>
              <a:rPr lang="el-GR" dirty="0" smtClean="0"/>
              <a:t>: Σύνταξη ενός πρώτου οδικού χάρτη)</a:t>
            </a:r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/>
              <a:t>Αναλυτικός οδηγός του Συμβούλου-Καθηγητή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Προσφέρει ψυχολογική υποστήριξη σε μαθητές-</a:t>
            </a:r>
            <a:r>
              <a:rPr lang="el-GR" dirty="0" err="1" smtClean="0"/>
              <a:t>τριες</a:t>
            </a:r>
            <a:r>
              <a:rPr lang="el-GR" dirty="0" smtClean="0"/>
              <a:t>      (κυρίως της </a:t>
            </a:r>
            <a:r>
              <a:rPr lang="el-GR" dirty="0" err="1" smtClean="0"/>
              <a:t>Α΄τάξης</a:t>
            </a:r>
            <a:r>
              <a:rPr lang="el-GR" dirty="0" smtClean="0"/>
              <a:t>, αλλά όχι μόνο)</a:t>
            </a:r>
          </a:p>
          <a:p>
            <a:r>
              <a:rPr lang="el-GR" dirty="0" smtClean="0"/>
              <a:t>Ευαισθητοποιεί και υποστηρίζει το σύλλογο διδασκόντων</a:t>
            </a:r>
            <a:r>
              <a:rPr lang="el-GR" b="1" dirty="0" smtClean="0"/>
              <a:t> </a:t>
            </a:r>
            <a:r>
              <a:rPr lang="el-GR" dirty="0" smtClean="0"/>
              <a:t>σε θέματα δυναμικής της ομάδας, επικοινωνίας με τους μαθητές, σχέσεων συνεργασίας στη σχολική κοινότητα</a:t>
            </a:r>
          </a:p>
          <a:p>
            <a:r>
              <a:rPr lang="el-GR" dirty="0" smtClean="0"/>
              <a:t>Ενημερώνει, συμβουλεύει, υποστηρίζει τους γονείς</a:t>
            </a:r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/>
              <a:t>Καθήκοντα - αρμοδιότητες </a:t>
            </a:r>
            <a:br>
              <a:rPr lang="el-GR" b="1" dirty="0" smtClean="0"/>
            </a:br>
            <a:r>
              <a:rPr lang="el-GR" b="1" dirty="0" smtClean="0"/>
              <a:t>του/της ψυχολόγου (1)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Σοβαρότατες ελλείψεις γνώσεων των μαθητών-τριών  σε κομβικά μαθήματα (Γλώσσα-</a:t>
            </a:r>
            <a:r>
              <a:rPr lang="el-GR" dirty="0" err="1" smtClean="0"/>
              <a:t>Μαθηματικ</a:t>
            </a:r>
            <a:r>
              <a:rPr lang="el-GR" dirty="0" smtClean="0"/>
              <a:t>ά)</a:t>
            </a:r>
          </a:p>
          <a:p>
            <a:r>
              <a:rPr lang="el-GR" dirty="0" smtClean="0"/>
              <a:t>Σημαντικό ποσοστό μαθητών-τριών με μαθησιακά και άλλα προβλήματα</a:t>
            </a:r>
          </a:p>
          <a:p>
            <a:r>
              <a:rPr lang="el-GR" dirty="0" smtClean="0"/>
              <a:t>Σχολική διαρροή</a:t>
            </a:r>
          </a:p>
          <a:p>
            <a:r>
              <a:rPr lang="el-GR" dirty="0" smtClean="0"/>
              <a:t>Το 77% των μαθητών που εγκαταλείπουν το ΕΠΑΛ το εγκαταλείπουν στην </a:t>
            </a:r>
            <a:r>
              <a:rPr lang="el-GR" dirty="0" err="1" smtClean="0"/>
              <a:t>Α΄τάξη</a:t>
            </a:r>
            <a:endParaRPr lang="el-GR" dirty="0"/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Τα ΕΠΑ.Λ.: Πολλά προβλήματα… 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Σχεδιάζει, οργανώνει, υλοποιεί προγράμματα πρόληψης και προαγωγής της ψυχικής υγείας</a:t>
            </a:r>
          </a:p>
          <a:p>
            <a:r>
              <a:rPr lang="el-GR" dirty="0" smtClean="0"/>
              <a:t>Καταγράφει τις υφιστάμενες δομές ψυχοκοινωνικής υποστήριξης της κοινότητας</a:t>
            </a:r>
          </a:p>
          <a:p>
            <a:r>
              <a:rPr lang="el-GR" dirty="0" smtClean="0"/>
              <a:t>Συμβάλλει στη δικτύωση του σχολείου</a:t>
            </a:r>
          </a:p>
          <a:p>
            <a:r>
              <a:rPr lang="el-GR" dirty="0" smtClean="0"/>
              <a:t>Υποβάλλει στο τέλος της χρονιάς έκθεση των πεπραγμένων του στο </a:t>
            </a:r>
            <a:r>
              <a:rPr lang="el-GR" dirty="0" err="1" smtClean="0"/>
              <a:t>Δντη</a:t>
            </a:r>
            <a:r>
              <a:rPr lang="el-GR" dirty="0" smtClean="0"/>
              <a:t> του σχολείου</a:t>
            </a:r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/>
              <a:t>Καθήκοντα - αρμοδιότητες </a:t>
            </a:r>
            <a:br>
              <a:rPr lang="el-GR" b="1" dirty="0" smtClean="0"/>
            </a:br>
            <a:r>
              <a:rPr lang="el-GR" b="1" dirty="0" smtClean="0"/>
              <a:t>του/της ψυχολόγου (2)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Σημαντικό να θυμόμαστε ότι:</a:t>
            </a:r>
          </a:p>
          <a:p>
            <a:r>
              <a:rPr lang="el-GR" dirty="0" smtClean="0"/>
              <a:t>Ο/Η ψυχολόγος είναι σκόπιμο να γνωρίσει όλα τα παιδιά και να δηλώσει διαθεσιμότητα υποστήριξης</a:t>
            </a:r>
          </a:p>
          <a:p>
            <a:r>
              <a:rPr lang="el-GR" dirty="0" smtClean="0"/>
              <a:t>Ο/Η ψυχολόγος δεν περιορίζεται στις ατομικές περιπτώσεις. Μπορεί να επισημάνει  προβλήματα της συνολικής λειτουργίας του σχολείου και να προτείνει λύσεις </a:t>
            </a:r>
          </a:p>
          <a:p>
            <a:endParaRPr lang="el-GR" dirty="0"/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Καθήκοντα - αρμοδιότητες </a:t>
            </a:r>
            <a:br>
              <a:rPr lang="el-GR" dirty="0" smtClean="0"/>
            </a:br>
            <a:r>
              <a:rPr lang="el-GR" dirty="0" smtClean="0"/>
              <a:t>του/της ψυχολόγου (3)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21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dirty="0" smtClean="0"/>
              <a:t>Ο/Η ψυχολόγος συμμετέχει  ισότιμα στο σύλλογο διδασκόντων και  ψηφίζει (αλλά σε ορισμένα καυτά ζητήματα-αποβολές κ.α.-  καλύτερα να απέχει από την ψηφοφορία)</a:t>
            </a:r>
          </a:p>
          <a:p>
            <a:r>
              <a:rPr lang="el-GR" dirty="0" smtClean="0"/>
              <a:t>Ο ρόλος του/της  είναι κυρίως πρόληψης και ενδυνάμωσης και όχι διάγνωσης-θεραπείας. (Περιπτώσεις μαθητών που φαίνονται να έχουν ιδιαίτερα προβλήματα  παραπέμπονται στη κατάλληλη δομή (π.χ. Κ.Ε.Σ.Υ.) </a:t>
            </a:r>
          </a:p>
          <a:p>
            <a:endParaRPr lang="el-GR" dirty="0"/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Καθήκοντα - αρμοδιότητες </a:t>
            </a:r>
            <a:br>
              <a:rPr lang="el-GR" dirty="0" smtClean="0"/>
            </a:br>
            <a:r>
              <a:rPr lang="el-GR" dirty="0" smtClean="0"/>
              <a:t>του/της ψυχολόγου (4)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l-GR" dirty="0" smtClean="0"/>
              <a:t> Συνεπικουρεί  την ομάδα των συμβούλων-καθηγητών όποτε χρειαστεί</a:t>
            </a:r>
          </a:p>
          <a:p>
            <a:pPr>
              <a:buNone/>
            </a:pPr>
            <a:endParaRPr lang="el-GR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Το συμβούλιο τάξης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23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dirty="0" smtClean="0"/>
              <a:t>Εμπλέκονται </a:t>
            </a:r>
            <a:r>
              <a:rPr lang="el-GR" dirty="0" err="1" smtClean="0"/>
              <a:t>σ΄αυτά</a:t>
            </a:r>
            <a:r>
              <a:rPr lang="el-GR" dirty="0" smtClean="0"/>
              <a:t> κυρίως (αλλά όχι μόνο) οι μαθητές της Α΄ τάξης</a:t>
            </a:r>
          </a:p>
          <a:p>
            <a:r>
              <a:rPr lang="el-GR" dirty="0" smtClean="0"/>
              <a:t>Συνδέονται με διάφορα μαθήματα,  κυρίως με την Ερευνητική Εργασία  στην Τεχνολογία και τη Ζώνη Δημιουργικών Δραστηριοτήτων</a:t>
            </a:r>
          </a:p>
          <a:p>
            <a:r>
              <a:rPr lang="el-GR" dirty="0" smtClean="0"/>
              <a:t>Σκοπεύουν στην ανάπτυξη της προσωπικότητας, της κοινωνικότητας, των δεξιοτήτων επικοινωνίας των μαθητών και στη συνεργασία μεταξύ των εκπαιδευτικών. </a:t>
            </a:r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Τα Σχέδια Δράσης (1)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dirty="0" smtClean="0"/>
              <a:t>Δίνουν ευκαιρίες εξωστρέφειας του σχολείου, σύνδεσής του με την κοινωνία και βελτίωσης της εικόνας του. </a:t>
            </a:r>
          </a:p>
          <a:p>
            <a:r>
              <a:rPr lang="el-GR" dirty="0" smtClean="0"/>
              <a:t>Προσφέρουν ευκαιρίες ουσιαστικής μάθησης μέσω της δράσης και ανάπτυξης δεξιοτήτων επικοινωνίας και </a:t>
            </a:r>
            <a:r>
              <a:rPr lang="el-GR" dirty="0" err="1" smtClean="0"/>
              <a:t>συνεργατικότητας</a:t>
            </a:r>
            <a:r>
              <a:rPr lang="el-GR" dirty="0" smtClean="0"/>
              <a:t> μέσα σε κλίμα ευφορίας και εθελοντικής συμμετοχής</a:t>
            </a:r>
          </a:p>
          <a:p>
            <a:r>
              <a:rPr lang="el-GR" dirty="0" smtClean="0"/>
              <a:t>Το μεγαλύτερο μέρος τους πραγματοποιείται μέσα στο σχολικό χρόνο, εντός του σχολείου</a:t>
            </a:r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Τα Σχέδια Δράσης (2)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25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Ένας από τους διδάσκοντες που θα ασχοληθούν με τον σχεδιασμό και την υλοποίηση του Σχεδίου ή των Σχεδίων Δράσης  αναλαμβάνει το συντονισμό των εργασιών και επίσης ασχολείται με τις διαδικασίες της χρηματοδότησης</a:t>
            </a:r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/>
              <a:t>Ο συντονιστής των Σχεδίων Δράσης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26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2o </a:t>
            </a:r>
            <a:r>
              <a:rPr lang="el-GR" u="sng" dirty="0" smtClean="0"/>
              <a:t>ΕΠΑΛ Χαλκίδας:</a:t>
            </a:r>
            <a:r>
              <a:rPr lang="el-GR" dirty="0" smtClean="0"/>
              <a:t> Δράση προβολής της σύγχρονης επαγγελματικής εκπαίδευσης</a:t>
            </a:r>
          </a:p>
          <a:p>
            <a:r>
              <a:rPr lang="el-GR" u="sng" dirty="0" smtClean="0"/>
              <a:t>1</a:t>
            </a:r>
            <a:r>
              <a:rPr lang="el-GR" u="sng" baseline="30000" dirty="0" smtClean="0"/>
              <a:t>ο</a:t>
            </a:r>
            <a:r>
              <a:rPr lang="el-GR" u="sng" dirty="0" smtClean="0"/>
              <a:t> ΕΠΑΛ Καισαριανής:</a:t>
            </a:r>
            <a:r>
              <a:rPr lang="el-GR" dirty="0" smtClean="0"/>
              <a:t> Κατασκευή πρωτότυπου υβριδικού οχήματος</a:t>
            </a:r>
          </a:p>
          <a:p>
            <a:r>
              <a:rPr lang="el-GR" u="sng" dirty="0" smtClean="0"/>
              <a:t>1</a:t>
            </a:r>
            <a:r>
              <a:rPr lang="el-GR" u="sng" baseline="30000" dirty="0" smtClean="0"/>
              <a:t>ο</a:t>
            </a:r>
            <a:r>
              <a:rPr lang="el-GR" u="sng" dirty="0" smtClean="0"/>
              <a:t> ΕΠΑΛ </a:t>
            </a:r>
            <a:r>
              <a:rPr lang="el-GR" dirty="0" smtClean="0"/>
              <a:t>Μυτιλήνης: Κατασκευή </a:t>
            </a:r>
            <a:r>
              <a:rPr lang="el-GR" dirty="0" err="1" smtClean="0"/>
              <a:t>φωτοβολταϊκού</a:t>
            </a:r>
            <a:r>
              <a:rPr lang="el-GR" dirty="0" smtClean="0"/>
              <a:t> συστήματος</a:t>
            </a:r>
          </a:p>
          <a:p>
            <a:r>
              <a:rPr lang="el-GR" u="sng" dirty="0" smtClean="0"/>
              <a:t>1</a:t>
            </a:r>
            <a:r>
              <a:rPr lang="el-GR" u="sng" baseline="30000" dirty="0" smtClean="0"/>
              <a:t>ο</a:t>
            </a:r>
            <a:r>
              <a:rPr lang="el-GR" u="sng" dirty="0" smtClean="0"/>
              <a:t> ΕΠΑΛ Χαλκίδας:</a:t>
            </a:r>
            <a:r>
              <a:rPr lang="el-GR" dirty="0" smtClean="0"/>
              <a:t>  Διάχυση αποτελεσμάτων προγράμματος «Μια Νέα Αρχή στα ΕΠΑ.Λ.»</a:t>
            </a:r>
          </a:p>
          <a:p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Τα 9 πιλοτικά </a:t>
            </a:r>
            <a:r>
              <a:rPr lang="en-US" b="1" dirty="0" smtClean="0"/>
              <a:t>projects</a:t>
            </a:r>
            <a:r>
              <a:rPr lang="el-GR" b="1" dirty="0" smtClean="0"/>
              <a:t> (1)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27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l-GR" u="sng" dirty="0" smtClean="0"/>
              <a:t>3</a:t>
            </a:r>
            <a:r>
              <a:rPr lang="el-GR" u="sng" baseline="30000" dirty="0" smtClean="0"/>
              <a:t>ο</a:t>
            </a:r>
            <a:r>
              <a:rPr lang="el-GR" u="sng" dirty="0" smtClean="0"/>
              <a:t> ΕΠΑΛ </a:t>
            </a:r>
            <a:r>
              <a:rPr lang="el-GR" u="sng" dirty="0" err="1" smtClean="0"/>
              <a:t>Σιβιτανιδείου</a:t>
            </a:r>
            <a:r>
              <a:rPr lang="el-GR" dirty="0" smtClean="0"/>
              <a:t>:  Οργάνωση πανελλήνιου διαγωνισμού φωτογραφίας, δράσεις δημιουργικότητας και καινοτομίας</a:t>
            </a:r>
          </a:p>
          <a:p>
            <a:r>
              <a:rPr lang="el-GR" u="sng" dirty="0" smtClean="0"/>
              <a:t>1</a:t>
            </a:r>
            <a:r>
              <a:rPr lang="el-GR" u="sng" baseline="30000" dirty="0" smtClean="0"/>
              <a:t>ο</a:t>
            </a:r>
            <a:r>
              <a:rPr lang="el-GR" u="sng" dirty="0" smtClean="0"/>
              <a:t> ΕΠΑΛ Λαγκαδά: </a:t>
            </a:r>
            <a:r>
              <a:rPr lang="el-GR" dirty="0" smtClean="0"/>
              <a:t>Αισθητικές παρεμβάσεις στο ΕΠΑΛ</a:t>
            </a:r>
          </a:p>
          <a:p>
            <a:r>
              <a:rPr lang="el-GR" u="sng" dirty="0" smtClean="0"/>
              <a:t>1</a:t>
            </a:r>
            <a:r>
              <a:rPr lang="el-GR" u="sng" baseline="30000" dirty="0" smtClean="0"/>
              <a:t>ο</a:t>
            </a:r>
            <a:r>
              <a:rPr lang="el-GR" u="sng" dirty="0" smtClean="0"/>
              <a:t> ΕΠΑΛ Δάφνης:</a:t>
            </a:r>
            <a:r>
              <a:rPr lang="el-GR" dirty="0" smtClean="0"/>
              <a:t> Ρομποτική, 3</a:t>
            </a:r>
            <a:r>
              <a:rPr lang="en-US" dirty="0" smtClean="0"/>
              <a:t>D </a:t>
            </a:r>
            <a:r>
              <a:rPr lang="el-GR" dirty="0" smtClean="0"/>
              <a:t>σχεδίαση, εικονική επιχείρηση, τέχνες</a:t>
            </a:r>
          </a:p>
          <a:p>
            <a:r>
              <a:rPr lang="el-GR" u="sng" dirty="0" smtClean="0"/>
              <a:t>1</a:t>
            </a:r>
            <a:r>
              <a:rPr lang="el-GR" u="sng" baseline="30000" dirty="0" smtClean="0"/>
              <a:t>ο</a:t>
            </a:r>
            <a:r>
              <a:rPr lang="el-GR" u="sng" dirty="0" smtClean="0"/>
              <a:t> ΕΠΑΛ Δραπετσώνας:</a:t>
            </a:r>
            <a:r>
              <a:rPr lang="el-GR" dirty="0" smtClean="0"/>
              <a:t> Ένα ελκυστικό σχολείο στη γειτονιά μας</a:t>
            </a:r>
          </a:p>
          <a:p>
            <a:r>
              <a:rPr lang="el-GR" u="sng" dirty="0" smtClean="0"/>
              <a:t>3</a:t>
            </a:r>
            <a:r>
              <a:rPr lang="el-GR" u="sng" baseline="30000" dirty="0" smtClean="0"/>
              <a:t>ο</a:t>
            </a:r>
            <a:r>
              <a:rPr lang="el-GR" u="sng" dirty="0" smtClean="0"/>
              <a:t> ΕΠΑΛ Αγ. Αναργύρων: </a:t>
            </a:r>
            <a:r>
              <a:rPr lang="el-GR" dirty="0" smtClean="0"/>
              <a:t>Συμμετέχω, συνεργάζομαι, αναλαμβάνω τις ευθύνες μου</a:t>
            </a:r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Τα 9 πιλοτικά </a:t>
            </a:r>
            <a:r>
              <a:rPr lang="en-US" b="1" dirty="0" smtClean="0"/>
              <a:t>projects</a:t>
            </a:r>
            <a:r>
              <a:rPr lang="el-GR" b="1" dirty="0" smtClean="0"/>
              <a:t> (2)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28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Ο Φορέας Διαχείρισης που αναλαμβάνει τη συνολική διαχείριση του συνόλου των Σχεδίων Δράσης των σχολείων είναι το ίδρυμα     «</a:t>
            </a:r>
            <a:r>
              <a:rPr lang="el-GR" dirty="0" err="1" smtClean="0"/>
              <a:t>Νόησις</a:t>
            </a:r>
            <a:r>
              <a:rPr lang="el-GR" dirty="0" smtClean="0"/>
              <a:t>»</a:t>
            </a:r>
            <a:r>
              <a:rPr lang="en-US" dirty="0" smtClean="0"/>
              <a:t> </a:t>
            </a:r>
            <a:r>
              <a:rPr lang="en-US" dirty="0" smtClean="0">
                <a:solidFill>
                  <a:srgbClr val="FF0000"/>
                </a:solidFill>
                <a:hlinkClick r:id="rId2"/>
              </a:rPr>
              <a:t>https://www.noesis.edu.gr/mnae/</a:t>
            </a:r>
            <a:r>
              <a:rPr lang="en-US" dirty="0" smtClean="0">
                <a:solidFill>
                  <a:srgbClr val="FF0000"/>
                </a:solidFill>
              </a:rPr>
              <a:t> </a:t>
            </a:r>
            <a:endParaRPr lang="el-GR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l-GR" dirty="0" smtClean="0"/>
              <a:t>    Για φέτος το </a:t>
            </a:r>
            <a:r>
              <a:rPr lang="en-US" dirty="0" smtClean="0"/>
              <a:t>maximum </a:t>
            </a:r>
            <a:r>
              <a:rPr lang="el-GR" dirty="0" smtClean="0"/>
              <a:t>του ποσού που δίδεται είναι 2324,26 €</a:t>
            </a:r>
          </a:p>
          <a:p>
            <a:pPr>
              <a:buNone/>
            </a:pPr>
            <a:endParaRPr lang="el-GR" dirty="0" smtClean="0"/>
          </a:p>
          <a:p>
            <a:endParaRPr lang="el-GR" dirty="0" smtClean="0"/>
          </a:p>
          <a:p>
            <a:pPr>
              <a:buNone/>
            </a:pPr>
            <a:endParaRPr lang="el-GR" dirty="0" smtClean="0"/>
          </a:p>
          <a:p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/>
              <a:t>Υποβολή σχεδίων και χρηματοδότηση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29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l-GR" dirty="0" smtClean="0"/>
              <a:t>	</a:t>
            </a:r>
            <a:r>
              <a:rPr lang="el-GR" b="1" dirty="0" smtClean="0"/>
              <a:t>Για να αναβαθμιστεί η ποιότητα της εκπαίδευσης  στα ΕΠΑ.Λ.  </a:t>
            </a:r>
            <a:r>
              <a:rPr lang="el-GR" dirty="0" smtClean="0"/>
              <a:t>χρειάζεται:</a:t>
            </a:r>
          </a:p>
          <a:p>
            <a:r>
              <a:rPr lang="el-GR" dirty="0" smtClean="0"/>
              <a:t>Κάλυψη των μαθησιακών κενών των νέων μαθητών της Α΄ ΕΠΑΛ</a:t>
            </a:r>
          </a:p>
          <a:p>
            <a:r>
              <a:rPr lang="el-GR" dirty="0" smtClean="0"/>
              <a:t>Αντιμετώπιση προβλημάτων των μαθητών που οφείλονται σε οικογενειακό, κοινωνικό, οικονομικό υπόβαθρο</a:t>
            </a:r>
          </a:p>
          <a:p>
            <a:r>
              <a:rPr lang="el-GR" dirty="0" smtClean="0"/>
              <a:t>Δημιουργία καλού σχολικού κλίματος</a:t>
            </a:r>
          </a:p>
          <a:p>
            <a:r>
              <a:rPr lang="el-GR" dirty="0" smtClean="0"/>
              <a:t>Μεγαλύτερο πεδίο για ατομική &amp; συλλογική δημιουργικότητα στο σχολείο</a:t>
            </a:r>
          </a:p>
          <a:p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/>
              <a:t/>
            </a:r>
            <a:br>
              <a:rPr lang="el-GR" b="1" dirty="0" smtClean="0"/>
            </a:br>
            <a:r>
              <a:rPr lang="el-GR" b="1" dirty="0" smtClean="0"/>
              <a:t>Το βασικό σκεπτικό</a:t>
            </a:r>
            <a:br>
              <a:rPr lang="el-GR" b="1" dirty="0" smtClean="0"/>
            </a:br>
            <a:r>
              <a:rPr lang="el-GR" b="1" dirty="0" smtClean="0"/>
              <a:t>Ένα πολυδιάστατο πρόγραμμα</a:t>
            </a:r>
            <a:br>
              <a:rPr lang="el-GR" b="1" dirty="0" smtClean="0"/>
            </a:b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l-GR" dirty="0" smtClean="0"/>
              <a:t> Για οδηγίες για την υποβολή των σχεδίων δράσης, φόρμες αίτησης, τεχνικού έργου, προϋπολογισμού, χρονοδιαγράμματος και παραδείγματα δείτε: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https://mnae.noesis.edu.gr/ypovoli-sxediou-drasis/</a:t>
            </a:r>
            <a:endParaRPr lang="el-GR" dirty="0"/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Αναλυτικές οδηγίες 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30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Κάθε ΕΠΑΛ κάνει ενεργοποίηση λογαριασμού για την πρόσβαση στην ιστοσελίδα του προγράμματος.</a:t>
            </a:r>
          </a:p>
          <a:p>
            <a:r>
              <a:rPr lang="el-GR" dirty="0" smtClean="0"/>
              <a:t>Μετά υποβάλλει όλα τα δικαιολογητικά ηλεκτρονικά και ταχυδρομικά</a:t>
            </a:r>
          </a:p>
          <a:p>
            <a:r>
              <a:rPr lang="el-GR" dirty="0" smtClean="0"/>
              <a:t>Τα δικαιολογητικά: α. Αίτηση, β. Τεχνικό Δελτίο, γ. Χρονοδιάγραμμα και παραδοτέα,</a:t>
            </a:r>
          </a:p>
          <a:p>
            <a:pPr>
              <a:buNone/>
            </a:pPr>
            <a:r>
              <a:rPr lang="el-GR" dirty="0" smtClean="0"/>
              <a:t>    δ. Προϋπολογισμός</a:t>
            </a:r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Διαδικασία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31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l-GR" dirty="0" smtClean="0"/>
              <a:t>    </a:t>
            </a:r>
            <a:r>
              <a:rPr lang="el-GR" b="1" dirty="0" smtClean="0"/>
              <a:t>Θεματικές περιοχές:</a:t>
            </a:r>
          </a:p>
          <a:p>
            <a:r>
              <a:rPr lang="el-GR" dirty="0" smtClean="0"/>
              <a:t>Τέχνες &amp; Πολιτισμός</a:t>
            </a:r>
          </a:p>
          <a:p>
            <a:r>
              <a:rPr lang="el-GR" dirty="0" smtClean="0"/>
              <a:t>Τεχνολογία</a:t>
            </a:r>
          </a:p>
          <a:p>
            <a:r>
              <a:rPr lang="el-GR" dirty="0" smtClean="0"/>
              <a:t>Περιβάλλον</a:t>
            </a:r>
          </a:p>
          <a:p>
            <a:r>
              <a:rPr lang="el-GR" dirty="0" smtClean="0"/>
              <a:t>Υγεία</a:t>
            </a:r>
          </a:p>
          <a:p>
            <a:r>
              <a:rPr lang="el-GR" dirty="0" smtClean="0"/>
              <a:t>Άλλες κατηγορίες</a:t>
            </a:r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Κατηγοριοποίηση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32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dirty="0" smtClean="0"/>
              <a:t>1. Βαθμός συσχέτισης πρότασης με τους γενικότερους στόχους των «Σχεδίων Δράσης»</a:t>
            </a:r>
          </a:p>
          <a:p>
            <a:r>
              <a:rPr lang="el-GR" dirty="0" smtClean="0"/>
              <a:t>2.Συνάφεια των επιμέρους έργων / δραστηριοτήτων που προτείνονται</a:t>
            </a:r>
          </a:p>
          <a:p>
            <a:r>
              <a:rPr lang="el-GR" dirty="0" smtClean="0"/>
              <a:t>3.Πρόβλεψη συνεργασίας μεταξύ </a:t>
            </a:r>
            <a:r>
              <a:rPr lang="el-GR" dirty="0" err="1" smtClean="0"/>
              <a:t>εκπ</a:t>
            </a:r>
            <a:r>
              <a:rPr lang="el-GR" dirty="0" smtClean="0"/>
              <a:t>/</a:t>
            </a:r>
            <a:r>
              <a:rPr lang="el-GR" dirty="0" err="1" smtClean="0"/>
              <a:t>κών</a:t>
            </a:r>
            <a:r>
              <a:rPr lang="el-GR" dirty="0" smtClean="0"/>
              <a:t>, αξιοποίηση δραστηριοτήτων/έργων μαθητών</a:t>
            </a:r>
          </a:p>
          <a:p>
            <a:r>
              <a:rPr lang="el-GR" dirty="0" smtClean="0"/>
              <a:t>4. Βαθμός συσχέτισης με τρέχοντα κοινωνικά, οικονομικά, </a:t>
            </a:r>
            <a:r>
              <a:rPr lang="el-GR" dirty="0" err="1" smtClean="0"/>
              <a:t>περιβ</a:t>
            </a:r>
            <a:r>
              <a:rPr lang="el-GR" dirty="0" smtClean="0"/>
              <a:t>/</a:t>
            </a:r>
            <a:r>
              <a:rPr lang="el-GR" dirty="0" err="1" smtClean="0"/>
              <a:t>κά</a:t>
            </a:r>
            <a:r>
              <a:rPr lang="el-GR" dirty="0" smtClean="0"/>
              <a:t> κ.α. προβλήματα</a:t>
            </a:r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Κριτήρια αξιολόγησης (1)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33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5. Αυθεντικότητα, πρωτοτυπία</a:t>
            </a:r>
          </a:p>
          <a:p>
            <a:r>
              <a:rPr lang="el-GR" dirty="0" smtClean="0"/>
              <a:t>6. Πρόβλεψη συμπληρωματικών δράσεων επικοινωνίας/προβολής </a:t>
            </a:r>
          </a:p>
          <a:p>
            <a:r>
              <a:rPr lang="el-GR" dirty="0" smtClean="0"/>
              <a:t>7. Σαφήνεια</a:t>
            </a:r>
          </a:p>
          <a:p>
            <a:r>
              <a:rPr lang="el-GR" dirty="0" smtClean="0"/>
              <a:t>8. Βέλτιστη αξιοποίηση πόρων</a:t>
            </a:r>
          </a:p>
          <a:p>
            <a:r>
              <a:rPr lang="el-GR" dirty="0" smtClean="0"/>
              <a:t>9.Βιωσιμότητα της δράσης</a:t>
            </a:r>
          </a:p>
          <a:p>
            <a:r>
              <a:rPr lang="el-GR" dirty="0" smtClean="0"/>
              <a:t>10. Επάρκεια υπαρχόντων πόρων σχολείου</a:t>
            </a:r>
          </a:p>
          <a:p>
            <a:r>
              <a:rPr lang="el-GR" dirty="0" smtClean="0"/>
              <a:t>11. Προϋπάρχουσα εμπειρία σχολείου</a:t>
            </a:r>
          </a:p>
          <a:p>
            <a:r>
              <a:rPr lang="el-GR" dirty="0" smtClean="0"/>
              <a:t>12. Περιβαλλοντική ευαισθησία </a:t>
            </a:r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Κριτήρια αξιολόγησης (2)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34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23528" y="1481328"/>
            <a:ext cx="8496944" cy="4525963"/>
          </a:xfrm>
        </p:spPr>
        <p:txBody>
          <a:bodyPr/>
          <a:lstStyle/>
          <a:p>
            <a:r>
              <a:rPr lang="el-GR" dirty="0" smtClean="0"/>
              <a:t>Δαπάνες επιλέξιμες από την ημερομηνία κοινοποίησης εγγράφου έγκρισης του σχεδίου     και μετά. </a:t>
            </a:r>
          </a:p>
          <a:p>
            <a:r>
              <a:rPr lang="el-GR" dirty="0" smtClean="0"/>
              <a:t>Υλοποίηση δράσεων ως τις 28 Ιουνίου 2019.</a:t>
            </a:r>
          </a:p>
          <a:p>
            <a:r>
              <a:rPr lang="el-GR" dirty="0" smtClean="0"/>
              <a:t>Καταληκτική ημερομηνία για δαπάνες η 8</a:t>
            </a:r>
            <a:r>
              <a:rPr lang="el-GR" baseline="30000" dirty="0" smtClean="0"/>
              <a:t>η</a:t>
            </a:r>
            <a:r>
              <a:rPr lang="el-GR" dirty="0" smtClean="0"/>
              <a:t> Ιουλίου 2019.</a:t>
            </a:r>
          </a:p>
          <a:p>
            <a:r>
              <a:rPr lang="el-GR" dirty="0" smtClean="0"/>
              <a:t>Για περισσότερες πληροφορίες:</a:t>
            </a:r>
          </a:p>
          <a:p>
            <a:r>
              <a:rPr lang="el-GR" b="1" dirty="0" smtClean="0"/>
              <a:t>Τηλέφωνο:</a:t>
            </a:r>
            <a:r>
              <a:rPr lang="el-GR" dirty="0" smtClean="0"/>
              <a:t> 801 1010 219</a:t>
            </a:r>
            <a:br>
              <a:rPr lang="el-GR" dirty="0" smtClean="0"/>
            </a:br>
            <a:r>
              <a:rPr lang="en-US" b="1" dirty="0" smtClean="0"/>
              <a:t>FAX:</a:t>
            </a:r>
            <a:r>
              <a:rPr lang="en-US" dirty="0" smtClean="0"/>
              <a:t> 801 1010 219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Email: </a:t>
            </a:r>
            <a:r>
              <a:rPr lang="en-US" dirty="0" smtClean="0"/>
              <a:t> mnae@noesis.edu.gr </a:t>
            </a:r>
            <a:endParaRPr lang="el-GR" dirty="0" smtClean="0"/>
          </a:p>
          <a:p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Δαπάνες-δικαιολογητικά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35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C:\Users\User\Desktop\logo_mna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05125" y="2101056"/>
            <a:ext cx="3333750" cy="3286125"/>
          </a:xfrm>
          <a:prstGeom prst="rect">
            <a:avLst/>
          </a:prstGeom>
          <a:noFill/>
        </p:spPr>
      </p:pic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Ευχαριστώ για την προσοχή σας!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36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23528" y="1600200"/>
            <a:ext cx="8424936" cy="4525963"/>
          </a:xfrm>
        </p:spPr>
        <p:txBody>
          <a:bodyPr/>
          <a:lstStyle/>
          <a:p>
            <a:r>
              <a:rPr lang="el-GR" b="1" dirty="0" smtClean="0"/>
              <a:t>Εναλλακτική Ενισχυτική Διδασκαλία </a:t>
            </a:r>
            <a:r>
              <a:rPr lang="el-GR" dirty="0" smtClean="0"/>
              <a:t>στην Α’ τάξη των ΕΠΑ.Λ.:</a:t>
            </a:r>
          </a:p>
          <a:p>
            <a:pPr>
              <a:buNone/>
            </a:pPr>
            <a:r>
              <a:rPr lang="el-GR" dirty="0" smtClean="0"/>
              <a:t>     Στη γλώσσα με έναν επί πλέον φιλόλογο στο τμήμα και στα μαθηματικά με έναν επί πλέον μαθηματικό στο τμήμα</a:t>
            </a:r>
            <a:r>
              <a:rPr lang="en-US" dirty="0" smtClean="0"/>
              <a:t> (</a:t>
            </a:r>
            <a:r>
              <a:rPr lang="el-GR" dirty="0" smtClean="0"/>
              <a:t>και οι 2 μαζί στην τάξη)</a:t>
            </a:r>
          </a:p>
          <a:p>
            <a:r>
              <a:rPr lang="el-GR" b="1" dirty="0" smtClean="0"/>
              <a:t>Ψυχοκοινωνική στήριξη </a:t>
            </a:r>
            <a:r>
              <a:rPr lang="el-GR" dirty="0" smtClean="0"/>
              <a:t>(βοήθεια από ψυχολόγο).</a:t>
            </a:r>
          </a:p>
          <a:p>
            <a:endParaRPr lang="el-GR" dirty="0" smtClean="0"/>
          </a:p>
          <a:p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Τα βασικά σημεία (1)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l-GR" b="1" dirty="0" smtClean="0"/>
              <a:t>Θεσμός  καθηγητή-συμβούλου </a:t>
            </a:r>
            <a:r>
              <a:rPr lang="el-GR" dirty="0" smtClean="0"/>
              <a:t>(Ένας σύμβουλος για 5 (</a:t>
            </a:r>
            <a:r>
              <a:rPr lang="en-US" dirty="0" smtClean="0"/>
              <a:t>max)  </a:t>
            </a:r>
            <a:r>
              <a:rPr lang="el-GR" dirty="0" smtClean="0"/>
              <a:t>μαθητές</a:t>
            </a:r>
            <a:r>
              <a:rPr lang="en-US" dirty="0" smtClean="0"/>
              <a:t> </a:t>
            </a:r>
            <a:r>
              <a:rPr lang="el-GR" dirty="0" smtClean="0"/>
              <a:t>της Α΄ τάξης)</a:t>
            </a:r>
            <a:endParaRPr lang="en-US" dirty="0" smtClean="0"/>
          </a:p>
          <a:p>
            <a:r>
              <a:rPr lang="el-GR" b="1" dirty="0" smtClean="0"/>
              <a:t>Θεσμός συμβουλίου τάξης</a:t>
            </a:r>
          </a:p>
          <a:p>
            <a:r>
              <a:rPr lang="el-GR" b="1" dirty="0" smtClean="0"/>
              <a:t>Υλοποίηση χρηματοδοτούμενων «Σχεδίων δράσης» </a:t>
            </a:r>
            <a:r>
              <a:rPr lang="el-GR" dirty="0" smtClean="0"/>
              <a:t>(</a:t>
            </a:r>
            <a:r>
              <a:rPr lang="en-US" dirty="0" smtClean="0"/>
              <a:t>projects) </a:t>
            </a:r>
            <a:r>
              <a:rPr lang="el-GR" dirty="0" smtClean="0"/>
              <a:t>κάθε χρονιά στην Α΄ τάξη. Μπορούν να συνεργάζονται  ως 3 ΕΠΑΛ.  ΔΕΝ ΕΊΝΑΙ ΥΠΟΧΡΕΩΤΙΚΑ, αλλά καλό είναι να γίνονται. (Μπορούν να συνεργαστούν πολλές ειδικότητες και διάφοροι διδάσκοντες ). </a:t>
            </a:r>
          </a:p>
          <a:p>
            <a:pPr>
              <a:buNone/>
            </a:pPr>
            <a:r>
              <a:rPr lang="el-GR" dirty="0" smtClean="0"/>
              <a:t>     Γίνονται κυρίως στη Ζ.Δ.Δ. και στην Ε.Ε.Τ. </a:t>
            </a:r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Τα βασικά σημεία (2)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5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Ενίσχυση των ΕΠΑΛ με υποδομή  για </a:t>
            </a:r>
            <a:r>
              <a:rPr lang="el-GR" b="1" dirty="0" smtClean="0"/>
              <a:t>τηλεδιασκέψεις. </a:t>
            </a:r>
          </a:p>
          <a:p>
            <a:r>
              <a:rPr lang="el-GR" b="1" dirty="0" smtClean="0"/>
              <a:t>Δικτύωση και συνεργασίες </a:t>
            </a:r>
            <a:r>
              <a:rPr lang="el-GR" dirty="0" smtClean="0"/>
              <a:t>μεταξύ των σχολείων </a:t>
            </a:r>
          </a:p>
          <a:p>
            <a:r>
              <a:rPr lang="el-GR" dirty="0" smtClean="0"/>
              <a:t>Το </a:t>
            </a:r>
            <a:r>
              <a:rPr lang="el-GR" b="1" dirty="0" smtClean="0"/>
              <a:t>Ι.Ε.Π. </a:t>
            </a:r>
            <a:r>
              <a:rPr lang="el-GR" dirty="0" smtClean="0"/>
              <a:t>είναι αρμόδιο για την </a:t>
            </a:r>
            <a:r>
              <a:rPr lang="el-GR" b="1" dirty="0" smtClean="0"/>
              <a:t>επιμόρφωση </a:t>
            </a:r>
            <a:r>
              <a:rPr lang="el-GR" dirty="0" smtClean="0"/>
              <a:t>όλων των εμπλεκομένων εκπαιδευτικών και ψυχολόγων</a:t>
            </a:r>
          </a:p>
          <a:p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Τα βασικά σημεία (3)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Πιλοτική εφαρμογή σε 9 ΕΠΑΛ  στη σχολική περίοδο 2017-18 </a:t>
            </a:r>
            <a:r>
              <a:rPr lang="en-US" dirty="0" smtClean="0"/>
              <a:t> (</a:t>
            </a:r>
            <a:r>
              <a:rPr lang="el-GR" dirty="0" smtClean="0"/>
              <a:t>5</a:t>
            </a:r>
            <a:r>
              <a:rPr lang="en-US" dirty="0" smtClean="0"/>
              <a:t> </a:t>
            </a:r>
            <a:r>
              <a:rPr lang="el-GR" dirty="0" smtClean="0"/>
              <a:t>στην Αττική, 2 στη Χαλκίδα, 1 στη Μυτιλήνη, 1 στο Λαγκαδά).</a:t>
            </a:r>
          </a:p>
          <a:p>
            <a:r>
              <a:rPr lang="el-GR" dirty="0" smtClean="0"/>
              <a:t>Γενικεύεται σε όλα τα ΕΠΑΛ της χώρας στην τρέχουσα σχολική περίοδο 2018-19.</a:t>
            </a:r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Η ως τώρα πορεία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525963"/>
          </a:xfrm>
        </p:spPr>
        <p:txBody>
          <a:bodyPr>
            <a:normAutofit fontScale="77500" lnSpcReduction="20000"/>
          </a:bodyPr>
          <a:lstStyle/>
          <a:p>
            <a:r>
              <a:rPr lang="el-GR" dirty="0" smtClean="0">
                <a:solidFill>
                  <a:srgbClr val="C00000"/>
                </a:solidFill>
              </a:rPr>
              <a:t>Ν. 4559/2018 (ΦΕΚ 142, τ. Α΄, 3-8-18, άρθ. 25)</a:t>
            </a:r>
          </a:p>
          <a:p>
            <a:pPr>
              <a:buNone/>
            </a:pPr>
            <a:r>
              <a:rPr lang="el-GR" i="1" dirty="0" smtClean="0"/>
              <a:t>    </a:t>
            </a:r>
            <a:r>
              <a:rPr lang="el-GR" i="1" dirty="0" err="1" smtClean="0"/>
              <a:t>Πανεπ</a:t>
            </a:r>
            <a:r>
              <a:rPr lang="el-GR" i="1" dirty="0" smtClean="0"/>
              <a:t>/</a:t>
            </a:r>
            <a:r>
              <a:rPr lang="el-GR" i="1" dirty="0" err="1" smtClean="0"/>
              <a:t>μιο</a:t>
            </a:r>
            <a:r>
              <a:rPr lang="el-GR" i="1" dirty="0" smtClean="0"/>
              <a:t> Ιωαννίνων, Ιόνιο Παν/</a:t>
            </a:r>
            <a:r>
              <a:rPr lang="el-GR" i="1" dirty="0" err="1" smtClean="0"/>
              <a:t>μιο</a:t>
            </a:r>
            <a:r>
              <a:rPr lang="el-GR" i="1" dirty="0" smtClean="0"/>
              <a:t> κ.α. ……</a:t>
            </a:r>
          </a:p>
          <a:p>
            <a:r>
              <a:rPr lang="el-GR" i="1" dirty="0" smtClean="0"/>
              <a:t>  </a:t>
            </a:r>
            <a:r>
              <a:rPr lang="el-GR" dirty="0" smtClean="0">
                <a:solidFill>
                  <a:srgbClr val="C00000"/>
                </a:solidFill>
              </a:rPr>
              <a:t>ΥΑ Φ25γ/137912/Δ4 (ΦΕΚ 3622, τ. Β΄, 24-8-18)</a:t>
            </a:r>
          </a:p>
          <a:p>
            <a:pPr>
              <a:buNone/>
            </a:pPr>
            <a:r>
              <a:rPr lang="el-GR" i="1" dirty="0" smtClean="0"/>
              <a:t>    Οργάνωση, Λειτουργία, &amp;  Υλοποίηση Εναλλακτικής Ενισχυτικής Διδασκαλίας……..</a:t>
            </a:r>
          </a:p>
          <a:p>
            <a:r>
              <a:rPr lang="el-GR" dirty="0" smtClean="0"/>
              <a:t> </a:t>
            </a:r>
            <a:r>
              <a:rPr lang="el-GR" dirty="0" smtClean="0">
                <a:solidFill>
                  <a:srgbClr val="C00000"/>
                </a:solidFill>
              </a:rPr>
              <a:t>ΥΑ Φ25γ/137911/Δ4 (ΦΕΚ 3622, τ. Β΄, 24-8-18)</a:t>
            </a:r>
          </a:p>
          <a:p>
            <a:pPr>
              <a:buNone/>
            </a:pPr>
            <a:r>
              <a:rPr lang="el-GR" i="1" dirty="0" smtClean="0"/>
              <a:t>      Πρόσληψη ψυχολόγων στα ΕΠΑ.Λ……</a:t>
            </a:r>
          </a:p>
          <a:p>
            <a:r>
              <a:rPr lang="el-GR" dirty="0" smtClean="0"/>
              <a:t>   </a:t>
            </a:r>
            <a:r>
              <a:rPr lang="el-GR" dirty="0" smtClean="0">
                <a:solidFill>
                  <a:srgbClr val="C00000"/>
                </a:solidFill>
              </a:rPr>
              <a:t>Εγκύκλιος Φ10/182230/Δ4, 29-10-18</a:t>
            </a:r>
          </a:p>
          <a:p>
            <a:pPr>
              <a:buNone/>
            </a:pPr>
            <a:r>
              <a:rPr lang="el-GR" dirty="0" smtClean="0"/>
              <a:t>    </a:t>
            </a:r>
            <a:r>
              <a:rPr lang="el-GR" i="1" dirty="0" smtClean="0"/>
              <a:t>Πρώτες κατευθύνσεις για την έναρξη…</a:t>
            </a:r>
          </a:p>
          <a:p>
            <a:r>
              <a:rPr lang="el-GR" dirty="0" smtClean="0">
                <a:solidFill>
                  <a:srgbClr val="C00000"/>
                </a:solidFill>
              </a:rPr>
              <a:t>ΥΑ Φ25α/195192/Δ4 (ΦΕΚ 5206, τ. Β΄,20-11-18)</a:t>
            </a:r>
          </a:p>
          <a:p>
            <a:pPr>
              <a:buNone/>
            </a:pPr>
            <a:r>
              <a:rPr lang="el-GR" i="1" dirty="0" smtClean="0"/>
              <a:t>    Πλαίσιο οργάνωσης και λειτουργίας του προγράμματος…</a:t>
            </a:r>
          </a:p>
          <a:p>
            <a:r>
              <a:rPr lang="el-GR" dirty="0" smtClean="0">
                <a:solidFill>
                  <a:srgbClr val="C00000"/>
                </a:solidFill>
              </a:rPr>
              <a:t>ΥΑ Φ25α/202088/Δ4 (ΦΕΚ 5343, τ. Β΄,28-11-18)</a:t>
            </a:r>
          </a:p>
          <a:p>
            <a:pPr>
              <a:buNone/>
            </a:pPr>
            <a:r>
              <a:rPr lang="el-GR" dirty="0" smtClean="0"/>
              <a:t>     </a:t>
            </a:r>
            <a:r>
              <a:rPr lang="el-GR" i="1" dirty="0" smtClean="0"/>
              <a:t>Οργάνωση-λειτουργία του θεσμού του «Συμβούλου-</a:t>
            </a:r>
            <a:r>
              <a:rPr lang="el-GR" i="1" dirty="0" err="1" smtClean="0"/>
              <a:t>Καθηγητ</a:t>
            </a:r>
            <a:r>
              <a:rPr lang="el-GR" i="1" dirty="0" smtClean="0"/>
              <a:t>ή»….</a:t>
            </a:r>
          </a:p>
          <a:p>
            <a:pPr>
              <a:buNone/>
            </a:pPr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Το νομικό πλαίσιο 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l-GR" dirty="0" smtClean="0"/>
              <a:t>Για τα σχέδια δράσης: </a:t>
            </a:r>
            <a:r>
              <a:rPr lang="el-GR" dirty="0" smtClean="0">
                <a:hlinkClick r:id="rId2"/>
              </a:rPr>
              <a:t>http://mnae.noesis.edu.gr/?fbclid=IwAR0jn8EHpo5kQEa11gb63MdxOSHPJaEZ6aooXJkyyXFtYgqfDpvkOC4mIA</a:t>
            </a:r>
            <a:endParaRPr lang="el-GR" dirty="0" smtClean="0"/>
          </a:p>
          <a:p>
            <a:r>
              <a:rPr lang="el-GR" dirty="0" smtClean="0"/>
              <a:t>Για την ενισχυτική διδασκαλία και το θεσμό του Συμβούλου Καθηγητή: </a:t>
            </a:r>
          </a:p>
          <a:p>
            <a:pPr algn="just"/>
            <a:r>
              <a:rPr lang="el-GR" dirty="0" smtClean="0">
                <a:hlinkClick r:id="rId3"/>
              </a:rPr>
              <a:t>https://mnaepal.wordpress.com</a:t>
            </a:r>
            <a:endParaRPr lang="el-GR" dirty="0" smtClean="0"/>
          </a:p>
          <a:p>
            <a:r>
              <a:rPr lang="el-GR" dirty="0" smtClean="0"/>
              <a:t>Ερωτήματα στη διεύθυνση ηλεκτρονικού ταχυδρομείου: </a:t>
            </a:r>
          </a:p>
          <a:p>
            <a:pPr>
              <a:buNone/>
            </a:pPr>
            <a:r>
              <a:rPr lang="el-GR" dirty="0" smtClean="0"/>
              <a:t>     </a:t>
            </a:r>
            <a:r>
              <a:rPr lang="el-GR" dirty="0" err="1" smtClean="0">
                <a:solidFill>
                  <a:srgbClr val="7030A0"/>
                </a:solidFill>
                <a:hlinkClick r:id="rId4"/>
              </a:rPr>
              <a:t>mnae@minedu.gov.gr</a:t>
            </a:r>
            <a:r>
              <a:rPr lang="el-GR" dirty="0" smtClean="0">
                <a:solidFill>
                  <a:srgbClr val="7030A0"/>
                </a:solidFill>
              </a:rPr>
              <a:t>  </a:t>
            </a:r>
          </a:p>
          <a:p>
            <a:pPr>
              <a:buNone/>
            </a:pPr>
            <a:r>
              <a:rPr lang="el-GR" dirty="0" smtClean="0"/>
              <a:t> </a:t>
            </a:r>
          </a:p>
          <a:p>
            <a:pPr>
              <a:buNone/>
            </a:pPr>
            <a:r>
              <a:rPr lang="el-GR" dirty="0" smtClean="0"/>
              <a:t> </a:t>
            </a:r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Πρόσθετες πληροφορίες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F09A6-B5C7-412A-B99F-2C7460AE5CE7}" type="slidenum">
              <a:rPr lang="el-GR" smtClean="0"/>
              <a:pPr/>
              <a:t>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Γ. Βλοντάκης-Σ.Ε.Ε. ΠΕ88, ΠΕ.Κ.Ε.Σ. Κρήτης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Συγκέντρωση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852</TotalTime>
  <Words>1939</Words>
  <Application>Microsoft Office PowerPoint</Application>
  <PresentationFormat>Προβολή στην οθόνη (4:3)</PresentationFormat>
  <Paragraphs>249</Paragraphs>
  <Slides>36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36</vt:i4>
      </vt:variant>
    </vt:vector>
  </HeadingPairs>
  <TitlesOfParts>
    <vt:vector size="37" baseType="lpstr">
      <vt:lpstr>Συγκέντρωση</vt:lpstr>
      <vt:lpstr>Μια Νέα Αρχή στα ΕΠΑ.Λ.</vt:lpstr>
      <vt:lpstr>Τα ΕΠΑ.Λ.: Πολλά προβλήματα… </vt:lpstr>
      <vt:lpstr> Το βασικό σκεπτικό Ένα πολυδιάστατο πρόγραμμα </vt:lpstr>
      <vt:lpstr>Τα βασικά σημεία (1)</vt:lpstr>
      <vt:lpstr>Τα βασικά σημεία (2)</vt:lpstr>
      <vt:lpstr>Τα βασικά σημεία (3)</vt:lpstr>
      <vt:lpstr>Η ως τώρα πορεία</vt:lpstr>
      <vt:lpstr>Το νομικό πλαίσιο </vt:lpstr>
      <vt:lpstr>Πρόσθετες πληροφορίες</vt:lpstr>
      <vt:lpstr>Δομή-εποπτεία  του προγράμματος</vt:lpstr>
      <vt:lpstr>Κρήτη</vt:lpstr>
      <vt:lpstr>Ο καθηγητής-σύμβουλος (1)</vt:lpstr>
      <vt:lpstr>Ο καθηγητής-σύμβουλος (2)</vt:lpstr>
      <vt:lpstr>Ο καθηγητής-σύμβουλος (3)</vt:lpstr>
      <vt:lpstr>Η ομάδα των συμβούλων-καθηγητών</vt:lpstr>
      <vt:lpstr>Προστασία των προσωπικών δεδομένων των μαθητών-τριών</vt:lpstr>
      <vt:lpstr>Βελτίωση του σχολικού κλίματος</vt:lpstr>
      <vt:lpstr>Αναλυτικός οδηγός του Συμβούλου-Καθηγητή</vt:lpstr>
      <vt:lpstr>Καθήκοντα - αρμοδιότητες  του/της ψυχολόγου (1)</vt:lpstr>
      <vt:lpstr>Καθήκοντα - αρμοδιότητες  του/της ψυχολόγου (2)</vt:lpstr>
      <vt:lpstr>Καθήκοντα - αρμοδιότητες  του/της ψυχολόγου (3)</vt:lpstr>
      <vt:lpstr>Καθήκοντα - αρμοδιότητες  του/της ψυχολόγου (4)</vt:lpstr>
      <vt:lpstr>Το συμβούλιο τάξης</vt:lpstr>
      <vt:lpstr>Τα Σχέδια Δράσης (1)</vt:lpstr>
      <vt:lpstr>Τα Σχέδια Δράσης (2)</vt:lpstr>
      <vt:lpstr>Ο συντονιστής των Σχεδίων Δράσης</vt:lpstr>
      <vt:lpstr>Τα 9 πιλοτικά projects (1)</vt:lpstr>
      <vt:lpstr>Τα 9 πιλοτικά projects (2)</vt:lpstr>
      <vt:lpstr>Υποβολή σχεδίων και χρηματοδότηση</vt:lpstr>
      <vt:lpstr>Αναλυτικές οδηγίες </vt:lpstr>
      <vt:lpstr>Διαδικασία</vt:lpstr>
      <vt:lpstr>Κατηγοριοποίηση</vt:lpstr>
      <vt:lpstr>Κριτήρια αξιολόγησης (1)</vt:lpstr>
      <vt:lpstr>Κριτήρια αξιολόγησης (2)</vt:lpstr>
      <vt:lpstr>Δαπάνες-δικαιολογητικά</vt:lpstr>
      <vt:lpstr>Ευχαριστώ για την προσοχή σας!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Μια Νέα Αρχή στα ΕΠΑ.Λ.</dc:title>
  <dc:creator>Mαρία-Γιώργος</dc:creator>
  <cp:lastModifiedBy>Mαρία-Γιώργος</cp:lastModifiedBy>
  <cp:revision>95</cp:revision>
  <dcterms:created xsi:type="dcterms:W3CDTF">2018-12-07T08:27:55Z</dcterms:created>
  <dcterms:modified xsi:type="dcterms:W3CDTF">2018-12-17T21:08:52Z</dcterms:modified>
</cp:coreProperties>
</file>