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9"/>
  </p:notesMasterIdLst>
  <p:handoutMasterIdLst>
    <p:handoutMasterId r:id="rId30"/>
  </p:handoutMasterIdLst>
  <p:sldIdLst>
    <p:sldId id="256" r:id="rId2"/>
    <p:sldId id="336" r:id="rId3"/>
    <p:sldId id="344" r:id="rId4"/>
    <p:sldId id="345" r:id="rId5"/>
    <p:sldId id="338" r:id="rId6"/>
    <p:sldId id="333" r:id="rId7"/>
    <p:sldId id="340" r:id="rId8"/>
    <p:sldId id="341" r:id="rId9"/>
    <p:sldId id="342" r:id="rId10"/>
    <p:sldId id="334" r:id="rId11"/>
    <p:sldId id="282" r:id="rId12"/>
    <p:sldId id="314" r:id="rId13"/>
    <p:sldId id="317" r:id="rId14"/>
    <p:sldId id="319" r:id="rId15"/>
    <p:sldId id="322" r:id="rId16"/>
    <p:sldId id="323" r:id="rId17"/>
    <p:sldId id="299" r:id="rId18"/>
    <p:sldId id="289" r:id="rId19"/>
    <p:sldId id="285" r:id="rId20"/>
    <p:sldId id="300" r:id="rId21"/>
    <p:sldId id="304" r:id="rId22"/>
    <p:sldId id="297" r:id="rId23"/>
    <p:sldId id="306" r:id="rId24"/>
    <p:sldId id="310" r:id="rId25"/>
    <p:sldId id="311" r:id="rId26"/>
    <p:sldId id="348" r:id="rId27"/>
    <p:sldId id="343" r:id="rId28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A2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 snapToGrid="0"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794" y="-102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07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Times New Roman" pitchFamily="18" charset="0"/>
              </a:defRPr>
            </a:lvl1pPr>
          </a:lstStyle>
          <a:p>
            <a:fld id="{85E74905-1E34-4658-80CF-1280D1857BA1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786385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907"/>
            <a:ext cx="533527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B54278A-27E2-49F0-9131-4F05EB41EF69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497602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4CA23-AA93-4E6D-A922-E670668FA2B3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780694" y="9435262"/>
            <a:ext cx="2888394" cy="49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71C482E-69FC-480C-959B-E8DA231EB287}" type="slidenum">
              <a:rPr lang="en-GB" sz="1300"/>
              <a:pPr algn="r" defTabSz="947738"/>
              <a:t>1</a:t>
            </a:fld>
            <a:endParaRPr lang="en-GB" sz="1300" dirty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 lIns="94824" tIns="47416" rIns="94824" bIns="47416"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AB224B-04EB-4211-9A3E-698C7FC0B065}" type="slidenum">
              <a:rPr lang="de-DE"/>
              <a:pPr/>
              <a:t>23</a:t>
            </a:fld>
            <a:endParaRPr lang="de-DE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el-GR" noProof="1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AB224B-04EB-4211-9A3E-698C7FC0B065}" type="slidenum">
              <a:rPr lang="de-DE"/>
              <a:pPr/>
              <a:t>24</a:t>
            </a:fld>
            <a:endParaRPr lang="de-DE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el-GR" noProof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53168E-0C7B-4C52-B132-2234B20B6F34}" type="slidenum">
              <a:rPr lang="de-DE"/>
              <a:pPr/>
              <a:t>25</a:t>
            </a:fld>
            <a:endParaRPr lang="de-DE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en-US" noProof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4075" y="744538"/>
            <a:ext cx="4960938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1DF25F-80E1-495E-BAFC-972AB1F6B374}" type="slidenum">
              <a:rPr lang="el-GR" smtClean="0"/>
              <a:pPr/>
              <a:t>5</a:t>
            </a:fld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F8CA8B-8F7B-440C-A7FD-793BB797352B}" type="slidenum">
              <a:rPr lang="de-DE"/>
              <a:pPr/>
              <a:t>11</a:t>
            </a:fld>
            <a:endParaRPr lang="de-DE" dirty="0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4278A-27E2-49F0-9131-4F05EB41EF69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29A435-5D85-4B95-AF2A-452A9D8CED2C}" type="slidenum">
              <a:rPr lang="de-DE"/>
              <a:pPr/>
              <a:t>17</a:t>
            </a:fld>
            <a:endParaRPr lang="de-DE" dirty="0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7D8235-C985-4312-9A70-AB6565326CDA}" type="slidenum">
              <a:rPr lang="de-DE"/>
              <a:pPr/>
              <a:t>19</a:t>
            </a:fld>
            <a:endParaRPr lang="de-DE" dirty="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4450" y="-14288"/>
            <a:ext cx="6759575" cy="5070476"/>
          </a:xfrm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373" y="5301948"/>
            <a:ext cx="6253813" cy="4090222"/>
          </a:xfrm>
          <a:ln/>
        </p:spPr>
        <p:txBody>
          <a:bodyPr lIns="89715" tIns="44860" rIns="89715" bIns="44860"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9F604E-AB6E-4C00-86D0-355468930F5C}" type="slidenum">
              <a:rPr lang="de-DE"/>
              <a:pPr/>
              <a:t>20</a:t>
            </a:fld>
            <a:endParaRPr lang="de-DE" dirty="0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4450" y="-14288"/>
            <a:ext cx="6759575" cy="5070476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373" y="5301948"/>
            <a:ext cx="6253813" cy="4090222"/>
          </a:xfrm>
          <a:ln/>
        </p:spPr>
        <p:txBody>
          <a:bodyPr lIns="89715" tIns="44860" rIns="89715" bIns="44860"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9E1DE2-70F3-4802-8662-F4006922A170}" type="slidenum">
              <a:rPr lang="de-DE"/>
              <a:pPr/>
              <a:t>21</a:t>
            </a:fld>
            <a:endParaRPr lang="de-DE" dirty="0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907"/>
            <a:ext cx="4890665" cy="4467701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F2A361-276F-49B9-9C12-D48395569ED8}" type="slidenum">
              <a:rPr lang="de-DE"/>
              <a:pPr/>
              <a:t>22</a:t>
            </a:fld>
            <a:endParaRPr lang="de-DE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2638" y="711200"/>
            <a:ext cx="5116512" cy="3838575"/>
          </a:xfrm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7070" y="4741762"/>
            <a:ext cx="5258082" cy="4452188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7"/>
          <p:cNvSpPr>
            <a:spLocks noGrp="1" noChangeArrowheads="1"/>
          </p:cNvSpPr>
          <p:nvPr>
            <p:ph type="ctrTitle"/>
          </p:nvPr>
        </p:nvSpPr>
        <p:spPr>
          <a:xfrm>
            <a:off x="909638" y="5016500"/>
            <a:ext cx="7759700" cy="777875"/>
          </a:xfrm>
        </p:spPr>
        <p:txBody>
          <a:bodyPr anchor="t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2293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909638" y="5953125"/>
            <a:ext cx="7786687" cy="461963"/>
          </a:xfrm>
        </p:spPr>
        <p:txBody>
          <a:bodyPr/>
          <a:lstStyle>
            <a:lvl1pPr marL="0" indent="0"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153602" name="Picture 2" descr="http://courses.softlab.ntua.gr/progtech/pyrforos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290" y="187234"/>
            <a:ext cx="1711741" cy="169381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08775" y="147638"/>
            <a:ext cx="2130425" cy="585787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14325" y="147638"/>
            <a:ext cx="6242050" cy="585787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14325" y="1614488"/>
            <a:ext cx="4186238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2963" y="1614488"/>
            <a:ext cx="4186237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ChangeArrowheads="1"/>
          </p:cNvSpPr>
          <p:nvPr/>
        </p:nvSpPr>
        <p:spPr bwMode="gray">
          <a:xfrm>
            <a:off x="2162175" y="6408738"/>
            <a:ext cx="47847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1000"/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14325" y="147638"/>
            <a:ext cx="604996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1269" name="Rectangle 10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219075" y="6408738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de-DE" dirty="0"/>
          </a:p>
        </p:txBody>
      </p:sp>
      <p:sp>
        <p:nvSpPr>
          <p:cNvPr id="11270" name="Rectangle 12"/>
          <p:cNvSpPr>
            <a:spLocks noGrp="1" noChangeArrowheads="1"/>
          </p:cNvSpPr>
          <p:nvPr>
            <p:ph type="body" idx="1"/>
          </p:nvPr>
        </p:nvSpPr>
        <p:spPr bwMode="gray">
          <a:xfrm>
            <a:off x="314325" y="1614488"/>
            <a:ext cx="85248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pic>
        <p:nvPicPr>
          <p:cNvPr id="154626" name="Picture 2" descr="http://courses.softlab.ntua.gr/progtech/pyrforos.gif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307978" y="6073547"/>
            <a:ext cx="766350" cy="7583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>
    <p:fade/>
  </p:transition>
  <p:hf hdr="0" ftr="0" dt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5pPr>
      <a:lvl6pPr marL="4572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6pPr>
      <a:lvl7pPr marL="9144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7pPr>
      <a:lvl8pPr marL="1371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8pPr>
      <a:lvl9pPr marL="18288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b="1">
          <a:solidFill>
            <a:srgbClr val="FFFFFF"/>
          </a:solidFill>
          <a:latin typeface="Arial" charset="0"/>
        </a:defRPr>
      </a:lvl9pPr>
    </p:titleStyle>
    <p:bodyStyle>
      <a:lvl1pPr marL="190500" indent="-190500" algn="l" rtl="0" eaLnBrk="0" fontAlgn="base" hangingPunct="0">
        <a:spcBef>
          <a:spcPct val="6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88913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Char char="-"/>
        <a:defRPr>
          <a:solidFill>
            <a:schemeClr val="tx1"/>
          </a:solidFill>
          <a:latin typeface="+mn-lt"/>
        </a:defRPr>
      </a:lvl2pPr>
      <a:lvl3pPr marL="561975" indent="-179388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Char char="-"/>
        <a:defRPr sz="1600">
          <a:solidFill>
            <a:schemeClr val="tx1"/>
          </a:solidFill>
          <a:latin typeface="+mn-lt"/>
        </a:defRPr>
      </a:lvl3pPr>
      <a:lvl4pPr marL="768350" indent="-204788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Char char="-"/>
        <a:defRPr sz="1600">
          <a:solidFill>
            <a:schemeClr val="tx1"/>
          </a:solidFill>
          <a:latin typeface="+mn-lt"/>
        </a:defRPr>
      </a:lvl4pPr>
      <a:lvl5pPr marL="10509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5pPr>
      <a:lvl6pPr marL="15081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6pPr>
      <a:lvl7pPr marL="19653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7pPr>
      <a:lvl8pPr marL="24225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8pPr>
      <a:lvl9pPr marL="28797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8634" y="5016501"/>
            <a:ext cx="7770704" cy="485666"/>
          </a:xfrm>
        </p:spPr>
        <p:txBody>
          <a:bodyPr/>
          <a:lstStyle/>
          <a:p>
            <a:r>
              <a:rPr lang="el-GR" sz="2400" noProof="1" smtClean="0"/>
              <a:t>Επιχειρηματικότητα και καινοτομία </a:t>
            </a:r>
            <a:endParaRPr lang="en-US" sz="2400" noProof="1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6387" y="5502166"/>
            <a:ext cx="7971112" cy="676439"/>
          </a:xfrm>
        </p:spPr>
        <p:txBody>
          <a:bodyPr/>
          <a:lstStyle/>
          <a:p>
            <a:r>
              <a:rPr lang="el-GR" noProof="1" smtClean="0"/>
              <a:t>Δρ. Αιμιλία Πρωτόγερου, Εργαστήριο Ενεργειακής και Βιομηχανικής Οικονομίας, ΕΜΠ</a:t>
            </a:r>
            <a:endParaRPr lang="en-US" noProof="1" smtClean="0"/>
          </a:p>
          <a:p>
            <a:r>
              <a:rPr lang="el-GR" sz="1400" noProof="1" smtClean="0">
                <a:solidFill>
                  <a:schemeClr val="tx1"/>
                </a:solidFill>
              </a:rPr>
              <a:t>1</a:t>
            </a:r>
            <a:r>
              <a:rPr lang="el-GR" sz="1400" baseline="30000" noProof="1" smtClean="0">
                <a:solidFill>
                  <a:schemeClr val="tx1"/>
                </a:solidFill>
              </a:rPr>
              <a:t>Ο</a:t>
            </a:r>
            <a:r>
              <a:rPr lang="el-GR" sz="1400" noProof="1" smtClean="0">
                <a:solidFill>
                  <a:schemeClr val="tx1"/>
                </a:solidFill>
              </a:rPr>
              <a:t> Συνέδριο Κοινωνικής Επιχειρηματικότητας «Επιχειρώντας αλλιώς», 13 Νοεμβρίου 2013, ΕΒΕΑ, Αθήνα  </a:t>
            </a:r>
            <a:r>
              <a:rPr lang="el-GR" sz="1400" noProof="1" smtClean="0"/>
              <a:t> </a:t>
            </a:r>
          </a:p>
          <a:p>
            <a:endParaRPr lang="en-US" noProof="1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314325" y="147638"/>
            <a:ext cx="6464847" cy="703700"/>
          </a:xfrm>
        </p:spPr>
        <p:txBody>
          <a:bodyPr/>
          <a:lstStyle/>
          <a:p>
            <a:r>
              <a:rPr lang="el-GR" sz="2000" dirty="0" smtClean="0"/>
              <a:t>Επιχειρηματικότητα έντασης γνώσης σε νέες ελληνικές επιχειρήσεις  </a:t>
            </a:r>
            <a:r>
              <a:rPr lang="el-GR" sz="1800" dirty="0" smtClean="0"/>
              <a:t>(Πηγή: </a:t>
            </a:r>
            <a:r>
              <a:rPr lang="en-US" sz="1800" dirty="0" smtClean="0"/>
              <a:t>AEGIS Project, 2012)</a:t>
            </a:r>
            <a:endParaRPr lang="en-US" sz="1800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314325" y="1229712"/>
          <a:ext cx="8524875" cy="5139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975"/>
                <a:gridCol w="1704975"/>
                <a:gridCol w="1704975"/>
                <a:gridCol w="1704975"/>
                <a:gridCol w="1704975"/>
              </a:tblGrid>
              <a:tr h="376128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l-G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Τυπολογία</a:t>
                      </a:r>
                      <a:r>
                        <a:rPr lang="el-GR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επιχειρηματικότητας έντασης γνώσης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62602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Country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Followers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All-around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innovators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World-class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innovators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Firm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Croatia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Czech Republic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173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Denmark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France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415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Germany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477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Greece</a:t>
                      </a: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23%</a:t>
                      </a: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11%</a:t>
                      </a: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7620" marR="7620" marT="7620" marB="0" anchor="b">
                    <a:solidFill>
                      <a:schemeClr val="accent2"/>
                    </a:solidFill>
                  </a:tcPr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Italy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472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Portugal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305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Sweden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UK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453</a:t>
                      </a:r>
                    </a:p>
                  </a:txBody>
                  <a:tcPr marL="7620" marR="7620" marT="7620" marB="0" anchor="b"/>
                </a:tc>
              </a:tr>
              <a:tr h="3761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sample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3226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3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5704832"/>
              </p:ext>
            </p:extLst>
          </p:nvPr>
        </p:nvGraphicFramePr>
        <p:xfrm>
          <a:off x="81888" y="1085707"/>
          <a:ext cx="9052713" cy="3307419"/>
        </p:xfrm>
        <a:graphic>
          <a:graphicData uri="http://schemas.openxmlformats.org/drawingml/2006/table">
            <a:tbl>
              <a:tblPr/>
              <a:tblGrid>
                <a:gridCol w="555055"/>
                <a:gridCol w="1587642"/>
                <a:gridCol w="1460311"/>
                <a:gridCol w="1066890"/>
                <a:gridCol w="1321468"/>
                <a:gridCol w="1606452"/>
                <a:gridCol w="1454895"/>
              </a:tblGrid>
              <a:tr h="69629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Α/Α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Οργανισμός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Τύπος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Χώρα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Αριθμός συμμετοχών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Αριθμός συμμετοχών ως συντονιστής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Δείκτης Κεντρικότητας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577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FRAUNHOFER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Ερευνητικό Κέντρο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Γερμανία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1404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261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51577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CNRS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Ερευνητικό Κέντρο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Γαλλία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1620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250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577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TNO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Ερευνητικό Κέντρο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Ολλάνδία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877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129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51577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VTT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Ερευνητικό Κέντρο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Φινλανδία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715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48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ΕΜΠ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Πανεπιστήμιο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Ελλάδα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727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125020" name="Rectangle 9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Το ΕΜΠ ως οργανισμός παραγωγής έρευνας</a:t>
            </a:r>
            <a:endParaRPr lang="en-US" noProof="1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gray">
          <a:xfrm>
            <a:off x="-78830" y="4497497"/>
            <a:ext cx="9177068" cy="37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defTabSz="801688" eaLnBrk="0" hangingPunct="0"/>
            <a:r>
              <a:rPr lang="el-GR" sz="1400" b="1" noProof="1" smtClean="0"/>
              <a:t>Συμμετοχή σε </a:t>
            </a:r>
            <a:r>
              <a:rPr lang="el-GR" sz="1400" b="1" dirty="0" smtClean="0"/>
              <a:t>Ευρωπαϊκά Ερευνητικά Προγράμματα</a:t>
            </a:r>
            <a:r>
              <a:rPr lang="el-GR" sz="1400" dirty="0" smtClean="0"/>
              <a:t> </a:t>
            </a:r>
            <a:r>
              <a:rPr lang="en-US" sz="1400" b="1" noProof="1" smtClean="0"/>
              <a:t>FPs (1984-2009)</a:t>
            </a:r>
          </a:p>
          <a:p>
            <a:pPr algn="r" defTabSz="801688" eaLnBrk="0" hangingPunct="0"/>
            <a:r>
              <a:rPr lang="el-GR" sz="1400" b="1" noProof="1" smtClean="0"/>
              <a:t>Πηγή</a:t>
            </a:r>
            <a:r>
              <a:rPr lang="en-US" sz="1400" b="1" noProof="1" smtClean="0"/>
              <a:t>:</a:t>
            </a:r>
            <a:r>
              <a:rPr lang="el-GR" sz="1400" b="1" noProof="1" smtClean="0"/>
              <a:t> </a:t>
            </a:r>
            <a:r>
              <a:rPr lang="en-US" sz="1400" b="1" dirty="0" smtClean="0"/>
              <a:t>STEP to RJVs Database, </a:t>
            </a:r>
            <a:r>
              <a:rPr lang="el-GR" sz="1400" b="1" dirty="0" smtClean="0"/>
              <a:t>Εργαστήριο Βιομηχανικής και Ενεργειακής Οικονομίας</a:t>
            </a:r>
            <a:r>
              <a:rPr lang="en-US" sz="1400" b="1" dirty="0" smtClean="0"/>
              <a:t>, </a:t>
            </a:r>
            <a:r>
              <a:rPr lang="el-GR" sz="1400" b="1" dirty="0" smtClean="0"/>
              <a:t>ΕΜΠ</a:t>
            </a:r>
            <a:r>
              <a:rPr lang="en-US" sz="1400" b="1" dirty="0" smtClean="0"/>
              <a:t>; </a:t>
            </a:r>
            <a:r>
              <a:rPr lang="en-US" sz="1400" b="1" noProof="1" smtClean="0"/>
              <a:t>RAND</a:t>
            </a:r>
            <a:r>
              <a:rPr lang="el-GR" sz="1400" b="1" noProof="1" smtClean="0"/>
              <a:t>, </a:t>
            </a:r>
            <a:r>
              <a:rPr lang="en-US" sz="1400" b="1" noProof="1" smtClean="0"/>
              <a:t>2011</a:t>
            </a:r>
            <a:endParaRPr lang="en-US" sz="1400" b="1" noProof="1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1666448" y="5018207"/>
            <a:ext cx="4020964" cy="158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marL="190500" marR="0" lvl="0" indent="-14288" algn="just" defTabSz="914400" rtl="0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lang="el-GR" sz="2300" noProof="1" smtClean="0"/>
              <a:t>Το ΕΜΠ είναι </a:t>
            </a:r>
            <a:r>
              <a:rPr lang="en-US" sz="2300" noProof="1" smtClean="0"/>
              <a:t>5</a:t>
            </a:r>
            <a:r>
              <a:rPr lang="el-GR" sz="2300" noProof="1" smtClean="0"/>
              <a:t>ο</a:t>
            </a:r>
            <a:r>
              <a:rPr lang="en-US" sz="2300" noProof="1" smtClean="0"/>
              <a:t> </a:t>
            </a:r>
            <a:r>
              <a:rPr lang="el-GR" sz="2300" noProof="1" smtClean="0"/>
              <a:t>στην Ευρώπη και 1ο στην Ελλάδα σε συμμετοχή σε Ευρωπαικά Ερευνητικά Προγράμματα</a:t>
            </a:r>
            <a:endParaRPr lang="en-US" sz="2300" noProof="1" smtClean="0"/>
          </a:p>
          <a:p>
            <a:pPr marL="190500" marR="0" lvl="0" indent="-190500" algn="l" defTabSz="914400" rtl="0" eaLnBrk="0" fontAlgn="base" latinLnBrk="0" hangingPunct="0">
              <a:lnSpc>
                <a:spcPct val="100000"/>
              </a:lnSpc>
              <a:spcBef>
                <a:spcPct val="6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de-DE" sz="1800" b="0" i="0" u="none" strike="noStrike" kern="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  <a:p>
            <a:pPr marL="381000" marR="0" lvl="1" indent="-188913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Char char="-"/>
              <a:tabLst/>
              <a:defRPr/>
            </a:pPr>
            <a:endParaRPr kumimoji="0" lang="de-DE" sz="1800" b="0" i="0" u="none" strike="noStrike" kern="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76130" name="Picture 2" descr="http://www.rep5.eu/files/pages/image/REP-5%20Partner%20logos/Funded%20by%20the%20European%20Un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383" y="5178337"/>
            <a:ext cx="1648327" cy="12879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 l="20480" t="13307" r="17229" b="8842"/>
          <a:stretch>
            <a:fillRect/>
          </a:stretch>
        </p:blipFill>
        <p:spPr bwMode="auto">
          <a:xfrm>
            <a:off x="1036638" y="1282700"/>
            <a:ext cx="697071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72395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 cstate="print"/>
          <a:srcRect l="20255" t="13397" r="17455" b="8209"/>
          <a:stretch>
            <a:fillRect/>
          </a:stretch>
        </p:blipFill>
        <p:spPr bwMode="auto">
          <a:xfrm>
            <a:off x="1208698" y="1331913"/>
            <a:ext cx="6642100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48197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ελληνικών δημοσιεύσεων </a:t>
            </a:r>
            <a:br>
              <a:rPr lang="el-GR" dirty="0" smtClean="0"/>
            </a:br>
            <a:r>
              <a:rPr lang="el-GR" sz="1800" dirty="0" smtClean="0"/>
              <a:t>(πηγή: ΕΚΤ)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 cstate="print"/>
          <a:srcRect l="19859" t="33313" r="18585" b="22783"/>
          <a:stretch>
            <a:fillRect/>
          </a:stretch>
        </p:blipFill>
        <p:spPr bwMode="auto">
          <a:xfrm>
            <a:off x="127000" y="1487488"/>
            <a:ext cx="8890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99952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Ποσοστό ελληνικών δημοσιεύσεων που λαμβάνουν αναφορές, Πηγή: ΕΚΤ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 l="20029" t="33313" r="18472" b="23869"/>
          <a:stretch>
            <a:fillRect/>
          </a:stretch>
        </p:blipFill>
        <p:spPr bwMode="auto">
          <a:xfrm>
            <a:off x="100013" y="1504950"/>
            <a:ext cx="89630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935282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Συμμετοχή στο </a:t>
            </a:r>
            <a:r>
              <a:rPr lang="en-US" dirty="0" smtClean="0"/>
              <a:t>top </a:t>
            </a:r>
            <a:r>
              <a:rPr lang="el-GR" dirty="0" smtClean="0"/>
              <a:t>1% των </a:t>
            </a:r>
            <a:r>
              <a:rPr lang="en-US" dirty="0" smtClean="0"/>
              <a:t>most cited papers (2012)</a:t>
            </a:r>
            <a:endParaRPr lang="el-GR" dirty="0" smtClean="0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20800"/>
            <a:ext cx="914400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23644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866651" cy="600075"/>
          </a:xfrm>
        </p:spPr>
        <p:txBody>
          <a:bodyPr/>
          <a:lstStyle/>
          <a:p>
            <a:r>
              <a:rPr lang="el-GR" noProof="1" smtClean="0"/>
              <a:t>Επιχειρηματικότητα ως εναλλακτική</a:t>
            </a:r>
            <a:endParaRPr lang="en-US" noProof="1"/>
          </a:p>
        </p:txBody>
      </p:sp>
      <p:sp>
        <p:nvSpPr>
          <p:cNvPr id="116739" name="Rectangle 7"/>
          <p:cNvSpPr>
            <a:spLocks noChangeArrowheads="1"/>
          </p:cNvSpPr>
          <p:nvPr/>
        </p:nvSpPr>
        <p:spPr bwMode="gray">
          <a:xfrm>
            <a:off x="320713" y="1173699"/>
            <a:ext cx="3951036" cy="175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defTabSz="801688" eaLnBrk="0" hangingPunct="0"/>
            <a:r>
              <a:rPr lang="el-GR" noProof="1" smtClean="0"/>
              <a:t>Η Ελλάδα έχει σήμερα έναν (αναλογικά) πολύ μεγάλο αριθμό υποψήφιων διδακτόρων.  </a:t>
            </a:r>
            <a:endParaRPr lang="en-US" noProof="1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286608" y="3047455"/>
            <a:ext cx="4012440" cy="2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defTabSz="801688" eaLnBrk="0" hangingPunct="0"/>
            <a:r>
              <a:rPr lang="el-GR" noProof="1" smtClean="0"/>
              <a:t>Από το δυναμικό αυτό, μόνο ένα πολύ μικρό ποσοστό μπορεί να απορροφηθεί από τα πανεπιστήμια και τα ερευνητικά κέντρα. Επίσης, ο ιδιωτικός τομέας στην Ελλάδα επενδύει πολύ λίγο σε </a:t>
            </a:r>
            <a:r>
              <a:rPr lang="en-US" noProof="1" smtClean="0"/>
              <a:t>R&amp;D</a:t>
            </a:r>
            <a:r>
              <a:rPr lang="el-GR" noProof="1" smtClean="0"/>
              <a:t>. </a:t>
            </a:r>
            <a:endParaRPr lang="en-US" noProof="1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4427726" y="950752"/>
            <a:ext cx="4330380" cy="565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defTabSz="801688" eaLnBrk="0" hangingPunct="0"/>
            <a:endParaRPr lang="en-US" noProof="1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gray">
          <a:xfrm>
            <a:off x="4638675" y="2219019"/>
            <a:ext cx="4227541" cy="1547900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72000" bIns="72000"/>
          <a:lstStyle/>
          <a:p>
            <a:pPr algn="ctr" defTabSz="801688" eaLnBrk="0" hangingPunct="0"/>
            <a:r>
              <a:rPr lang="el-GR" sz="1800" b="1" noProof="1" smtClean="0"/>
              <a:t>Επιχειρηματική δραστηριότητα αποφοίτων ΕΜΠ</a:t>
            </a:r>
            <a:r>
              <a:rPr lang="en-US" sz="1800" b="1" noProof="1" smtClean="0"/>
              <a:t> </a:t>
            </a:r>
          </a:p>
          <a:p>
            <a:pPr algn="just" defTabSz="801688" eaLnBrk="0" hangingPunct="0"/>
            <a:r>
              <a:rPr lang="el-GR" sz="1800" i="1" noProof="1" smtClean="0"/>
              <a:t>Χαμηλός βαθμός ενσωμάτωσης ερευνητικών αποτελεσμάτων και καινοτομίας</a:t>
            </a:r>
            <a:endParaRPr lang="de-DE" sz="1800" i="1" noProof="1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gray">
          <a:xfrm>
            <a:off x="245256" y="5201506"/>
            <a:ext cx="4156697" cy="1243584"/>
          </a:xfrm>
          <a:prstGeom prst="rect">
            <a:avLst/>
          </a:prstGeom>
          <a:solidFill>
            <a:schemeClr val="accent2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72000" bIns="72000"/>
          <a:lstStyle/>
          <a:p>
            <a:pPr algn="just" defTabSz="801688" eaLnBrk="0" hangingPunct="0"/>
            <a:r>
              <a:rPr lang="el-GR" sz="1800" noProof="1" smtClean="0">
                <a:solidFill>
                  <a:srgbClr val="FFFFFF"/>
                </a:solidFill>
              </a:rPr>
              <a:t>Η ίδρυση μιας επιχείρησης υψηλής τεχνολογίας μπορεί να είναι σήμερα μια βιώσιμη εναλλακτική σταδιοδρομία για τους ερευνητές του ΕΜΠ</a:t>
            </a:r>
            <a:endParaRPr lang="de-DE" sz="1800" noProof="1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 rot="21349392">
            <a:off x="280713" y="2004139"/>
            <a:ext cx="4062794" cy="175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defTabSz="801688" eaLnBrk="0" hangingPunct="0"/>
            <a:r>
              <a:rPr lang="el-GR" noProof="1" smtClean="0">
                <a:solidFill>
                  <a:srgbClr val="FF0000"/>
                </a:solidFill>
                <a:latin typeface="Comic Sans MS" pitchFamily="66" charset="0"/>
              </a:rPr>
              <a:t>Το ΕΜΠ έχει σήμερα περίπου 2.500 υποψήφιους διδάκτορες</a:t>
            </a:r>
            <a:endParaRPr lang="en-US" noProof="1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 l="43269" t="34607" r="18968" b="33121"/>
          <a:stretch>
            <a:fillRect/>
          </a:stretch>
        </p:blipFill>
        <p:spPr bwMode="auto">
          <a:xfrm>
            <a:off x="4657725" y="3776445"/>
            <a:ext cx="4191110" cy="186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14325" y="147638"/>
            <a:ext cx="7239000" cy="600075"/>
          </a:xfrm>
        </p:spPr>
        <p:txBody>
          <a:bodyPr/>
          <a:lstStyle/>
          <a:p>
            <a:r>
              <a:rPr lang="en-US" noProof="1" smtClean="0"/>
              <a:t/>
            </a:r>
            <a:br>
              <a:rPr lang="en-US" noProof="1" smtClean="0"/>
            </a:br>
            <a:r>
              <a:rPr lang="el-GR" noProof="1" smtClean="0"/>
              <a:t>Μονάδα Καινοτομίας και Επιχειρηματικότητας</a:t>
            </a:r>
            <a:r>
              <a:rPr lang="en-US" noProof="1" smtClean="0"/>
              <a:t> </a:t>
            </a:r>
            <a:r>
              <a:rPr lang="el-GR" sz="1400" dirty="0" smtClean="0"/>
              <a:t>Επιστημονικός Υπεύθυνος: Γιάννης Καλογήρου</a:t>
            </a:r>
            <a:br>
              <a:rPr lang="el-GR" sz="1400" dirty="0" smtClean="0"/>
            </a:br>
            <a:r>
              <a:rPr lang="el-GR" sz="1400" dirty="0" smtClean="0"/>
              <a:t>Καθηγητής Τεχνολογικής Οικονομικής &amp; Βιομηχανικής Στρατηγικής Σχολή Χημικών Μηχανικών ΕΜΠ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3363" y="2951229"/>
            <a:ext cx="8507412" cy="360363"/>
          </a:xfrm>
          <a:prstGeom prst="rect">
            <a:avLst/>
          </a:prstGeom>
          <a:solidFill>
            <a:schemeClr val="accent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el-GR" sz="1800" b="1" noProof="1" smtClean="0">
                <a:solidFill>
                  <a:srgbClr val="FFFFFF"/>
                </a:solidFill>
              </a:rPr>
              <a:t>Ειδικότερα</a:t>
            </a:r>
            <a:endParaRPr lang="en-US" sz="1800" b="1" noProof="1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gray">
          <a:xfrm>
            <a:off x="233363" y="3311591"/>
            <a:ext cx="8507412" cy="2556537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72000" rIns="72000" bIns="72000"/>
          <a:lstStyle/>
          <a:p>
            <a:pPr marL="190500" lvl="0" indent="-190500" algn="just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800" dirty="0" smtClean="0"/>
              <a:t>η ανάδειξη της επιχειρηματικότητας ως μιας επιλογής επαγγελματικής σταδιοδρομίας των μηχανικών αποφοίτων του ΕΜΠ</a:t>
            </a:r>
          </a:p>
          <a:p>
            <a:pPr marL="190500" lvl="0" indent="-190500" algn="just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800" dirty="0" smtClean="0"/>
              <a:t>η ανάπτυξη δεξιοτήτων απαραίτητων στην ίδρυση και λειτουργία μιας επιχείρησης (μαθήματα, σεμινάρια)</a:t>
            </a:r>
          </a:p>
          <a:p>
            <a:pPr marL="190500" lvl="0" indent="-190500" algn="just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800" dirty="0" smtClean="0"/>
              <a:t>η υποστήριξη ατόμων ή ομάδων που θέλουν να δημιουργήσουν τη δική τους επιχείρηση </a:t>
            </a:r>
          </a:p>
          <a:p>
            <a:pPr marL="647700" lvl="1" indent="-190500" algn="just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el-GR" sz="1800" dirty="0" smtClean="0"/>
              <a:t>...από το στάδιο της αρχικής ιδέας έως… </a:t>
            </a:r>
          </a:p>
          <a:p>
            <a:pPr marL="647700" lvl="1" indent="-190500" algn="just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el-GR" sz="1800" dirty="0" smtClean="0"/>
              <a:t>…την ίδρυση της επιχείρησης και την εξεύρεση των πρώτων πελατών.</a:t>
            </a:r>
          </a:p>
          <a:p>
            <a:pPr marL="190500" indent="-190500"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</a:pPr>
            <a:endParaRPr lang="en-US" sz="1800" noProof="1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gray">
          <a:xfrm>
            <a:off x="233363" y="1847917"/>
            <a:ext cx="8507412" cy="958850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72000" rIns="72000" bIns="72000"/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el-GR" sz="1800" dirty="0" smtClean="0"/>
              <a:t>Η αξιοποίηση των αποτελεσμάτων της έρευνας και της γνώσης που παράγεται εντός του ΕΜΠ.</a:t>
            </a:r>
            <a:endParaRPr lang="en-US" sz="1800" noProof="1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gray">
          <a:xfrm>
            <a:off x="233363" y="1487554"/>
            <a:ext cx="8507412" cy="360363"/>
          </a:xfrm>
          <a:prstGeom prst="rect">
            <a:avLst/>
          </a:prstGeom>
          <a:solidFill>
            <a:srgbClr val="808080"/>
          </a:solidFill>
          <a:ln w="12700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01688" eaLnBrk="0" hangingPunct="0"/>
            <a:r>
              <a:rPr lang="el-GR" sz="1800" b="1" noProof="1" smtClean="0">
                <a:solidFill>
                  <a:srgbClr val="FFFFFF"/>
                </a:solidFill>
              </a:rPr>
              <a:t>Σκοπός</a:t>
            </a:r>
            <a:endParaRPr lang="en-US" sz="1800" b="1" noProof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…με άλλα λόγια…</a:t>
            </a:r>
            <a:endParaRPr lang="en-US" noProof="1"/>
          </a:p>
        </p:txBody>
      </p:sp>
      <p:pic>
        <p:nvPicPr>
          <p:cNvPr id="112645" name="Picture 5" descr="bild_groß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438" y="1555750"/>
            <a:ext cx="8509000" cy="4241800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</p:spPr>
      </p:pic>
      <p:sp>
        <p:nvSpPr>
          <p:cNvPr id="112643" name="Rectangle 7"/>
          <p:cNvSpPr>
            <a:spLocks noChangeArrowheads="1"/>
          </p:cNvSpPr>
          <p:nvPr/>
        </p:nvSpPr>
        <p:spPr bwMode="gray">
          <a:xfrm>
            <a:off x="435006" y="1697122"/>
            <a:ext cx="3683452" cy="185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defTabSz="801688" eaLnBrk="0" hangingPunct="0"/>
            <a:r>
              <a:rPr lang="el-GR" i="1" noProof="1" smtClean="0">
                <a:latin typeface="Comic Sans MS" pitchFamily="66" charset="0"/>
              </a:rPr>
              <a:t>	</a:t>
            </a:r>
            <a:r>
              <a:rPr lang="en-US" i="1" noProof="1" smtClean="0">
                <a:latin typeface="Comic Sans MS" pitchFamily="66" charset="0"/>
              </a:rPr>
              <a:t>“</a:t>
            </a:r>
            <a:r>
              <a:rPr lang="el-GR" i="1" noProof="1" smtClean="0">
                <a:latin typeface="Comic Sans MS" pitchFamily="66" charset="0"/>
              </a:rPr>
              <a:t>θέλουμε</a:t>
            </a:r>
            <a:r>
              <a:rPr lang="en-US" i="1" noProof="1" smtClean="0">
                <a:latin typeface="Comic Sans MS" pitchFamily="66" charset="0"/>
              </a:rPr>
              <a:t> </a:t>
            </a:r>
            <a:r>
              <a:rPr lang="el-GR" i="1" noProof="1" smtClean="0">
                <a:latin typeface="Comic Sans MS" pitchFamily="66" charset="0"/>
              </a:rPr>
              <a:t>να βοηθήσουμε τα μέλη της Πολυτεχνειακής Κοινότητας που επιθυμούν να κάνουν το «άλμα» από την έρευνα στην επιχειρηματική δραστηριότητα</a:t>
            </a:r>
            <a:r>
              <a:rPr lang="en-US" i="1" noProof="1" smtClean="0">
                <a:latin typeface="Comic Sans MS" pitchFamily="66" charset="0"/>
              </a:rPr>
              <a:t>"</a:t>
            </a:r>
            <a:endParaRPr lang="en-US" i="1" noProof="1">
              <a:latin typeface="Comic Sans MS" pitchFamily="66" charset="0"/>
            </a:endParaRPr>
          </a:p>
        </p:txBody>
      </p:sp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επιχειρηματικότητας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Επιχειρηματικότητα ανάγκης (</a:t>
            </a:r>
            <a:r>
              <a:rPr lang="en-US" dirty="0" smtClean="0"/>
              <a:t>necessity entrepreneurship)</a:t>
            </a:r>
            <a:r>
              <a:rPr lang="el-GR" dirty="0" smtClean="0"/>
              <a:t>: </a:t>
            </a:r>
            <a:r>
              <a:rPr lang="el-GR" b="0" dirty="0" smtClean="0"/>
              <a:t>ανάληψη επιχειρηματικής δράσης λόγω έλλειψης άλλων ικανοποιητικών ευκαιριών απασχόλησης </a:t>
            </a:r>
          </a:p>
          <a:p>
            <a:r>
              <a:rPr lang="el-GR" dirty="0" smtClean="0"/>
              <a:t>Επιχειρηματικότητας ευκαιρίας </a:t>
            </a:r>
            <a:r>
              <a:rPr lang="en-US" dirty="0" smtClean="0"/>
              <a:t>(opportunity entrepreneurship): </a:t>
            </a:r>
            <a:r>
              <a:rPr lang="el-GR" b="0" dirty="0" smtClean="0"/>
              <a:t>ίδρυση και ανάπτυξη νέας επιχείρησης με στόχο την αξιοποίηση πραγματικής επιχειρηματικής ευκαιρίας (καινοτομία, κενά της αγοράς, προοπτικές αύξησης ζήτησης κ.τ.λ.)</a:t>
            </a:r>
          </a:p>
          <a:p>
            <a:r>
              <a:rPr lang="el-GR" dirty="0" smtClean="0"/>
              <a:t>Καινοτόμος επιχειρηματικότητα (</a:t>
            </a:r>
            <a:r>
              <a:rPr lang="en-US" dirty="0" smtClean="0"/>
              <a:t>innovative entrepreneurship)</a:t>
            </a:r>
            <a:r>
              <a:rPr lang="el-GR" b="0" dirty="0" smtClean="0"/>
              <a:t>: οι έννοιες της καινοτομίας και της επιχειρηματικότητας είναι αλληλένδετες . Τόσο η ριζική (</a:t>
            </a:r>
            <a:r>
              <a:rPr lang="en-US" b="0" dirty="0" smtClean="0"/>
              <a:t>radical) </a:t>
            </a:r>
            <a:r>
              <a:rPr lang="el-GR" b="0" dirty="0" smtClean="0"/>
              <a:t>όσο και η οριακή </a:t>
            </a:r>
            <a:r>
              <a:rPr lang="en-US" b="0" dirty="0" smtClean="0"/>
              <a:t>(incremental) </a:t>
            </a:r>
            <a:r>
              <a:rPr lang="el-GR" b="0" dirty="0" smtClean="0"/>
              <a:t>καινοτομία</a:t>
            </a:r>
            <a:r>
              <a:rPr lang="en-US" b="0" dirty="0" smtClean="0"/>
              <a:t> </a:t>
            </a:r>
            <a:r>
              <a:rPr lang="el-GR" b="0" dirty="0" smtClean="0"/>
              <a:t>μπορούν να οδηγήσουν σε καινοτόμο επιχειρηματικότητα.</a:t>
            </a:r>
            <a:r>
              <a:rPr lang="en-US" b="0" dirty="0" smtClean="0"/>
              <a:t> </a:t>
            </a:r>
            <a:endParaRPr lang="el-G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 contrast="-12000"/>
          </a:blip>
          <a:srcRect/>
          <a:stretch>
            <a:fillRect/>
          </a:stretch>
        </p:blipFill>
        <p:spPr bwMode="auto">
          <a:xfrm>
            <a:off x="2266950" y="5245100"/>
            <a:ext cx="4610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6195" name="Rectangle 3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762750" cy="600075"/>
          </a:xfrm>
        </p:spPr>
        <p:txBody>
          <a:bodyPr/>
          <a:lstStyle/>
          <a:p>
            <a:r>
              <a:rPr lang="el-GR" noProof="1" smtClean="0"/>
              <a:t>Η ΜοΚΕ ΕΜΠ απευθύνεται σε </a:t>
            </a:r>
            <a:endParaRPr lang="en-US" noProof="1"/>
          </a:p>
        </p:txBody>
      </p:sp>
      <p:sp>
        <p:nvSpPr>
          <p:cNvPr id="136196" name="Rectangle 4"/>
          <p:cNvSpPr>
            <a:spLocks noChangeArrowheads="1"/>
          </p:cNvSpPr>
          <p:nvPr/>
        </p:nvSpPr>
        <p:spPr bwMode="gray">
          <a:xfrm>
            <a:off x="6078538" y="1711325"/>
            <a:ext cx="2233612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/>
          <a:lstStyle/>
          <a:p>
            <a:pPr lvl="0" algn="r" eaLnBrk="0" hangingPunct="0">
              <a:spcBef>
                <a:spcPct val="60000"/>
              </a:spcBef>
              <a:buClr>
                <a:schemeClr val="accent1"/>
              </a:buClr>
            </a:pPr>
            <a:r>
              <a:rPr lang="el-GR" noProof="1" smtClean="0">
                <a:ea typeface="Arial Unicode MS" pitchFamily="34" charset="-128"/>
                <a:cs typeface="Arial" charset="0"/>
              </a:rPr>
              <a:t>Προπτυχιακούς φοιτητές</a:t>
            </a:r>
          </a:p>
        </p:txBody>
      </p:sp>
      <p:sp>
        <p:nvSpPr>
          <p:cNvPr id="136197" name="Rectangle 5"/>
          <p:cNvSpPr>
            <a:spLocks noChangeArrowheads="1"/>
          </p:cNvSpPr>
          <p:nvPr/>
        </p:nvSpPr>
        <p:spPr bwMode="gray">
          <a:xfrm>
            <a:off x="6297613" y="4046538"/>
            <a:ext cx="223361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b"/>
          <a:lstStyle/>
          <a:p>
            <a:pPr lvl="0"/>
            <a:r>
              <a:rPr lang="el-GR" dirty="0" smtClean="0"/>
              <a:t>Αποφοίτους ΕΜΠ </a:t>
            </a:r>
            <a:endParaRPr lang="el-GR" dirty="0"/>
          </a:p>
        </p:txBody>
      </p:sp>
      <p:sp>
        <p:nvSpPr>
          <p:cNvPr id="136198" name="Rectangle 6"/>
          <p:cNvSpPr>
            <a:spLocks noChangeArrowheads="1"/>
          </p:cNvSpPr>
          <p:nvPr/>
        </p:nvSpPr>
        <p:spPr bwMode="gray">
          <a:xfrm>
            <a:off x="766763" y="1711325"/>
            <a:ext cx="2559050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/>
          <a:lstStyle/>
          <a:p>
            <a:pPr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l-GR" noProof="1" smtClean="0">
                <a:ea typeface="Arial Unicode MS" pitchFamily="34" charset="-128"/>
                <a:cs typeface="Arial" charset="0"/>
              </a:rPr>
              <a:t>Μ</a:t>
            </a:r>
            <a:r>
              <a:rPr lang="el-GR" dirty="0" smtClean="0"/>
              <a:t>εταδιδακτορικούς ερευνητές και υποψηφίους  διδάκτορες</a:t>
            </a:r>
            <a:endParaRPr lang="de-DE" noProof="1">
              <a:ea typeface="Arial Unicode MS" pitchFamily="34" charset="-128"/>
              <a:cs typeface="Arial" charset="0"/>
            </a:endParaRPr>
          </a:p>
        </p:txBody>
      </p:sp>
      <p:sp>
        <p:nvSpPr>
          <p:cNvPr id="136199" name="Rectangle 7"/>
          <p:cNvSpPr>
            <a:spLocks noChangeArrowheads="1"/>
          </p:cNvSpPr>
          <p:nvPr/>
        </p:nvSpPr>
        <p:spPr bwMode="gray">
          <a:xfrm>
            <a:off x="766763" y="4056063"/>
            <a:ext cx="255905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b"/>
          <a:lstStyle/>
          <a:p>
            <a:pPr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l-GR" dirty="0" smtClean="0"/>
              <a:t>Μέλη ΔΕΠ</a:t>
            </a:r>
            <a:endParaRPr lang="en-US" noProof="1">
              <a:cs typeface="Arial" charset="0"/>
            </a:endParaRPr>
          </a:p>
        </p:txBody>
      </p:sp>
      <p:sp>
        <p:nvSpPr>
          <p:cNvPr id="136200" name="Freeform 8"/>
          <p:cNvSpPr>
            <a:spLocks/>
          </p:cNvSpPr>
          <p:nvPr/>
        </p:nvSpPr>
        <p:spPr bwMode="gray">
          <a:xfrm>
            <a:off x="2652713" y="3757613"/>
            <a:ext cx="1887537" cy="1890712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accent2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36201" name="Freeform 9"/>
          <p:cNvSpPr>
            <a:spLocks/>
          </p:cNvSpPr>
          <p:nvPr/>
        </p:nvSpPr>
        <p:spPr bwMode="gray">
          <a:xfrm>
            <a:off x="2652713" y="1747838"/>
            <a:ext cx="1887537" cy="1885950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hlink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36202" name="Freeform 10"/>
          <p:cNvSpPr>
            <a:spLocks/>
          </p:cNvSpPr>
          <p:nvPr/>
        </p:nvSpPr>
        <p:spPr bwMode="gray">
          <a:xfrm>
            <a:off x="4638675" y="1747838"/>
            <a:ext cx="1885950" cy="1885950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tx2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36203" name="Freeform 11"/>
          <p:cNvSpPr>
            <a:spLocks/>
          </p:cNvSpPr>
          <p:nvPr/>
        </p:nvSpPr>
        <p:spPr bwMode="gray">
          <a:xfrm>
            <a:off x="4638675" y="3757613"/>
            <a:ext cx="1885950" cy="1890712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accent1"/>
          </a:solidFill>
          <a:ln w="28575" cmpd="sng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el-GR" dirty="0"/>
          </a:p>
        </p:txBody>
      </p:sp>
      <p:sp>
        <p:nvSpPr>
          <p:cNvPr id="136204" name="Freeform 12"/>
          <p:cNvSpPr>
            <a:spLocks/>
          </p:cNvSpPr>
          <p:nvPr/>
        </p:nvSpPr>
        <p:spPr bwMode="gray">
          <a:xfrm>
            <a:off x="3362325" y="3743325"/>
            <a:ext cx="1177925" cy="11811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36205" name="Freeform 13"/>
          <p:cNvSpPr>
            <a:spLocks/>
          </p:cNvSpPr>
          <p:nvPr/>
        </p:nvSpPr>
        <p:spPr bwMode="gray">
          <a:xfrm>
            <a:off x="4638675" y="2463800"/>
            <a:ext cx="1176338" cy="1184275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36206" name="Freeform 14"/>
          <p:cNvSpPr>
            <a:spLocks/>
          </p:cNvSpPr>
          <p:nvPr/>
        </p:nvSpPr>
        <p:spPr bwMode="gray">
          <a:xfrm>
            <a:off x="3362325" y="2463800"/>
            <a:ext cx="1177925" cy="1184275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solidFill>
            <a:schemeClr val="folHlink"/>
          </a:soli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el-GR" dirty="0"/>
          </a:p>
        </p:txBody>
      </p:sp>
      <p:sp>
        <p:nvSpPr>
          <p:cNvPr id="136207" name="Freeform 15"/>
          <p:cNvSpPr>
            <a:spLocks/>
          </p:cNvSpPr>
          <p:nvPr/>
        </p:nvSpPr>
        <p:spPr bwMode="gray">
          <a:xfrm>
            <a:off x="4638675" y="3743325"/>
            <a:ext cx="1176338" cy="1181100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 cmpd="sng">
            <a:solidFill>
              <a:srgbClr val="FFFFFF"/>
            </a:solidFill>
            <a:miter lim="800000"/>
            <a:headEnd/>
            <a:tailEnd/>
          </a:ln>
          <a:effectLst>
            <a:outerShdw dist="45791" dir="2021404" algn="ctr" rotWithShape="0">
              <a:srgbClr val="292929">
                <a:alpha val="50000"/>
              </a:srgbClr>
            </a:outerShdw>
          </a:effectLst>
        </p:spPr>
        <p:txBody>
          <a:bodyPr/>
          <a:lstStyle/>
          <a:p>
            <a:endParaRPr lang="el-GR" dirty="0"/>
          </a:p>
        </p:txBody>
      </p:sp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Κύριες Δράσεις ΜοΚΕ ΕΜΠ</a:t>
            </a:r>
            <a:endParaRPr lang="de-DE" noProof="1"/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gray">
          <a:xfrm>
            <a:off x="328613" y="1725611"/>
            <a:ext cx="2738437" cy="4332289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>
              <a:spcBef>
                <a:spcPct val="40000"/>
              </a:spcBef>
              <a:buClr>
                <a:schemeClr val="accent2"/>
              </a:buClr>
            </a:pPr>
            <a:r>
              <a:rPr lang="el-GR" sz="1600" noProof="1" smtClean="0"/>
              <a:t>Εισαγωγή μαθημάτων Καινοτομίας και Επιχειρηματικότητας </a:t>
            </a:r>
            <a:r>
              <a:rPr lang="el-GR" sz="1600" noProof="1"/>
              <a:t>στο πρόγραμμα σπουδών </a:t>
            </a:r>
            <a:r>
              <a:rPr lang="el-GR" sz="1600" noProof="1" smtClean="0"/>
              <a:t>σε 7 σχολές του ΕΜΠ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Χημικών</a:t>
            </a:r>
            <a:r>
              <a:rPr lang="en-US" sz="1600" noProof="1" smtClean="0"/>
              <a:t> </a:t>
            </a:r>
            <a:r>
              <a:rPr lang="el-GR" sz="1600" noProof="1" smtClean="0"/>
              <a:t>Μηχανικών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Μηχανικών Μεταλλείων Μεταλλουργών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Μηχανολόγων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Ναυπηγών 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Ηλεκτρολόγων και Μηχανικών Υπολογιστών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Εφαρμοσμένων Μαθηματικών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noProof="1" smtClean="0"/>
              <a:t>Αγρονόμων &amp; Τοπογράφων</a:t>
            </a:r>
            <a:endParaRPr lang="de-DE" sz="1600" noProof="1"/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gray">
          <a:xfrm>
            <a:off x="328613" y="1095375"/>
            <a:ext cx="2738437" cy="637167"/>
          </a:xfrm>
          <a:prstGeom prst="rect">
            <a:avLst/>
          </a:prstGeom>
          <a:solidFill>
            <a:schemeClr val="accent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defTabSz="801688" eaLnBrk="0" hangingPunct="0"/>
            <a:r>
              <a:rPr lang="el-GR" sz="1600" b="1" noProof="1" smtClean="0">
                <a:solidFill>
                  <a:srgbClr val="FFFFFF"/>
                </a:solidFill>
              </a:rPr>
              <a:t>Μαθήματα Επιχειρηματικότητας </a:t>
            </a:r>
            <a:endParaRPr lang="en-US" sz="1600" b="1" noProof="1">
              <a:solidFill>
                <a:srgbClr val="FFFFFF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gray">
          <a:xfrm>
            <a:off x="3213894" y="1735135"/>
            <a:ext cx="2738437" cy="4332289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pPr>
              <a:spcBef>
                <a:spcPct val="40000"/>
              </a:spcBef>
              <a:buClr>
                <a:schemeClr val="accent2"/>
              </a:buClr>
            </a:pPr>
            <a:r>
              <a:rPr lang="el-GR" sz="1600" dirty="0" smtClean="0"/>
              <a:t>Η </a:t>
            </a:r>
            <a:r>
              <a:rPr lang="el-GR" sz="1600" dirty="0"/>
              <a:t>ΜοΚΕ-ΕΜΠ οργανώνει μια σειρά από αυτόνομα σεμινάρια σε θέματα σχετικά με την ίδρυση και λειτουργία </a:t>
            </a:r>
            <a:r>
              <a:rPr lang="el-GR" sz="1600" dirty="0" smtClean="0"/>
              <a:t>επιχειρήσεων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Διαχείριση πνευματικής </a:t>
            </a:r>
            <a:r>
              <a:rPr lang="el-GR" sz="1600" dirty="0" smtClean="0"/>
              <a:t>ιδιοκτησίας</a:t>
            </a:r>
            <a:endParaRPr lang="el-GR" sz="1600" dirty="0"/>
          </a:p>
          <a:p>
            <a:pPr marL="228600" lvl="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Επιχειρηματικό σχέδιο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 smtClean="0"/>
              <a:t>Διαχείριση </a:t>
            </a:r>
            <a:r>
              <a:rPr lang="el-GR" sz="1600" dirty="0"/>
              <a:t>Καινοτομίας</a:t>
            </a:r>
          </a:p>
          <a:p>
            <a:pPr marL="228600" lvl="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Νομικά και φορολογικά θέματα για την ίδρυση επιχειρήσεων</a:t>
            </a:r>
          </a:p>
          <a:p>
            <a:pPr marL="228600" lvl="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Πηγές </a:t>
            </a:r>
            <a:r>
              <a:rPr lang="el-GR" sz="1600" dirty="0" smtClean="0"/>
              <a:t>χρηματοδότησης</a:t>
            </a:r>
          </a:p>
          <a:p>
            <a:pPr marL="228600" lvl="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600" dirty="0" smtClean="0"/>
              <a:t>Marketing</a:t>
            </a:r>
            <a:endParaRPr lang="el-GR" sz="1600" dirty="0"/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gray">
          <a:xfrm>
            <a:off x="3205163" y="1095375"/>
            <a:ext cx="2738437" cy="637167"/>
          </a:xfrm>
          <a:prstGeom prst="rect">
            <a:avLst/>
          </a:prstGeom>
          <a:solidFill>
            <a:schemeClr val="accent2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defTabSz="801688" eaLnBrk="0" hangingPunct="0"/>
            <a:r>
              <a:rPr lang="el-GR" sz="1600" b="1" noProof="1" smtClean="0">
                <a:solidFill>
                  <a:srgbClr val="FFFFFF"/>
                </a:solidFill>
              </a:rPr>
              <a:t>Διοργάνωση </a:t>
            </a:r>
          </a:p>
          <a:p>
            <a:pPr algn="ctr" defTabSz="801688" eaLnBrk="0" hangingPunct="0"/>
            <a:r>
              <a:rPr lang="el-GR" sz="1600" b="1" noProof="1" smtClean="0">
                <a:solidFill>
                  <a:srgbClr val="FFFFFF"/>
                </a:solidFill>
              </a:rPr>
              <a:t>Εκδηλώσεων</a:t>
            </a:r>
            <a:endParaRPr lang="en-US" sz="1600" b="1" noProof="1">
              <a:solidFill>
                <a:srgbClr val="FFFFFF"/>
              </a:solidFill>
            </a:endParaRPr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gray">
          <a:xfrm>
            <a:off x="6097588" y="1725611"/>
            <a:ext cx="2738437" cy="4332289"/>
          </a:xfrm>
          <a:prstGeom prst="rect">
            <a:avLst/>
          </a:prstGeom>
          <a:solidFill>
            <a:schemeClr val="bg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108000" tIns="108000" rIns="72000" bIns="72000"/>
          <a:lstStyle/>
          <a:p>
            <a:r>
              <a:rPr lang="el-GR" sz="1600" dirty="0" smtClean="0"/>
              <a:t>Εξατομικευμένες </a:t>
            </a:r>
            <a:r>
              <a:rPr lang="el-GR" sz="1600" dirty="0"/>
              <a:t>συμβουλευτικές υπηρεσίες σε άτομα ή ομάδες που επιθυμούν να υλοποιήσουν την επιχειρηματική τους </a:t>
            </a:r>
            <a:r>
              <a:rPr lang="el-GR" sz="1600" dirty="0" smtClean="0"/>
              <a:t>ιδέα σε </a:t>
            </a:r>
            <a:r>
              <a:rPr lang="el-GR" sz="1600" dirty="0"/>
              <a:t>θέματα</a:t>
            </a:r>
            <a:r>
              <a:rPr lang="en-US" sz="1600" dirty="0"/>
              <a:t>: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 smtClean="0"/>
              <a:t>Στρατηγικής</a:t>
            </a:r>
            <a:endParaRPr lang="el-GR" sz="1600" noProof="1"/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Ανάλυσης της αγοράς και μάρκετινγκ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Οργάνωσης και λειτουργίας της επιχείρησης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/>
              <a:t>Χρηματοδότησης </a:t>
            </a:r>
          </a:p>
          <a:p>
            <a:pPr marL="228600" indent="-180975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l-GR" sz="1600" dirty="0" smtClean="0"/>
              <a:t>Δικτύωσης</a:t>
            </a:r>
            <a:endParaRPr lang="el-GR" sz="1600" dirty="0"/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gray">
          <a:xfrm>
            <a:off x="6097588" y="1095375"/>
            <a:ext cx="2738437" cy="637167"/>
          </a:xfrm>
          <a:prstGeom prst="rect">
            <a:avLst/>
          </a:prstGeom>
          <a:solidFill>
            <a:srgbClr val="FEA501"/>
          </a:solidFill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 defTabSz="801688" eaLnBrk="0" hangingPunct="0"/>
            <a:r>
              <a:rPr lang="el-GR" sz="1600" b="1" noProof="1" smtClean="0">
                <a:solidFill>
                  <a:srgbClr val="FFFFFF"/>
                </a:solidFill>
              </a:rPr>
              <a:t>Συμβουλευτική</a:t>
            </a:r>
          </a:p>
          <a:p>
            <a:pPr algn="ctr" defTabSz="801688" eaLnBrk="0" hangingPunct="0"/>
            <a:r>
              <a:rPr lang="el-GR" sz="1600" b="1" noProof="1" smtClean="0">
                <a:solidFill>
                  <a:srgbClr val="FFFFFF"/>
                </a:solidFill>
              </a:rPr>
              <a:t>Υποστήριξη</a:t>
            </a:r>
          </a:p>
        </p:txBody>
      </p:sp>
      <p:sp>
        <p:nvSpPr>
          <p:cNvPr id="102409" name="AutoShape 9"/>
          <p:cNvSpPr>
            <a:spLocks noChangeArrowheads="1"/>
          </p:cNvSpPr>
          <p:nvPr/>
        </p:nvSpPr>
        <p:spPr bwMode="gray">
          <a:xfrm flipV="1">
            <a:off x="2855913" y="3011482"/>
            <a:ext cx="544512" cy="779954"/>
          </a:xfrm>
          <a:prstGeom prst="rightArrow">
            <a:avLst>
              <a:gd name="adj1" fmla="val 55000"/>
              <a:gd name="adj2" fmla="val 63606"/>
            </a:avLst>
          </a:prstGeom>
          <a:gradFill rotWithShape="1">
            <a:gsLst>
              <a:gs pos="0">
                <a:srgbClr val="EAEAEA"/>
              </a:gs>
              <a:gs pos="100000">
                <a:srgbClr val="969696"/>
              </a:gs>
            </a:gsLst>
            <a:lin ang="0" scaled="1"/>
          </a:gradFill>
          <a:ln w="28575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rot="10800000" lIns="324000" tIns="0" rIns="0" bIns="0" anchor="ctr"/>
          <a:lstStyle/>
          <a:p>
            <a:pPr algn="ctr" eaLnBrk="0" hangingPunct="0"/>
            <a:endParaRPr lang="en-US" sz="1800" noProof="1">
              <a:solidFill>
                <a:srgbClr val="000000"/>
              </a:solidFill>
            </a:endParaRPr>
          </a:p>
        </p:txBody>
      </p:sp>
      <p:sp>
        <p:nvSpPr>
          <p:cNvPr id="102410" name="AutoShape 10"/>
          <p:cNvSpPr>
            <a:spLocks noChangeArrowheads="1"/>
          </p:cNvSpPr>
          <p:nvPr/>
        </p:nvSpPr>
        <p:spPr bwMode="gray">
          <a:xfrm flipV="1">
            <a:off x="5738813" y="3011482"/>
            <a:ext cx="544512" cy="779954"/>
          </a:xfrm>
          <a:prstGeom prst="rightArrow">
            <a:avLst>
              <a:gd name="adj1" fmla="val 55000"/>
              <a:gd name="adj2" fmla="val 63606"/>
            </a:avLst>
          </a:prstGeom>
          <a:gradFill rotWithShape="1">
            <a:gsLst>
              <a:gs pos="0">
                <a:srgbClr val="EAEAEA"/>
              </a:gs>
              <a:gs pos="100000">
                <a:srgbClr val="969696"/>
              </a:gs>
            </a:gsLst>
            <a:lin ang="0" scaled="1"/>
          </a:gradFill>
          <a:ln w="28575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rot="10800000" lIns="324000" tIns="0" rIns="0" bIns="0" anchor="ctr"/>
          <a:lstStyle/>
          <a:p>
            <a:pPr algn="ctr" eaLnBrk="0" hangingPunct="0"/>
            <a:endParaRPr lang="en-US" sz="1800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5193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20 - Ομάδα"/>
          <p:cNvGrpSpPr/>
          <p:nvPr/>
        </p:nvGrpSpPr>
        <p:grpSpPr>
          <a:xfrm>
            <a:off x="328613" y="2027238"/>
            <a:ext cx="8723312" cy="4183062"/>
            <a:chOff x="328613" y="1655763"/>
            <a:chExt cx="8723312" cy="4183062"/>
          </a:xfrm>
        </p:grpSpPr>
        <p:sp>
          <p:nvSpPr>
            <p:cNvPr id="134147" name="Rectangle 3"/>
            <p:cNvSpPr>
              <a:spLocks noChangeArrowheads="1"/>
            </p:cNvSpPr>
            <p:nvPr/>
          </p:nvSpPr>
          <p:spPr bwMode="gray">
            <a:xfrm>
              <a:off x="361950" y="1698625"/>
              <a:ext cx="2265363" cy="1355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72000" bIns="72000" anchor="b"/>
            <a:lstStyle/>
            <a:p>
              <a:pPr>
                <a:spcBef>
                  <a:spcPct val="25000"/>
                </a:spcBef>
              </a:pPr>
              <a:r>
                <a:rPr lang="el-GR" sz="1600" noProof="1" smtClean="0"/>
                <a:t>Καθορισμός της επιχειρηματικής ομάδας</a:t>
              </a:r>
              <a:r>
                <a:rPr lang="de-DE" sz="1600" noProof="1" smtClean="0"/>
                <a:t>.</a:t>
              </a:r>
              <a:endParaRPr lang="de-DE" sz="1600" noProof="1"/>
            </a:p>
          </p:txBody>
        </p:sp>
        <p:sp>
          <p:nvSpPr>
            <p:cNvPr id="134149" name="Rectangle 5"/>
            <p:cNvSpPr>
              <a:spLocks noChangeArrowheads="1"/>
            </p:cNvSpPr>
            <p:nvPr/>
          </p:nvSpPr>
          <p:spPr bwMode="gray">
            <a:xfrm>
              <a:off x="3703637" y="1698625"/>
              <a:ext cx="2200013" cy="1355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72000" bIns="72000" anchor="b"/>
            <a:lstStyle/>
            <a:p>
              <a:pPr>
                <a:spcBef>
                  <a:spcPct val="25000"/>
                </a:spcBef>
              </a:pPr>
              <a:r>
                <a:rPr lang="el-GR" sz="1600" noProof="1" smtClean="0"/>
                <a:t>Ανάλυση της αγοράς, κυρίως μέσω κύκλου επαφών με δυνάμει πελάτες και επαναπροσδιορισμός (αν χρειαστεί) του </a:t>
              </a:r>
              <a:r>
                <a:rPr lang="en-US" sz="1600" noProof="1" smtClean="0"/>
                <a:t>business concept</a:t>
              </a:r>
              <a:endParaRPr lang="en-US" sz="1600" noProof="1"/>
            </a:p>
          </p:txBody>
        </p:sp>
        <p:sp>
          <p:nvSpPr>
            <p:cNvPr id="134150" name="Rectangle 6"/>
            <p:cNvSpPr>
              <a:spLocks noChangeArrowheads="1"/>
            </p:cNvSpPr>
            <p:nvPr/>
          </p:nvSpPr>
          <p:spPr bwMode="gray">
            <a:xfrm>
              <a:off x="7058025" y="1698625"/>
              <a:ext cx="1993900" cy="1355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72000" bIns="72000" anchor="b"/>
            <a:lstStyle/>
            <a:p>
              <a:pPr>
                <a:spcBef>
                  <a:spcPct val="25000"/>
                </a:spcBef>
              </a:pPr>
              <a:r>
                <a:rPr lang="el-GR" sz="1600" noProof="1" smtClean="0"/>
                <a:t>Ίδρυση της επιχείρησης και διαπραγμάτευση με τους πρώτες πελάτες </a:t>
              </a:r>
              <a:endParaRPr lang="de-DE" sz="1600" noProof="1"/>
            </a:p>
          </p:txBody>
        </p:sp>
        <p:sp>
          <p:nvSpPr>
            <p:cNvPr id="134151" name="Rectangle 7"/>
            <p:cNvSpPr>
              <a:spLocks noChangeArrowheads="1"/>
            </p:cNvSpPr>
            <p:nvPr/>
          </p:nvSpPr>
          <p:spPr bwMode="gray">
            <a:xfrm>
              <a:off x="2020888" y="4379913"/>
              <a:ext cx="2436812" cy="1355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72000" bIns="72000"/>
            <a:lstStyle/>
            <a:p>
              <a:pPr>
                <a:spcBef>
                  <a:spcPct val="25000"/>
                </a:spcBef>
              </a:pPr>
              <a:r>
                <a:rPr lang="el-GR" sz="1600" noProof="1" smtClean="0"/>
                <a:t>Καθορίσμός του </a:t>
              </a:r>
              <a:r>
                <a:rPr lang="en-US" sz="1600" noProof="1" smtClean="0"/>
                <a:t>Business Concept:</a:t>
              </a:r>
              <a:endParaRPr lang="el-GR" sz="1600" noProof="1" smtClean="0"/>
            </a:p>
            <a:p>
              <a:pPr>
                <a:spcBef>
                  <a:spcPct val="25000"/>
                </a:spcBef>
                <a:buFontTx/>
                <a:buChar char="-"/>
              </a:pPr>
              <a:r>
                <a:rPr lang="el-GR" sz="1600" noProof="1" smtClean="0"/>
                <a:t> Προιόν/Υπηρεσία</a:t>
              </a:r>
            </a:p>
            <a:p>
              <a:pPr>
                <a:spcBef>
                  <a:spcPct val="25000"/>
                </a:spcBef>
                <a:buFontTx/>
                <a:buChar char="-"/>
              </a:pPr>
              <a:r>
                <a:rPr lang="el-GR" sz="1600" noProof="1" smtClean="0"/>
                <a:t> </a:t>
              </a:r>
              <a:r>
                <a:rPr lang="en-US" sz="1600" noProof="1" smtClean="0"/>
                <a:t>Target Group</a:t>
              </a:r>
            </a:p>
            <a:p>
              <a:pPr>
                <a:spcBef>
                  <a:spcPct val="25000"/>
                </a:spcBef>
                <a:buFontTx/>
                <a:buChar char="-"/>
              </a:pPr>
              <a:r>
                <a:rPr lang="en-US" sz="1600" noProof="1" smtClean="0"/>
                <a:t> In house/Outsourcing</a:t>
              </a:r>
              <a:endParaRPr lang="en-US" sz="1600" noProof="1"/>
            </a:p>
          </p:txBody>
        </p:sp>
        <p:sp>
          <p:nvSpPr>
            <p:cNvPr id="134152" name="Rectangle 8"/>
            <p:cNvSpPr>
              <a:spLocks noChangeArrowheads="1"/>
            </p:cNvSpPr>
            <p:nvPr/>
          </p:nvSpPr>
          <p:spPr bwMode="gray">
            <a:xfrm>
              <a:off x="5359400" y="4379913"/>
              <a:ext cx="2222500" cy="13557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72000" bIns="72000"/>
            <a:lstStyle/>
            <a:p>
              <a:pPr>
                <a:spcBef>
                  <a:spcPct val="25000"/>
                </a:spcBef>
              </a:pPr>
              <a:r>
                <a:rPr lang="el-GR" sz="1600" noProof="1" smtClean="0"/>
                <a:t>Ανάλυση αναγκών χρηματοδότησης και προσπάθειες ανεύρεσης επενδυτή </a:t>
              </a:r>
              <a:endParaRPr lang="de-DE" sz="1600" noProof="1"/>
            </a:p>
          </p:txBody>
        </p:sp>
        <p:sp>
          <p:nvSpPr>
            <p:cNvPr id="134153" name="Line 9"/>
            <p:cNvSpPr>
              <a:spLocks noChangeShapeType="1"/>
            </p:cNvSpPr>
            <p:nvPr/>
          </p:nvSpPr>
          <p:spPr bwMode="gray">
            <a:xfrm rot="5400000">
              <a:off x="4591844" y="5109369"/>
              <a:ext cx="1458912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4154" name="Line 10"/>
            <p:cNvSpPr>
              <a:spLocks noChangeShapeType="1"/>
            </p:cNvSpPr>
            <p:nvPr/>
          </p:nvSpPr>
          <p:spPr bwMode="gray">
            <a:xfrm rot="5400000">
              <a:off x="1240632" y="5109369"/>
              <a:ext cx="1458912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4155" name="Line 11"/>
            <p:cNvSpPr>
              <a:spLocks noChangeShapeType="1"/>
            </p:cNvSpPr>
            <p:nvPr/>
          </p:nvSpPr>
          <p:spPr bwMode="gray">
            <a:xfrm rot="5400000">
              <a:off x="6310312" y="2362201"/>
              <a:ext cx="1412875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4156" name="Line 12"/>
            <p:cNvSpPr>
              <a:spLocks noChangeShapeType="1"/>
            </p:cNvSpPr>
            <p:nvPr/>
          </p:nvSpPr>
          <p:spPr bwMode="gray">
            <a:xfrm rot="5400000">
              <a:off x="2971800" y="2362201"/>
              <a:ext cx="1412875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4157" name="Line 13"/>
            <p:cNvSpPr>
              <a:spLocks noChangeShapeType="1"/>
            </p:cNvSpPr>
            <p:nvPr/>
          </p:nvSpPr>
          <p:spPr bwMode="gray">
            <a:xfrm rot="5400000">
              <a:off x="-368300" y="2362201"/>
              <a:ext cx="1412875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" name="Group 14"/>
            <p:cNvGrpSpPr>
              <a:grpSpLocks/>
            </p:cNvGrpSpPr>
            <p:nvPr/>
          </p:nvGrpSpPr>
          <p:grpSpPr bwMode="auto">
            <a:xfrm>
              <a:off x="328613" y="3230563"/>
              <a:ext cx="8505825" cy="987425"/>
              <a:chOff x="207" y="1867"/>
              <a:chExt cx="5358" cy="622"/>
            </a:xfrm>
          </p:grpSpPr>
          <p:sp>
            <p:nvSpPr>
              <p:cNvPr id="134159" name="AutoShape 15"/>
              <p:cNvSpPr>
                <a:spLocks noChangeArrowheads="1"/>
              </p:cNvSpPr>
              <p:nvPr/>
            </p:nvSpPr>
            <p:spPr bwMode="gray">
              <a:xfrm>
                <a:off x="207" y="1867"/>
                <a:ext cx="1143" cy="622"/>
              </a:xfrm>
              <a:prstGeom prst="homePlate">
                <a:avLst>
                  <a:gd name="adj" fmla="val 26756"/>
                </a:avLst>
              </a:prstGeom>
              <a:solidFill>
                <a:schemeClr val="tx2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lIns="46800" tIns="46800" rIns="46800" bIns="46800" anchor="ctr"/>
              <a:lstStyle/>
              <a:p>
                <a:pPr algn="ctr" eaLnBrk="0" hangingPunct="0"/>
                <a:r>
                  <a:rPr lang="el-GR" sz="1800" noProof="1" smtClean="0">
                    <a:solidFill>
                      <a:srgbClr val="FFFFFF"/>
                    </a:solidFill>
                  </a:rPr>
                  <a:t>Επιχειρηματική Ομάδας</a:t>
                </a:r>
                <a:endParaRPr lang="en-US" sz="1800" noProof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34160" name="AutoShape 16"/>
              <p:cNvSpPr>
                <a:spLocks noChangeArrowheads="1"/>
              </p:cNvSpPr>
              <p:nvPr/>
            </p:nvSpPr>
            <p:spPr bwMode="gray">
              <a:xfrm>
                <a:off x="1261" y="1867"/>
                <a:ext cx="1147" cy="622"/>
              </a:xfrm>
              <a:prstGeom prst="chevron">
                <a:avLst>
                  <a:gd name="adj" fmla="val 26688"/>
                </a:avLst>
              </a:prstGeom>
              <a:solidFill>
                <a:schemeClr val="accent1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lIns="118800" tIns="46800" rIns="46800" bIns="46800" anchor="ctr"/>
              <a:lstStyle/>
              <a:p>
                <a:pPr marL="171450" algn="ctr" eaLnBrk="0" hangingPunct="0"/>
                <a:r>
                  <a:rPr lang="en-US" sz="1800" noProof="1" smtClean="0">
                    <a:solidFill>
                      <a:srgbClr val="FFFFFF"/>
                    </a:solidFill>
                  </a:rPr>
                  <a:t>Business Model</a:t>
                </a:r>
                <a:endParaRPr lang="en-US" sz="1800" noProof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34161" name="AutoShape 17"/>
              <p:cNvSpPr>
                <a:spLocks noChangeArrowheads="1"/>
              </p:cNvSpPr>
              <p:nvPr/>
            </p:nvSpPr>
            <p:spPr bwMode="gray">
              <a:xfrm>
                <a:off x="2316" y="1867"/>
                <a:ext cx="1143" cy="622"/>
              </a:xfrm>
              <a:prstGeom prst="chevron">
                <a:avLst>
                  <a:gd name="adj" fmla="val 26594"/>
                </a:avLst>
              </a:prstGeom>
              <a:solidFill>
                <a:schemeClr val="accent2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lIns="118800" tIns="46800" rIns="46800" bIns="46800" anchor="ctr"/>
              <a:lstStyle/>
              <a:p>
                <a:pPr marL="171450" algn="ctr" eaLnBrk="0" hangingPunct="0"/>
                <a:r>
                  <a:rPr lang="el-GR" sz="1800" noProof="1" smtClean="0">
                    <a:solidFill>
                      <a:srgbClr val="FFFFFF"/>
                    </a:solidFill>
                  </a:rPr>
                  <a:t>Ανάλυση Αγοράς</a:t>
                </a:r>
                <a:endParaRPr lang="en-US" sz="1800" noProof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34162" name="AutoShape 18"/>
              <p:cNvSpPr>
                <a:spLocks noChangeArrowheads="1"/>
              </p:cNvSpPr>
              <p:nvPr/>
            </p:nvSpPr>
            <p:spPr bwMode="gray">
              <a:xfrm>
                <a:off x="3369" y="1867"/>
                <a:ext cx="1143" cy="622"/>
              </a:xfrm>
              <a:prstGeom prst="chevron">
                <a:avLst>
                  <a:gd name="adj" fmla="val 26594"/>
                </a:avLst>
              </a:prstGeom>
              <a:solidFill>
                <a:schemeClr val="hlink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lIns="118800" tIns="46800" rIns="46800" bIns="46800" anchor="ctr"/>
              <a:lstStyle/>
              <a:p>
                <a:pPr marL="171450" algn="ctr" eaLnBrk="0" hangingPunct="0"/>
                <a:r>
                  <a:rPr lang="el-GR" sz="1800" noProof="1" smtClean="0">
                    <a:solidFill>
                      <a:srgbClr val="FFFFFF"/>
                    </a:solidFill>
                  </a:rPr>
                  <a:t>Χρηματο δότηση</a:t>
                </a:r>
                <a:endParaRPr lang="en-US" sz="1800" noProof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34163" name="AutoShape 19"/>
              <p:cNvSpPr>
                <a:spLocks noChangeArrowheads="1"/>
              </p:cNvSpPr>
              <p:nvPr/>
            </p:nvSpPr>
            <p:spPr bwMode="gray">
              <a:xfrm>
                <a:off x="4422" y="1867"/>
                <a:ext cx="1143" cy="622"/>
              </a:xfrm>
              <a:prstGeom prst="chevron">
                <a:avLst>
                  <a:gd name="adj" fmla="val 26594"/>
                </a:avLst>
              </a:prstGeom>
              <a:solidFill>
                <a:srgbClr val="969696"/>
              </a:solidFill>
              <a:ln w="2857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lIns="118800" tIns="46800" rIns="46800" bIns="46800" anchor="ctr"/>
              <a:lstStyle/>
              <a:p>
                <a:pPr marL="171450" algn="ctr" eaLnBrk="0" hangingPunct="0"/>
                <a:r>
                  <a:rPr lang="el-GR" sz="1700" noProof="1" smtClean="0">
                    <a:solidFill>
                      <a:srgbClr val="FFFFFF"/>
                    </a:solidFill>
                  </a:rPr>
                  <a:t>Ίδρυση-</a:t>
                </a:r>
              </a:p>
              <a:p>
                <a:pPr marL="171450" algn="ctr" eaLnBrk="0" hangingPunct="0"/>
                <a:r>
                  <a:rPr lang="el-GR" sz="1700" noProof="1" smtClean="0">
                    <a:solidFill>
                      <a:srgbClr val="FFFFFF"/>
                    </a:solidFill>
                  </a:rPr>
                  <a:t>Πρώτοι πελάτες</a:t>
                </a:r>
                <a:endParaRPr lang="en-US" sz="1700" noProof="1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049963" cy="600075"/>
          </a:xfrm>
        </p:spPr>
        <p:txBody>
          <a:bodyPr/>
          <a:lstStyle/>
          <a:p>
            <a:r>
              <a:rPr lang="el-GR" noProof="1" smtClean="0"/>
              <a:t>Κύριες Δράσεις ΜοΚΕ ΕΜΠ</a:t>
            </a:r>
            <a:br>
              <a:rPr lang="el-GR" noProof="1" smtClean="0"/>
            </a:br>
            <a:r>
              <a:rPr lang="el-GR" noProof="1" smtClean="0"/>
              <a:t>Συμβουλευτική Υποστήριξη</a:t>
            </a:r>
            <a:endParaRPr lang="de-DE" noProof="1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gray">
          <a:xfrm>
            <a:off x="68262" y="1097756"/>
            <a:ext cx="7094539" cy="59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/>
          <a:lstStyle/>
          <a:p>
            <a:pPr eaLnBrk="0" hangingPunct="0">
              <a:spcBef>
                <a:spcPct val="6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l-GR" noProof="1" smtClean="0">
                <a:ea typeface="Arial Unicode MS" pitchFamily="34" charset="-128"/>
                <a:cs typeface="Arial" charset="0"/>
              </a:rPr>
              <a:t>Ανάπτυξη Μεθοδολογίας Συμβουλευτικής Υποστήριξης</a:t>
            </a:r>
            <a:endParaRPr lang="de-DE" noProof="1">
              <a:ea typeface="Arial Unicode MS" pitchFamily="34" charset="-128"/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6966" y="982125"/>
            <a:ext cx="8066634" cy="555414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/>
          </a:p>
          <a:p>
            <a:pPr>
              <a:spcBef>
                <a:spcPts val="0"/>
              </a:spcBef>
            </a:pPr>
            <a:endParaRPr lang="el-GR" dirty="0" smtClean="0"/>
          </a:p>
          <a:p>
            <a:pPr>
              <a:spcBef>
                <a:spcPts val="0"/>
              </a:spcBef>
            </a:pPr>
            <a:endParaRPr lang="el-GR" b="0" dirty="0" smtClean="0"/>
          </a:p>
          <a:p>
            <a:pPr>
              <a:spcBef>
                <a:spcPts val="0"/>
              </a:spcBef>
            </a:pPr>
            <a:endParaRPr lang="el-GR" b="0" dirty="0" smtClean="0"/>
          </a:p>
          <a:p>
            <a:pPr>
              <a:spcBef>
                <a:spcPts val="0"/>
              </a:spcBef>
            </a:pPr>
            <a:endParaRPr lang="el-GR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dirty="0" smtClean="0"/>
              <a:t>Οι ομάδες δραστηριοποιούνται στους τομείς των ΤΠΕ, της ενέργειας, των τροφίμων, της βιοτεχνολογίας, της βιοϊατρικής τεχνολογίας, του σχεδιασμού βιομηχανικών μονάδων.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dirty="0" smtClean="0"/>
              <a:t>Επτά από τις πιο πάνω ομάδες έχουν υποβάλλει και παρουσιάσει πρόταση ανταποκρινόμενες σε πρόσκληση του </a:t>
            </a:r>
            <a:r>
              <a:rPr lang="el-GR" b="1" dirty="0" smtClean="0"/>
              <a:t>Ιδρύματος Μποδοσάκη </a:t>
            </a:r>
            <a:r>
              <a:rPr lang="el-GR" dirty="0" smtClean="0"/>
              <a:t>για την χρηματοδότηση νέων καινοτόμων εγχειρημάτων </a:t>
            </a:r>
            <a:endParaRPr lang="el-GR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dirty="0" smtClean="0"/>
              <a:t>Οκτώ από </a:t>
            </a:r>
            <a:r>
              <a:rPr lang="el-GR" dirty="0"/>
              <a:t>τις </a:t>
            </a:r>
            <a:r>
              <a:rPr lang="el-GR" dirty="0" smtClean="0"/>
              <a:t>πιο πάνω </a:t>
            </a:r>
            <a:r>
              <a:rPr lang="el-GR" dirty="0"/>
              <a:t>ομάδες έχουν </a:t>
            </a:r>
            <a:r>
              <a:rPr lang="el-GR" dirty="0" smtClean="0"/>
              <a:t>ενταχθεί στο πρόγραμμα «</a:t>
            </a:r>
            <a:r>
              <a:rPr lang="el-GR" b="1" dirty="0" smtClean="0"/>
              <a:t>Μαζί στην εκκίνηση»</a:t>
            </a:r>
            <a:r>
              <a:rPr lang="el-GR" dirty="0" smtClean="0"/>
              <a:t> (με πρωτοβουλία του </a:t>
            </a:r>
            <a:r>
              <a:rPr lang="el-GR" b="1" dirty="0" smtClean="0"/>
              <a:t>ΣΕΒ)</a:t>
            </a:r>
            <a:r>
              <a:rPr lang="el-GR" dirty="0" smtClean="0"/>
              <a:t> για </a:t>
            </a:r>
            <a:r>
              <a:rPr lang="el-GR" dirty="0"/>
              <a:t>την </a:t>
            </a:r>
            <a:r>
              <a:rPr lang="el-GR" dirty="0" smtClean="0"/>
              <a:t>υποστήριξη εκκολαπτόμενων επιχειρηματικών ομάδων.</a:t>
            </a:r>
          </a:p>
        </p:txBody>
      </p:sp>
      <p:graphicFrame>
        <p:nvGraphicFramePr>
          <p:cNvPr id="6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49701801"/>
              </p:ext>
            </p:extLst>
          </p:nvPr>
        </p:nvGraphicFramePr>
        <p:xfrm>
          <a:off x="31085" y="1407429"/>
          <a:ext cx="9053645" cy="1212075"/>
        </p:xfrm>
        <a:graphic>
          <a:graphicData uri="http://schemas.openxmlformats.org/drawingml/2006/table">
            <a:tbl>
              <a:tblPr/>
              <a:tblGrid>
                <a:gridCol w="1619912"/>
                <a:gridCol w="1583266"/>
                <a:gridCol w="1845734"/>
                <a:gridCol w="1634066"/>
                <a:gridCol w="1278470"/>
                <a:gridCol w="1092197"/>
              </a:tblGrid>
              <a:tr h="69629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Σύνολο Επωφελούμενων (Ομάδες)</a:t>
                      </a:r>
                      <a:endParaRPr kumimoji="0" lang="en-US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Επιχειρήσεις που έχουν ιδρυθεί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Ομάδες προς αναζήτηση χρηματοδότησης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Προς διαμόρφωση </a:t>
                      </a: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Business Plan</a:t>
                      </a:r>
                      <a:endParaRPr kumimoji="0" lang="el-GR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Business Model)</a:t>
                      </a:r>
                      <a:endParaRPr kumimoji="0" lang="el-GR" sz="1500" b="0" i="0" u="none" strike="noStrike" cap="none" normalizeH="0" baseline="0" noProof="1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A</a:t>
                      </a: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ρχικό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στάδιο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Μοναδική επικοινωνία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577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5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5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049963" cy="600075"/>
          </a:xfrm>
        </p:spPr>
        <p:txBody>
          <a:bodyPr/>
          <a:lstStyle/>
          <a:p>
            <a:r>
              <a:rPr lang="el-GR" noProof="1" smtClean="0"/>
              <a:t>Κύριες Δράσεις ΜοΚΕ ΕΜΠ</a:t>
            </a:r>
            <a:br>
              <a:rPr lang="el-GR" noProof="1" smtClean="0"/>
            </a:br>
            <a:r>
              <a:rPr lang="el-GR" noProof="1" smtClean="0"/>
              <a:t>Εξατομικευμένη Συμβουλευτική Υποστήριξη</a:t>
            </a:r>
            <a:endParaRPr lang="de-DE" noProof="1"/>
          </a:p>
        </p:txBody>
      </p:sp>
    </p:spTree>
    <p:extLst>
      <p:ext uri="{BB962C8B-B14F-4D97-AF65-F5344CB8AC3E}">
        <p14:creationId xmlns:p14="http://schemas.microsoft.com/office/powerpoint/2010/main" xmlns="" val="2179371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40488" y="1581147"/>
            <a:ext cx="3957851" cy="4419601"/>
          </a:xfrm>
        </p:spPr>
        <p:txBody>
          <a:bodyPr/>
          <a:lstStyle/>
          <a:p>
            <a:pPr marL="85725" indent="-9525" algn="ctr">
              <a:spcBef>
                <a:spcPts val="0"/>
              </a:spcBef>
              <a:buNone/>
            </a:pPr>
            <a:r>
              <a:rPr lang="el-GR" sz="1800" dirty="0" smtClean="0"/>
              <a:t>1</a:t>
            </a:r>
            <a:r>
              <a:rPr lang="el-GR" sz="1800" baseline="30000" dirty="0" smtClean="0"/>
              <a:t>η</a:t>
            </a:r>
            <a:r>
              <a:rPr lang="el-GR" sz="1800" dirty="0" smtClean="0"/>
              <a:t> Εβδομάδα Επιχειρηματικότητας</a:t>
            </a:r>
          </a:p>
          <a:p>
            <a:pPr marL="85725" indent="-9525" algn="ctr">
              <a:spcBef>
                <a:spcPts val="0"/>
              </a:spcBef>
              <a:buNone/>
            </a:pPr>
            <a:r>
              <a:rPr lang="el-GR" sz="1800" b="0" dirty="0" smtClean="0"/>
              <a:t>7-11 Μαΐου 2012</a:t>
            </a:r>
          </a:p>
          <a:p>
            <a:pPr marL="85725" indent="-9525" algn="ctr">
              <a:spcBef>
                <a:spcPts val="0"/>
              </a:spcBef>
              <a:buNone/>
            </a:pPr>
            <a:endParaRPr lang="el-GR" sz="1800" b="0" dirty="0" smtClean="0"/>
          </a:p>
          <a:p>
            <a:pPr marL="85725" indent="-9525" algn="ctr">
              <a:spcBef>
                <a:spcPts val="0"/>
              </a:spcBef>
              <a:buNone/>
            </a:pPr>
            <a:endParaRPr lang="el-GR" sz="1800" dirty="0"/>
          </a:p>
          <a:p>
            <a:pPr marL="85725" indent="-9525" algn="ctr">
              <a:spcBef>
                <a:spcPts val="0"/>
              </a:spcBef>
              <a:buNone/>
            </a:pPr>
            <a:endParaRPr lang="el-GR" sz="1800" dirty="0" smtClean="0"/>
          </a:p>
          <a:p>
            <a:pPr marL="85725" indent="-9525" algn="ctr">
              <a:spcBef>
                <a:spcPts val="0"/>
              </a:spcBef>
              <a:buNone/>
            </a:pPr>
            <a:r>
              <a:rPr lang="el-GR" sz="1800" dirty="0" smtClean="0"/>
              <a:t>2</a:t>
            </a:r>
            <a:r>
              <a:rPr lang="el-GR" sz="1800" baseline="30000" dirty="0" smtClean="0"/>
              <a:t>η</a:t>
            </a:r>
            <a:r>
              <a:rPr lang="el-GR" sz="1800" dirty="0" smtClean="0"/>
              <a:t> </a:t>
            </a:r>
            <a:r>
              <a:rPr lang="el-GR" sz="1800" dirty="0"/>
              <a:t>Εβδομάδα </a:t>
            </a:r>
            <a:r>
              <a:rPr lang="el-GR" sz="1800" dirty="0" smtClean="0"/>
              <a:t>Επιχειρηματικότητας</a:t>
            </a:r>
            <a:endParaRPr lang="el-GR" sz="1800" dirty="0"/>
          </a:p>
          <a:p>
            <a:pPr marL="85725" indent="-9525" algn="ctr">
              <a:spcBef>
                <a:spcPts val="0"/>
              </a:spcBef>
              <a:buNone/>
            </a:pPr>
            <a:r>
              <a:rPr lang="el-GR" sz="1800" b="0" dirty="0" smtClean="0"/>
              <a:t>2-7 Ιουλίου 2013</a:t>
            </a:r>
            <a:endParaRPr lang="el-GR" sz="1800" b="0" dirty="0"/>
          </a:p>
          <a:p>
            <a:pPr marL="85725" indent="-9525" algn="just">
              <a:buNone/>
            </a:pPr>
            <a:endParaRPr lang="el-GR" sz="1800" b="0" dirty="0" smtClean="0"/>
          </a:p>
          <a:p>
            <a:pPr marL="85725" indent="-9525" algn="just">
              <a:buNone/>
            </a:pPr>
            <a:r>
              <a:rPr lang="el-GR" sz="1800" b="0" dirty="0" smtClean="0"/>
              <a:t>Στο πλαίσιο των εβδομάδων επιχειρηματικότητας η ΜοΚΕ ΕΜΠ μαζί με μέλη του </a:t>
            </a:r>
            <a:r>
              <a:rPr lang="en-US" sz="1800" b="0" dirty="0" smtClean="0"/>
              <a:t>SO Kwadraat </a:t>
            </a:r>
            <a:r>
              <a:rPr lang="el-GR" sz="1800" b="0" dirty="0" smtClean="0"/>
              <a:t>πραγματοποιούν συναντήσεις με ομάδες ερευνητών που σκοπεύουν να ιδρύσουν τη δική τους επιχείρηση.</a:t>
            </a:r>
          </a:p>
        </p:txBody>
      </p:sp>
      <p:grpSp>
        <p:nvGrpSpPr>
          <p:cNvPr id="9" name="8 - Ομάδα"/>
          <p:cNvGrpSpPr/>
          <p:nvPr/>
        </p:nvGrpSpPr>
        <p:grpSpPr>
          <a:xfrm>
            <a:off x="380999" y="1581148"/>
            <a:ext cx="4284000" cy="5019677"/>
            <a:chOff x="380999" y="1581148"/>
            <a:chExt cx="4284000" cy="5019677"/>
          </a:xfrm>
        </p:grpSpPr>
        <p:sp>
          <p:nvSpPr>
            <p:cNvPr id="7" name="Rectangle 9"/>
            <p:cNvSpPr>
              <a:spLocks noChangeArrowheads="1"/>
            </p:cNvSpPr>
            <p:nvPr/>
          </p:nvSpPr>
          <p:spPr bwMode="gray">
            <a:xfrm>
              <a:off x="380999" y="1581148"/>
              <a:ext cx="4284000" cy="489585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algn="ctr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just" defTabSz="801688" eaLnBrk="0" hangingPunct="0"/>
              <a:endParaRPr lang="el-GR" sz="1800" dirty="0" smtClean="0"/>
            </a:p>
            <a:p>
              <a:pPr algn="just" defTabSz="801688" eaLnBrk="0" hangingPunct="0"/>
              <a:endParaRPr lang="el-GR" sz="1800" dirty="0" smtClean="0"/>
            </a:p>
            <a:p>
              <a:pPr algn="just" defTabSz="801688" eaLnBrk="0" hangingPunct="0"/>
              <a:r>
                <a:rPr lang="el-GR" sz="1800" dirty="0" smtClean="0"/>
                <a:t> </a:t>
              </a:r>
              <a:endParaRPr lang="en-US" sz="1800" b="1" noProof="1">
                <a:solidFill>
                  <a:srgbClr val="FFFFFF"/>
                </a:solidFill>
              </a:endParaRPr>
            </a:p>
          </p:txBody>
        </p:sp>
        <p:pic>
          <p:nvPicPr>
            <p:cNvPr id="209922" name="Picture 2" descr="http://www.icsense.com/sites/default/files/logosokwadraat.jpg"/>
            <p:cNvPicPr>
              <a:picLocks noChangeAspect="1" noChangeArrowheads="1"/>
            </p:cNvPicPr>
            <p:nvPr/>
          </p:nvPicPr>
          <p:blipFill>
            <a:blip r:embed="rId3" cstate="print"/>
            <a:srcRect t="30833" b="30595"/>
            <a:stretch>
              <a:fillRect/>
            </a:stretch>
          </p:blipFill>
          <p:spPr bwMode="auto">
            <a:xfrm>
              <a:off x="488618" y="1697270"/>
              <a:ext cx="2074775" cy="800270"/>
            </a:xfrm>
            <a:prstGeom prst="rect">
              <a:avLst/>
            </a:prstGeom>
            <a:noFill/>
          </p:spPr>
        </p:pic>
        <p:sp>
          <p:nvSpPr>
            <p:cNvPr id="8" name="Rectangle 6"/>
            <p:cNvSpPr>
              <a:spLocks noChangeArrowheads="1"/>
            </p:cNvSpPr>
            <p:nvPr/>
          </p:nvSpPr>
          <p:spPr bwMode="gray">
            <a:xfrm>
              <a:off x="493802" y="2543852"/>
              <a:ext cx="4135348" cy="4056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rIns="0"/>
            <a:lstStyle/>
            <a:p>
              <a:pPr algn="just" defTabSz="801688" eaLnBrk="0" hangingPunct="0"/>
              <a:r>
                <a:rPr lang="el-GR" sz="1700" dirty="0" smtClean="0"/>
                <a:t>Συνεργασία με </a:t>
              </a:r>
              <a:r>
                <a:rPr lang="el-GR" sz="1700" dirty="0"/>
                <a:t>τον Βελγικό μη </a:t>
              </a:r>
              <a:r>
                <a:rPr lang="el-GR" sz="1700" dirty="0" smtClean="0"/>
                <a:t>κερδοσκοπικό οργανισμό</a:t>
              </a:r>
              <a:r>
                <a:rPr lang="el-GR" sz="1700" dirty="0"/>
                <a:t> </a:t>
              </a:r>
              <a:r>
                <a:rPr lang="el-GR" sz="1700" dirty="0" smtClean="0"/>
                <a:t>SO Kwadraat</a:t>
              </a:r>
              <a:r>
                <a:rPr lang="el-GR" sz="1700" dirty="0"/>
                <a:t> που εδρεύει στο </a:t>
              </a:r>
              <a:r>
                <a:rPr lang="el-GR" sz="1700" dirty="0" smtClean="0"/>
                <a:t>Haasrode Technology Research</a:t>
              </a:r>
              <a:r>
                <a:rPr lang="en-US" sz="1700" dirty="0" smtClean="0"/>
                <a:t> </a:t>
              </a:r>
              <a:r>
                <a:rPr lang="el-GR" sz="1700" dirty="0" smtClean="0"/>
                <a:t>Park</a:t>
              </a:r>
              <a:r>
                <a:rPr lang="el-GR" sz="1700" dirty="0"/>
                <a:t> του Πανεπιστημίου </a:t>
              </a:r>
              <a:r>
                <a:rPr lang="en-US" sz="1700" dirty="0" smtClean="0"/>
                <a:t>KU LEUVEN</a:t>
              </a:r>
              <a:r>
                <a:rPr lang="el-GR" sz="1700" dirty="0"/>
                <a:t> και αποτελεί πρότυπο υποστήριξης και </a:t>
              </a:r>
              <a:r>
                <a:rPr lang="el-GR" sz="1700" dirty="0" smtClean="0"/>
                <a:t>ανάπτυξης τεχνοβλαστών. </a:t>
              </a:r>
            </a:p>
            <a:p>
              <a:pPr algn="just" defTabSz="801688" eaLnBrk="0" hangingPunct="0"/>
              <a:r>
                <a:rPr lang="el-GR" sz="1700" dirty="0" smtClean="0"/>
                <a:t>Από το 2006</a:t>
              </a:r>
              <a:r>
                <a:rPr lang="en-US" sz="1700" dirty="0" smtClean="0"/>
                <a:t>: </a:t>
              </a:r>
              <a:endParaRPr lang="el-GR" sz="1700" dirty="0" smtClean="0"/>
            </a:p>
            <a:p>
              <a:pPr algn="just" defTabSz="801688" eaLnBrk="0" hangingPunct="0"/>
              <a:r>
                <a:rPr lang="el-GR" sz="1700" dirty="0" smtClean="0"/>
                <a:t> - συμβουλευτική σε 160 ομάδες ερευνητών </a:t>
              </a:r>
            </a:p>
            <a:p>
              <a:pPr algn="just" defTabSz="801688" eaLnBrk="0" hangingPunct="0"/>
              <a:r>
                <a:rPr lang="el-GR" sz="1700" dirty="0" smtClean="0"/>
                <a:t> - ίδρυση 62 επιχειρήσεων υψηλής τεχνολογίας (εκ των οποίων οι 57</a:t>
              </a:r>
              <a:r>
                <a:rPr lang="en-US" sz="1700" dirty="0" smtClean="0"/>
                <a:t> </a:t>
              </a:r>
              <a:r>
                <a:rPr lang="el-GR" sz="1700" dirty="0" smtClean="0"/>
                <a:t>είναι σήμερα ενεργές) </a:t>
              </a:r>
            </a:p>
            <a:p>
              <a:pPr algn="just" defTabSz="801688" eaLnBrk="0" hangingPunct="0"/>
              <a:r>
                <a:rPr lang="el-GR" sz="1700" dirty="0" smtClean="0"/>
                <a:t> -  δημιουργία 900 περίπου θέσεων εργασίας</a:t>
              </a:r>
              <a:endParaRPr lang="en-US" sz="1700" b="1" noProof="1">
                <a:solidFill>
                  <a:srgbClr val="FFFFFF"/>
                </a:solidFill>
              </a:endParaRPr>
            </a:p>
          </p:txBody>
        </p:sp>
      </p:grp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049963" cy="600075"/>
          </a:xfrm>
        </p:spPr>
        <p:txBody>
          <a:bodyPr/>
          <a:lstStyle/>
          <a:p>
            <a:r>
              <a:rPr lang="el-GR" noProof="1" smtClean="0"/>
              <a:t>Κύριες Δράσεις ΜοΚΕ ΕΜΠ</a:t>
            </a:r>
            <a:br>
              <a:rPr lang="el-GR" noProof="1" smtClean="0"/>
            </a:br>
            <a:r>
              <a:rPr lang="el-GR" noProof="1" smtClean="0"/>
              <a:t>Εξατομικευμένη Συμβουλευτική Υποστήριξη</a:t>
            </a:r>
            <a:endParaRPr lang="de-DE" noProof="1"/>
          </a:p>
        </p:txBody>
      </p:sp>
      <p:sp>
        <p:nvSpPr>
          <p:cNvPr id="4" name="Rounded Rectangle 3"/>
          <p:cNvSpPr/>
          <p:nvPr/>
        </p:nvSpPr>
        <p:spPr bwMode="auto">
          <a:xfrm rot="20722367">
            <a:off x="7439024" y="2085976"/>
            <a:ext cx="1400175" cy="47625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15 ομάδες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 rot="20722367">
            <a:off x="7458075" y="3452328"/>
            <a:ext cx="1400175" cy="47625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15 ομάδες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46952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0525" y="1276351"/>
            <a:ext cx="8520113" cy="47005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l-GR" dirty="0"/>
              <a:t>Ενημέρωση</a:t>
            </a:r>
          </a:p>
          <a:p>
            <a:pPr lvl="1">
              <a:spcBef>
                <a:spcPts val="0"/>
              </a:spcBef>
            </a:pPr>
            <a:r>
              <a:rPr lang="en-US" dirty="0"/>
              <a:t>Portal </a:t>
            </a:r>
            <a:r>
              <a:rPr lang="el-GR" dirty="0" smtClean="0"/>
              <a:t>ΜοΚΕ -</a:t>
            </a:r>
            <a:r>
              <a:rPr lang="el-GR" dirty="0"/>
              <a:t>ΕΜΠ (8</a:t>
            </a:r>
            <a:r>
              <a:rPr lang="en-US" dirty="0"/>
              <a:t>.</a:t>
            </a:r>
            <a:r>
              <a:rPr lang="el-GR" dirty="0"/>
              <a:t>134 μοναδικοί χρήστες, 14</a:t>
            </a:r>
            <a:r>
              <a:rPr lang="en-US" dirty="0"/>
              <a:t>.</a:t>
            </a:r>
            <a:r>
              <a:rPr lang="el-GR" dirty="0"/>
              <a:t>811 επισκέψεις, 51.980 θεάσεις σελίδων του </a:t>
            </a:r>
            <a:r>
              <a:rPr lang="en-US" dirty="0"/>
              <a:t>portal</a:t>
            </a:r>
            <a:r>
              <a:rPr lang="en-US" dirty="0" smtClean="0"/>
              <a:t>)</a:t>
            </a:r>
            <a:r>
              <a:rPr lang="el-GR" dirty="0" smtClean="0"/>
              <a:t>, Μάιος 2013</a:t>
            </a:r>
            <a:endParaRPr lang="el-GR" dirty="0"/>
          </a:p>
          <a:p>
            <a:pPr lvl="1">
              <a:spcBef>
                <a:spcPts val="0"/>
              </a:spcBef>
            </a:pPr>
            <a:r>
              <a:rPr lang="en-US" dirty="0"/>
              <a:t>Newsletter (</a:t>
            </a:r>
            <a:r>
              <a:rPr lang="el-GR" dirty="0"/>
              <a:t>περίπου 1.500 παραλήπτες)</a:t>
            </a:r>
          </a:p>
          <a:p>
            <a:pPr marL="190500" lvl="2" indent="-190500">
              <a:spcBef>
                <a:spcPts val="0"/>
              </a:spcBef>
              <a:buFont typeface="Wingdings" pitchFamily="2" charset="2"/>
              <a:buChar char="§"/>
            </a:pPr>
            <a:r>
              <a:rPr lang="el-GR" sz="2000" b="1" dirty="0" smtClean="0">
                <a:ea typeface="+mn-ea"/>
                <a:cs typeface="+mn-cs"/>
              </a:rPr>
              <a:t>Συνεργασίες</a:t>
            </a:r>
            <a:endParaRPr lang="el-GR" sz="2000" b="1" dirty="0">
              <a:ea typeface="+mn-ea"/>
              <a:cs typeface="+mn-cs"/>
            </a:endParaRPr>
          </a:p>
          <a:p>
            <a:pPr lvl="1">
              <a:spcBef>
                <a:spcPts val="0"/>
              </a:spcBef>
            </a:pPr>
            <a:r>
              <a:rPr lang="el-GR" dirty="0"/>
              <a:t>Συνεργασία με τον ΣΕΒ για το πρόγραμμα «Μαζί στην Εκκίνηση» 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l-GR" dirty="0" smtClean="0"/>
              <a:t>Μεταφορά τεχνογνωσίας από την </a:t>
            </a:r>
            <a:r>
              <a:rPr lang="en-US" dirty="0" smtClean="0"/>
              <a:t>SO Kwadraat</a:t>
            </a:r>
            <a:endParaRPr lang="el-GR" dirty="0"/>
          </a:p>
          <a:p>
            <a:pPr lvl="1">
              <a:spcBef>
                <a:spcPts val="0"/>
              </a:spcBef>
            </a:pPr>
            <a:r>
              <a:rPr lang="el-GR" dirty="0" smtClean="0"/>
              <a:t>Συνεργασία </a:t>
            </a:r>
            <a:r>
              <a:rPr lang="el-GR" dirty="0"/>
              <a:t>με ΙΕΕΕ για ειδικό </a:t>
            </a:r>
            <a:r>
              <a:rPr lang="en-US" dirty="0"/>
              <a:t>workshop </a:t>
            </a:r>
            <a:r>
              <a:rPr lang="el-GR" dirty="0"/>
              <a:t>σε θέματα επιχειρηματικότητας στο πλαίσιο του «</a:t>
            </a:r>
            <a:r>
              <a:rPr lang="en-US" dirty="0"/>
              <a:t>13th IEEE  International Conference on </a:t>
            </a:r>
            <a:r>
              <a:rPr lang="en-US" dirty="0" smtClean="0"/>
              <a:t>Bioinformatics </a:t>
            </a:r>
            <a:r>
              <a:rPr lang="en-US" dirty="0"/>
              <a:t>and </a:t>
            </a:r>
            <a:r>
              <a:rPr lang="en-US" dirty="0" smtClean="0"/>
              <a:t>Bioengineering</a:t>
            </a:r>
            <a:r>
              <a:rPr lang="el-GR" dirty="0" smtClean="0"/>
              <a:t>»</a:t>
            </a:r>
            <a:r>
              <a:rPr lang="en-US" dirty="0" smtClean="0"/>
              <a:t> </a:t>
            </a:r>
            <a:r>
              <a:rPr lang="el-GR" dirty="0"/>
              <a:t>(</a:t>
            </a:r>
            <a:r>
              <a:rPr lang="el-GR" dirty="0" smtClean="0"/>
              <a:t>Νοέμβριος, </a:t>
            </a:r>
            <a:r>
              <a:rPr lang="el-GR" dirty="0"/>
              <a:t>2013</a:t>
            </a:r>
            <a:r>
              <a:rPr lang="el-GR" dirty="0" smtClean="0"/>
              <a:t>)</a:t>
            </a:r>
          </a:p>
          <a:p>
            <a:pPr lvl="1">
              <a:spcBef>
                <a:spcPts val="0"/>
              </a:spcBef>
            </a:pPr>
            <a:r>
              <a:rPr lang="el-GR" dirty="0" smtClean="0"/>
              <a:t>Διοργάνωση </a:t>
            </a:r>
            <a:r>
              <a:rPr lang="en-US" dirty="0" smtClean="0"/>
              <a:t>Business Game</a:t>
            </a:r>
            <a:r>
              <a:rPr lang="el-GR" dirty="0" smtClean="0"/>
              <a:t> σε επίπεδο ιδρύματος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l-GR" dirty="0" smtClean="0"/>
              <a:t>Συνεργασία με το Πρόγραμμα </a:t>
            </a:r>
            <a:r>
              <a:rPr lang="en-US" dirty="0" smtClean="0"/>
              <a:t>Future Leaders (</a:t>
            </a:r>
            <a:r>
              <a:rPr lang="el-GR" dirty="0" smtClean="0"/>
              <a:t>από το </a:t>
            </a:r>
            <a:r>
              <a:rPr lang="en-US" dirty="0" smtClean="0"/>
              <a:t>2010</a:t>
            </a:r>
            <a:r>
              <a:rPr lang="el-GR" dirty="0" smtClean="0"/>
              <a:t>) [δεκαήμερη βιωματική εκπαίδευση επί του πεδίου για διαμόρφωση επιχειρησιακού σχεδίου σε κοινωφελείς οργανισμούς]. </a:t>
            </a:r>
            <a:r>
              <a:rPr lang="en-US" dirty="0" smtClean="0"/>
              <a:t>  http://www.futureleaders.gr/gr/main.php</a:t>
            </a:r>
            <a:endParaRPr lang="el-GR" dirty="0" smtClean="0"/>
          </a:p>
          <a:p>
            <a:pPr>
              <a:spcBef>
                <a:spcPts val="0"/>
              </a:spcBef>
            </a:pPr>
            <a:r>
              <a:rPr lang="el-GR" dirty="0" smtClean="0"/>
              <a:t>Δικτύωση</a:t>
            </a:r>
            <a:endParaRPr lang="el-GR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l-GR" dirty="0"/>
              <a:t>Δικτύωση με ένα μεγάλο αριθμό φορέων </a:t>
            </a:r>
            <a:r>
              <a:rPr lang="en-US" dirty="0"/>
              <a:t>(</a:t>
            </a:r>
            <a:r>
              <a:rPr lang="en-US" dirty="0" smtClean="0"/>
              <a:t>S</a:t>
            </a:r>
            <a:r>
              <a:rPr lang="el-GR" dirty="0" smtClean="0"/>
              <a:t>Ο</a:t>
            </a:r>
            <a:r>
              <a:rPr lang="en-US" dirty="0" smtClean="0"/>
              <a:t> </a:t>
            </a:r>
            <a:r>
              <a:rPr lang="en-US" dirty="0"/>
              <a:t>Kwadraat, </a:t>
            </a:r>
            <a:r>
              <a:rPr lang="el-GR" dirty="0"/>
              <a:t>ΣΕΒ</a:t>
            </a:r>
            <a:r>
              <a:rPr lang="en-US" dirty="0" smtClean="0"/>
              <a:t>, </a:t>
            </a:r>
            <a:r>
              <a:rPr lang="el-GR" dirty="0" smtClean="0"/>
              <a:t>ΣΕΚΕ,</a:t>
            </a:r>
            <a:r>
              <a:rPr lang="en-US" dirty="0" smtClean="0"/>
              <a:t> </a:t>
            </a:r>
            <a:r>
              <a:rPr lang="el-GR" dirty="0"/>
              <a:t>Ίδρυμα Μποδοσάκη</a:t>
            </a:r>
            <a:r>
              <a:rPr lang="el-GR" dirty="0" smtClean="0"/>
              <a:t>, Ίδρυμα Λεβέντη, </a:t>
            </a:r>
            <a:r>
              <a:rPr lang="el-GR" dirty="0"/>
              <a:t>Δήμος Αθηναίων, ΤΕΕ, </a:t>
            </a:r>
            <a:r>
              <a:rPr lang="en-US" dirty="0"/>
              <a:t>Erasmus for Young Entrepreneurs</a:t>
            </a:r>
            <a:r>
              <a:rPr lang="en-US" dirty="0" smtClean="0"/>
              <a:t>,</a:t>
            </a:r>
            <a:r>
              <a:rPr lang="el-GR" dirty="0" smtClean="0"/>
              <a:t> ΟΠΑ, Παν. Αιγαίου, Παν. Ιονίου κα ΑΕΙ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Clr>
                <a:schemeClr val="accent2"/>
              </a:buClr>
            </a:pPr>
            <a:endParaRPr lang="de-DE" noProof="1"/>
          </a:p>
          <a:p>
            <a:pPr lvl="1">
              <a:buClr>
                <a:schemeClr val="accent2"/>
              </a:buClr>
            </a:pPr>
            <a:endParaRPr lang="de-DE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147638"/>
            <a:ext cx="6049963" cy="600075"/>
          </a:xfrm>
        </p:spPr>
        <p:txBody>
          <a:bodyPr/>
          <a:lstStyle/>
          <a:p>
            <a:r>
              <a:rPr lang="el-GR" noProof="1" smtClean="0"/>
              <a:t>Δράσεις Ανάπτυξης δικτύωσης και συνεργασίας ΜοΚΕ ΕΜΠ</a:t>
            </a:r>
            <a:endParaRPr lang="de-DE" noProof="1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gray">
          <a:xfrm flipV="1">
            <a:off x="1227137" y="5964238"/>
            <a:ext cx="801687" cy="1150937"/>
          </a:xfrm>
          <a:prstGeom prst="rightArrow">
            <a:avLst>
              <a:gd name="adj1" fmla="val 55000"/>
              <a:gd name="adj2" fmla="val 63606"/>
            </a:avLst>
          </a:prstGeom>
          <a:gradFill rotWithShape="1">
            <a:gsLst>
              <a:gs pos="0">
                <a:srgbClr val="F8A208"/>
              </a:gs>
              <a:gs pos="100000">
                <a:srgbClr val="969696"/>
              </a:gs>
            </a:gsLst>
            <a:lin ang="0" scaled="1"/>
          </a:gradFill>
          <a:ln w="28575">
            <a:solidFill>
              <a:srgbClr val="FFFFFF"/>
            </a:solidFill>
            <a:miter lim="800000"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rot="10800000" lIns="324000" tIns="0" rIns="0" bIns="0" anchor="ctr"/>
          <a:lstStyle/>
          <a:p>
            <a:pPr algn="ctr" eaLnBrk="0" hangingPunct="0"/>
            <a:endParaRPr lang="en-US" sz="1800" noProof="1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209800" y="6038850"/>
            <a:ext cx="6115049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08000" tIns="108000" rIns="72000" bIns="72000" anchor="b"/>
          <a:lstStyle/>
          <a:p>
            <a:pPr algn="just">
              <a:spcBef>
                <a:spcPct val="25000"/>
              </a:spcBef>
            </a:pPr>
            <a:r>
              <a:rPr lang="el-GR" sz="1600" b="1" noProof="1"/>
              <a:t>Ο</a:t>
            </a:r>
            <a:r>
              <a:rPr lang="el-GR" sz="1600" b="1" noProof="1" smtClean="0"/>
              <a:t>ι δράσεις της ΜοΚΕ ΕΜΠ έχουν ως αποτέλεσμα την άνοδο της αναγνωρισιμότητας στην Ελλάδα και το εξωτερικό. </a:t>
            </a:r>
            <a:endParaRPr lang="en-US" sz="1600" b="1" noProof="1"/>
          </a:p>
        </p:txBody>
      </p:sp>
    </p:spTree>
    <p:extLst>
      <p:ext uri="{BB962C8B-B14F-4D97-AF65-F5344CB8AC3E}">
        <p14:creationId xmlns:p14="http://schemas.microsoft.com/office/powerpoint/2010/main" xmlns="" val="18888325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 smtClean="0"/>
              <a:t>Πανεπιστήμιο και κοινωνική επιχειρηματικότητα</a:t>
            </a:r>
            <a:endParaRPr lang="en-US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Princeton –School of Engineering and Applied Science</a:t>
            </a:r>
            <a:endParaRPr lang="el-GR" dirty="0" smtClean="0"/>
          </a:p>
          <a:p>
            <a:pPr>
              <a:buNone/>
            </a:pPr>
            <a:r>
              <a:rPr lang="el-GR" sz="1600" cap="all" dirty="0" smtClean="0"/>
              <a:t>    </a:t>
            </a:r>
            <a:r>
              <a:rPr lang="en-US" sz="1600" cap="all" dirty="0" smtClean="0"/>
              <a:t>A COLLABORATORY FOR SOCIAL ENTREPRENEURSHIP (SE LAB)</a:t>
            </a:r>
            <a:r>
              <a:rPr lang="el-GR" sz="1600" cap="all" dirty="0" smtClean="0"/>
              <a:t>: </a:t>
            </a:r>
            <a:r>
              <a:rPr lang="en-US" sz="1400" b="0" dirty="0" smtClean="0"/>
              <a:t>Design/development of innovative social ventures -- often technology driven -- addressing major global challenges: poverty alleviation and international development, health and human rights, energy and environmental sustainability, peace and security, education. </a:t>
            </a:r>
            <a:endParaRPr lang="el-GR" sz="1400" b="0" dirty="0" smtClean="0"/>
          </a:p>
          <a:p>
            <a:pPr lvl="1"/>
            <a:r>
              <a:rPr lang="en-US" sz="1600" b="0" dirty="0" smtClean="0"/>
              <a:t>Some 75 students </a:t>
            </a:r>
            <a:r>
              <a:rPr lang="el-GR" sz="1600" b="0" dirty="0" smtClean="0"/>
              <a:t>(</a:t>
            </a:r>
            <a:r>
              <a:rPr lang="en-US" sz="1600" dirty="0" smtClean="0"/>
              <a:t>taking economics, engineering, molecular biology and many other disciplines</a:t>
            </a:r>
            <a:r>
              <a:rPr lang="el-GR" sz="1600" dirty="0" smtClean="0"/>
              <a:t>)</a:t>
            </a:r>
            <a:r>
              <a:rPr lang="en-US" sz="1600" dirty="0" smtClean="0"/>
              <a:t> </a:t>
            </a:r>
            <a:r>
              <a:rPr lang="en-US" sz="1600" b="0" dirty="0" smtClean="0"/>
              <a:t>are diving into 20 projects that target some of the largest challenges facing society today, including poverty, disease, security and energy.</a:t>
            </a:r>
            <a:r>
              <a:rPr lang="en-US" b="0" dirty="0" smtClean="0"/>
              <a:t> </a:t>
            </a:r>
            <a:endParaRPr lang="el-GR" b="0" dirty="0" smtClean="0"/>
          </a:p>
          <a:p>
            <a:pPr lvl="2"/>
            <a:r>
              <a:rPr lang="en-US" sz="1400" dirty="0" smtClean="0"/>
              <a:t>Engineering school freshman Eden Full was still in high school when she invented a system for rotating solar panels to face the sun without using electricity. She founded a venture, </a:t>
            </a:r>
            <a:r>
              <a:rPr lang="en-US" sz="1400" dirty="0" err="1" smtClean="0"/>
              <a:t>Roseicollis</a:t>
            </a:r>
            <a:r>
              <a:rPr lang="en-US" sz="1400" dirty="0" smtClean="0"/>
              <a:t> Technologies, to advance the use of the invention to promote sustainable energy collection in developing areas. In the SE Lab, Full is working with four other students to create a business model for implementing the invention in Indonesia.</a:t>
            </a:r>
            <a:endParaRPr lang="el-GR" sz="1400" dirty="0" smtClean="0"/>
          </a:p>
          <a:p>
            <a:pPr lvl="2"/>
            <a:r>
              <a:rPr lang="en-US" sz="1400" dirty="0" smtClean="0"/>
              <a:t>Other projects range from a garbage-to-methane energy venture in a Karachi, Pakistan, slum to an education innovation effort in Colombia. A number of projects focus on improving human health, including an AIDS and breast cancer initiative in Kenya and a mobile phone-enabled malaria information system in Tanzania.</a:t>
            </a:r>
            <a:endParaRPr lang="el-GR" sz="1400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l-GR" b="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ctr">
              <a:buNone/>
            </a:pPr>
            <a:r>
              <a:rPr lang="el-GR" sz="2800" dirty="0" smtClean="0"/>
              <a:t>Ευχαριστώ πολύ για την προσοχή σας!</a:t>
            </a:r>
          </a:p>
          <a:p>
            <a:pPr algn="ctr">
              <a:buNone/>
            </a:pPr>
            <a:r>
              <a:rPr lang="en-US" sz="2400" dirty="0" smtClean="0"/>
              <a:t>protoger@chemeng.ntua.gr</a:t>
            </a:r>
            <a:endParaRPr 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Κοινωνική επιχειρηματικότητα και καινοτομία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0" dirty="0" smtClean="0"/>
              <a:t>Η </a:t>
            </a:r>
            <a:r>
              <a:rPr lang="el-GR" dirty="0" smtClean="0"/>
              <a:t>κοινωνική επιχειρηματικότητα </a:t>
            </a:r>
            <a:r>
              <a:rPr lang="el-GR" b="0" dirty="0" smtClean="0"/>
              <a:t>στοχεύει στην επίλυση πιεστικών κοινωνικών προβλημάτων όπως η προστασία του περιβάλλοντος, η εκπαίδευση, η παροχή υπηρεσιών υγείας, η φτώχεια, ενέργεια, υδάτινοι πόροι κλπ. συχνά μέσα από την εφαρμογή καινοτόμων προσεγγίσεων</a:t>
            </a:r>
            <a:r>
              <a:rPr lang="en-US" b="0" dirty="0" smtClean="0"/>
              <a:t>.</a:t>
            </a:r>
            <a:endParaRPr lang="el-GR" b="0" dirty="0" smtClean="0"/>
          </a:p>
          <a:p>
            <a:r>
              <a:rPr lang="el-GR" b="0" dirty="0" smtClean="0"/>
              <a:t>Μελέτες για την κοινωνική επιχειρηματικότητα στην Ευρώπη, δείχνουν ότι το 75% αυτών των εγχειρημάτων αυτών εστιάζουν στην αντιμετώπιση προκλήσεων που σχετίζονται με την εκπαίδευση και την επιμόρφωση (</a:t>
            </a:r>
            <a:r>
              <a:rPr lang="en-US" b="0" dirty="0" smtClean="0"/>
              <a:t>smart growth), </a:t>
            </a:r>
            <a:r>
              <a:rPr lang="el-GR" b="0" dirty="0" smtClean="0"/>
              <a:t>την οικονομική, κοινωνική ανάπτυξη και την παροχή κοινωνικών υπηρεσιών (</a:t>
            </a:r>
            <a:r>
              <a:rPr lang="en-US" b="0" dirty="0" smtClean="0"/>
              <a:t>inclusive growth), </a:t>
            </a:r>
            <a:r>
              <a:rPr lang="el-GR" b="0" dirty="0" smtClean="0"/>
              <a:t>καθώς και το περιβάλλον</a:t>
            </a:r>
            <a:r>
              <a:rPr lang="en-US" b="0" dirty="0" smtClean="0"/>
              <a:t> (sustainable development)</a:t>
            </a:r>
            <a:r>
              <a:rPr lang="el-GR" b="0" dirty="0" smtClean="0"/>
              <a:t>. Είναι χαρακτηριστικό ότι αυτές οι επιχειρήσεις, παρά τον σχετικά περιορισμένο αριθμό τους μπορεί να καινοτομούν (</a:t>
            </a:r>
            <a:r>
              <a:rPr lang="en-US" b="0" dirty="0" smtClean="0"/>
              <a:t>new-to-the market innovations) </a:t>
            </a:r>
            <a:r>
              <a:rPr lang="el-GR" b="0" dirty="0" smtClean="0"/>
              <a:t>περισσότερο απ’ ότι οι «συμβατικές επιχειρήσεις».  </a:t>
            </a:r>
            <a:endParaRPr lang="en-US" b="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708" y="1283677"/>
            <a:ext cx="7824889" cy="422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7FE9FCB4-D21C-4BBA-A38A-69CBF1FEF75C}" type="slidenum">
              <a:rPr lang="el-GR"/>
              <a:pPr>
                <a:defRPr/>
              </a:pPr>
              <a:t>5</a:t>
            </a:fld>
            <a:endParaRPr lang="el-GR" dirty="0"/>
          </a:p>
        </p:txBody>
      </p:sp>
      <p:graphicFrame>
        <p:nvGraphicFramePr>
          <p:cNvPr id="132120" name="Group 24"/>
          <p:cNvGraphicFramePr>
            <a:graphicFrameLocks noGrp="1"/>
          </p:cNvGraphicFramePr>
          <p:nvPr/>
        </p:nvGraphicFramePr>
        <p:xfrm>
          <a:off x="0" y="215900"/>
          <a:ext cx="9144000" cy="7332283"/>
        </p:xfrm>
        <a:graphic>
          <a:graphicData uri="http://schemas.openxmlformats.org/drawingml/2006/table">
            <a:tbl>
              <a:tblPr/>
              <a:tblGrid>
                <a:gridCol w="2484438"/>
                <a:gridCol w="6659562"/>
              </a:tblGrid>
              <a:tr h="6270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Καινοτομικές επιδόσεις των ελληνικών επιχειρήσεων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(Πηγή: Έρευνα στις επιχειρήσεις </a:t>
                      </a:r>
                      <a:r>
                        <a:rPr kumimoji="0" lang="el-GR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για την πρόβλεψη των μεταβολών στα περιφερειακά παραγωγικά συστήματα και τις τοπικές αγορές εργασίας, 2011, ΙΟΒΕ-ΕΒΕΟ, ΕΜΠ)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170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Καινοτομία προϊόντος</a:t>
                      </a: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Οι μισές επιχειρήσεις παρήγαγαν καινοτομικά προϊόντα την τελευταία διετία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Κυρίως όμως καινοτομία που είναι νέα για την επιχείρηση (69%) ή νέα για την ελληνική αγορά (50,6%)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το 13% των συνολικών πωλήσεων τους προέρχονται από πωλήσεις καινοτομικών προϊόντων</a:t>
                      </a: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</a:tr>
              <a:tr h="186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Καινοτομία διαδικασίας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 Μία στις τρεις επιχειρήσεις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50000"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κυρίως σε μεθόδους παραγωγής (70%) και στη χρήση ΤΠΕ (50%)</a:t>
                      </a: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</a:tr>
              <a:tr h="186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Οργανωσιακή καινοτομία</a:t>
                      </a: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el-G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38% των επιχειρήσεων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50000"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κυρίως σε μεθόδους πώλησης (70%) και μεθόδους οργάνωσης της εργασίας (56%)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150000"/>
                        <a:buFontTx/>
                        <a:buNone/>
                        <a:tabLst/>
                      </a:pP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34" name="Group 26"/>
          <p:cNvGraphicFramePr>
            <a:graphicFrameLocks noGrp="1"/>
          </p:cNvGraphicFramePr>
          <p:nvPr/>
        </p:nvGraphicFramePr>
        <p:xfrm>
          <a:off x="0" y="201613"/>
          <a:ext cx="9144000" cy="7261798"/>
        </p:xfrm>
        <a:graphic>
          <a:graphicData uri="http://schemas.openxmlformats.org/drawingml/2006/table">
            <a:tbl>
              <a:tblPr/>
              <a:tblGrid>
                <a:gridCol w="1476375"/>
                <a:gridCol w="2555875"/>
                <a:gridCol w="2555875"/>
                <a:gridCol w="2555875"/>
              </a:tblGrid>
              <a:tr h="7223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 Καινοτομία  στις ελληνικές επιχειρήσεις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(Πηγή: 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Έρευνα στις επιχειρήσεις </a:t>
                      </a:r>
                      <a:r>
                        <a:rPr kumimoji="0" lang="el-G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mbria" pitchFamily="18" charset="0"/>
                          <a:ea typeface="+mn-ea"/>
                          <a:cs typeface="Arial" pitchFamily="34" charset="0"/>
                        </a:rPr>
                        <a:t>για την πρόβλεψη των μεταβολών στα περιφερειακά παραγωγικά συστήματα και τις τοπικές αγορές εργασίας, 2011, ΙΟΒΕ-ΕΒΕΟ, ΕΜΠ)</a:t>
                      </a: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73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Τυπολογία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Κατηγορία Α: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 οι «υψηλής έντασης καινοτομίας»  </a:t>
                      </a:r>
                    </a:p>
                  </a:txBody>
                  <a:tcPr marL="108000" marR="108000" marT="46800" marB="46800" anchor="ctr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Κατηγορία Β</a:t>
                      </a: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: οι «μέτριας έντασης καινοτομίας» 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Κατηγορία Γ: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οι «χαμηλής έντασης καινοτομίας»</a:t>
                      </a:r>
                    </a:p>
                  </a:txBody>
                  <a:tcPr marL="108000" marR="108000" marT="46800" marB="46800" anchor="ctr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</a:tr>
              <a:tr h="2208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Ταυτότητα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Καινοτομία προϊόντος </a:t>
                      </a: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καινοτομία διαδικασίας: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443 επιχειρήσεις (21,9% του δείγματος)</a:t>
                      </a:r>
                      <a:endParaRPr kumimoji="0" lang="en-US" sz="1800" b="1" i="0" u="sng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984 επιχειρήσεις (48,6% του δείγματος)</a:t>
                      </a:r>
                      <a:endParaRPr kumimoji="0" lang="el-GR" sz="18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Κανένα είδος καινοτομίας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598 επιχειρήσεις (29,5% του δείγματος)</a:t>
                      </a: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06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Διαφορές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61%  μεγάλες επιχειρήσεις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86% εφαρμόζει προγράμματα εκπαίδευσης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30% διεξάγει έρευνα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in house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46% μεγάλες επιχειρήσεις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79% εφαρμόζει προγράμματα εκπαίδευσης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erpetua" pitchFamily="18" charset="0"/>
                          <a:cs typeface="Arial" pitchFamily="34" charset="0"/>
                        </a:rPr>
                        <a:t>25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% διεξάγει έρευνα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in house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33% είναι μεγάλες επιχειρήσεις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60% εφαρμόζει προγράμματα εκπαίδευσης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erpetua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erpetua" pitchFamily="18" charset="0"/>
                          <a:cs typeface="Arial" pitchFamily="34" charset="0"/>
                        </a:rPr>
                        <a:t>14</a:t>
                      </a: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% διεξάγει έρευνα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Arial" pitchFamily="34" charset="0"/>
                        </a:rPr>
                        <a:t>in house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pitchFamily="34" charset="0"/>
                      </a:endParaRPr>
                    </a:p>
                  </a:txBody>
                  <a:tcPr marL="108000" marR="108000" marT="46800" marB="46800" horzOverflow="overflow">
                    <a:lnL w="28575" cap="flat" cmpd="sng" algn="ctr">
                      <a:solidFill>
                        <a:srgbClr val="8B7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EE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Επιχειρηματικότητα έντασης γνώσης (</a:t>
            </a:r>
            <a:r>
              <a:rPr lang="en-US" sz="2400" dirty="0" smtClean="0"/>
              <a:t>knowledge</a:t>
            </a:r>
            <a:r>
              <a:rPr lang="el-GR" sz="2400" dirty="0" smtClean="0"/>
              <a:t>-</a:t>
            </a:r>
            <a:r>
              <a:rPr lang="en-US" sz="2400" dirty="0" smtClean="0"/>
              <a:t>intensive entrepreneurship): </a:t>
            </a:r>
            <a:r>
              <a:rPr lang="el-GR" sz="2400" dirty="0" smtClean="0"/>
              <a:t> ένας μηχανισμός μετασχηματισμού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Γνώση</a:t>
            </a:r>
          </a:p>
          <a:p>
            <a:pPr lvl="1"/>
            <a:r>
              <a:rPr lang="el-GR" sz="2000" dirty="0" smtClean="0"/>
              <a:t>Αποτελέσματα ερευνητικής δραστηριότητας.</a:t>
            </a:r>
          </a:p>
          <a:p>
            <a:pPr lvl="1"/>
            <a:r>
              <a:rPr lang="el-GR" sz="2000" dirty="0" smtClean="0"/>
              <a:t>Συστηματοποίηση και κωδικοποίηση γνώσης που προέρχεται από την επαγγελματική/ επιχειρηματική/ οργανωσιακή πρακτική.</a:t>
            </a:r>
          </a:p>
          <a:p>
            <a:r>
              <a:rPr lang="el-GR" sz="2400" b="0" dirty="0" smtClean="0"/>
              <a:t>Η επιχειρηματικότητα έντασης γνώσης ένας μηχανισμός που μετατρέπει την γνώση σε καινοτομία και σε οικονομική δραστηριότητα και μπορεί να συμβάλλει στην οικονομική μεγέθυνση και την κοινωνική ευημερία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Επιχειρηματικότητα εντάσεως γνώσης : Πως ορίζεται;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Σύμφωνα με το διευρωπαϊκό ερευνητικό πρόγραμμα </a:t>
            </a:r>
            <a:r>
              <a:rPr lang="en-US" dirty="0" smtClean="0"/>
              <a:t>AEGIS:</a:t>
            </a:r>
            <a:endParaRPr lang="el-GR" dirty="0" smtClean="0"/>
          </a:p>
          <a:p>
            <a:r>
              <a:rPr lang="el-GR" dirty="0" smtClean="0"/>
              <a:t>Δημιουργία μιας </a:t>
            </a:r>
            <a:r>
              <a:rPr lang="el-GR" b="1" dirty="0" smtClean="0"/>
              <a:t>νέας</a:t>
            </a:r>
            <a:r>
              <a:rPr lang="el-GR" dirty="0" smtClean="0"/>
              <a:t> επιχείρησης </a:t>
            </a:r>
          </a:p>
          <a:p>
            <a:pPr lvl="1"/>
            <a:r>
              <a:rPr lang="el-GR" b="1" dirty="0" smtClean="0"/>
              <a:t>Αυτοτελής</a:t>
            </a:r>
            <a:r>
              <a:rPr lang="el-GR" dirty="0" smtClean="0"/>
              <a:t>, ή</a:t>
            </a:r>
          </a:p>
          <a:p>
            <a:pPr lvl="1"/>
            <a:r>
              <a:rPr lang="el-GR" b="1" dirty="0" smtClean="0"/>
              <a:t>Παράγωγη</a:t>
            </a:r>
            <a:r>
              <a:rPr lang="el-GR" dirty="0" smtClean="0"/>
              <a:t> μιας υφιστάμενης επιχείρησης (</a:t>
            </a:r>
            <a:r>
              <a:rPr lang="en-US" dirty="0" smtClean="0"/>
              <a:t>spin off, spin out)</a:t>
            </a:r>
            <a:r>
              <a:rPr lang="el-GR" dirty="0" smtClean="0">
                <a:sym typeface="Wingdings" pitchFamily="2" charset="2"/>
              </a:rPr>
              <a:t> νέα επιχειρηματική δραστηριότητα</a:t>
            </a:r>
            <a:endParaRPr lang="el-GR" dirty="0" smtClean="0"/>
          </a:p>
          <a:p>
            <a:r>
              <a:rPr lang="el-GR" b="1" dirty="0" smtClean="0"/>
              <a:t>Καινοτόμα</a:t>
            </a:r>
            <a:r>
              <a:rPr lang="el-GR" dirty="0" smtClean="0"/>
              <a:t> ως προς μια τουλάχιστον διάσταση:</a:t>
            </a:r>
          </a:p>
          <a:p>
            <a:pPr lvl="1"/>
            <a:r>
              <a:rPr lang="el-GR" dirty="0" smtClean="0"/>
              <a:t>Νέο ή βελτιωμένο προϊόν, </a:t>
            </a:r>
          </a:p>
          <a:p>
            <a:pPr lvl="1"/>
            <a:r>
              <a:rPr lang="el-GR" dirty="0" smtClean="0"/>
              <a:t>Νέα ή βελτιωμένη παραγωγική διαδικασία/ διεργασία,</a:t>
            </a:r>
          </a:p>
          <a:p>
            <a:pPr lvl="1"/>
            <a:r>
              <a:rPr lang="el-GR" dirty="0" smtClean="0"/>
              <a:t>Νέο ή βελτιωμένο επιχειρηματικό/ οργανωσιακό μοντέλο</a:t>
            </a:r>
          </a:p>
          <a:p>
            <a:pPr lvl="1"/>
            <a:r>
              <a:rPr lang="el-GR" dirty="0" smtClean="0"/>
              <a:t>Νέα αγορά (άνοιγμα ή δημιουργία)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Επιχειρηματικότητα εντάσεως γνώσης: Πως ορίζεται;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Ενσωματώνει μια σημαντική </a:t>
            </a:r>
            <a:r>
              <a:rPr lang="el-GR" sz="2400" b="1" dirty="0" smtClean="0"/>
              <a:t>διάσταση γνώσης </a:t>
            </a:r>
            <a:r>
              <a:rPr lang="el-GR" sz="2400" dirty="0" smtClean="0"/>
              <a:t>στη δημιουργία και τη δραστηριότητά της:</a:t>
            </a:r>
          </a:p>
          <a:p>
            <a:pPr lvl="1"/>
            <a:r>
              <a:rPr lang="el-GR" dirty="0" smtClean="0"/>
              <a:t>Ιδρυτική ομάδα</a:t>
            </a:r>
          </a:p>
          <a:p>
            <a:pPr lvl="1"/>
            <a:r>
              <a:rPr lang="el-GR" dirty="0" smtClean="0"/>
              <a:t>Ανθρώπινο δυναμικό</a:t>
            </a:r>
          </a:p>
          <a:p>
            <a:pPr lvl="1"/>
            <a:r>
              <a:rPr lang="el-GR" dirty="0" smtClean="0"/>
              <a:t>Πηγές γνώσης</a:t>
            </a:r>
          </a:p>
          <a:p>
            <a:r>
              <a:rPr lang="el-GR" sz="2400" dirty="0" smtClean="0"/>
              <a:t>Αξιοποιεί </a:t>
            </a:r>
            <a:r>
              <a:rPr lang="el-GR" sz="2400" b="1" dirty="0" smtClean="0"/>
              <a:t>καινοτόμες ευκαιρίες </a:t>
            </a:r>
            <a:r>
              <a:rPr lang="el-GR" sz="2400" dirty="0" smtClean="0"/>
              <a:t>για νεωτερισμό σε διάφορους κλάδους: </a:t>
            </a:r>
          </a:p>
          <a:p>
            <a:pPr lvl="1"/>
            <a:r>
              <a:rPr lang="el-GR" sz="2400" dirty="0" smtClean="0"/>
              <a:t>παραδοσιακούς/αναδυόμενους, υψηλής/ χαμηλής τεχνολογίας</a:t>
            </a:r>
          </a:p>
          <a:p>
            <a:pPr lvl="1"/>
            <a:r>
              <a:rPr lang="el-GR" sz="2400" dirty="0" smtClean="0"/>
              <a:t>πρωτογενή παραγωγή, μεταποίηση, υπηρεσίες</a:t>
            </a:r>
            <a:r>
              <a:rPr lang="el-GR" sz="2400" b="1" dirty="0" smtClean="0"/>
              <a:t>.</a:t>
            </a:r>
            <a:endParaRPr lang="el-G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SLIDE_ROLE" val="jpmPage"/>
</p:tagLst>
</file>

<file path=ppt/theme/theme1.xml><?xml version="1.0" encoding="utf-8"?>
<a:theme xmlns:a="http://schemas.openxmlformats.org/drawingml/2006/main" name="PresentationLoad">
  <a:themeElements>
    <a:clrScheme name="PresentationLoad 1">
      <a:dk1>
        <a:srgbClr val="000000"/>
      </a:dk1>
      <a:lt1>
        <a:srgbClr val="FFFFFF"/>
      </a:lt1>
      <a:dk2>
        <a:srgbClr val="38520E"/>
      </a:dk2>
      <a:lt2>
        <a:srgbClr val="FEA501"/>
      </a:lt2>
      <a:accent1>
        <a:srgbClr val="4C7013"/>
      </a:accent1>
      <a:accent2>
        <a:srgbClr val="6B9B1A"/>
      </a:accent2>
      <a:accent3>
        <a:srgbClr val="FFFFFF"/>
      </a:accent3>
      <a:accent4>
        <a:srgbClr val="000000"/>
      </a:accent4>
      <a:accent5>
        <a:srgbClr val="B2BBAA"/>
      </a:accent5>
      <a:accent6>
        <a:srgbClr val="608C16"/>
      </a:accent6>
      <a:hlink>
        <a:srgbClr val="90BA45"/>
      </a:hlink>
      <a:folHlink>
        <a:srgbClr val="B2CF7D"/>
      </a:folHlink>
    </a:clrScheme>
    <a:fontScheme name="PresentationLoa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Load 1">
        <a:dk1>
          <a:srgbClr val="000000"/>
        </a:dk1>
        <a:lt1>
          <a:srgbClr val="FFFFFF"/>
        </a:lt1>
        <a:dk2>
          <a:srgbClr val="38520E"/>
        </a:dk2>
        <a:lt2>
          <a:srgbClr val="FEA501"/>
        </a:lt2>
        <a:accent1>
          <a:srgbClr val="4C7013"/>
        </a:accent1>
        <a:accent2>
          <a:srgbClr val="6B9B1A"/>
        </a:accent2>
        <a:accent3>
          <a:srgbClr val="FFFFFF"/>
        </a:accent3>
        <a:accent4>
          <a:srgbClr val="000000"/>
        </a:accent4>
        <a:accent5>
          <a:srgbClr val="B2BBAA"/>
        </a:accent5>
        <a:accent6>
          <a:srgbClr val="608C16"/>
        </a:accent6>
        <a:hlink>
          <a:srgbClr val="90BA45"/>
        </a:hlink>
        <a:folHlink>
          <a:srgbClr val="B2CF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PresentationLoad</Template>
  <TotalTime>4111</TotalTime>
  <Words>1653</Words>
  <Application>Microsoft Office PowerPoint</Application>
  <PresentationFormat>Προβολή στην οθόνη (4:3)</PresentationFormat>
  <Paragraphs>327</Paragraphs>
  <Slides>27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PresentationLoad</vt:lpstr>
      <vt:lpstr>Επιχειρηματικότητα και καινοτομία </vt:lpstr>
      <vt:lpstr>Τύποι επιχειρηματικότητας </vt:lpstr>
      <vt:lpstr>Κοινωνική επιχειρηματικότητα και καινοτομία </vt:lpstr>
      <vt:lpstr>Διαφάνεια 4</vt:lpstr>
      <vt:lpstr>Διαφάνεια 5</vt:lpstr>
      <vt:lpstr>Διαφάνεια 6</vt:lpstr>
      <vt:lpstr>Επιχειρηματικότητα έντασης γνώσης (knowledge-intensive entrepreneurship):  ένας μηχανισμός μετασχηματισμού</vt:lpstr>
      <vt:lpstr>Επιχειρηματικότητα εντάσεως γνώσης : Πως ορίζεται;</vt:lpstr>
      <vt:lpstr>Επιχειρηματικότητα εντάσεως γνώσης: Πως ορίζεται;</vt:lpstr>
      <vt:lpstr>Επιχειρηματικότητα έντασης γνώσης σε νέες ελληνικές επιχειρήσεις  (Πηγή: AEGIS Project, 2012)</vt:lpstr>
      <vt:lpstr>Το ΕΜΠ ως οργανισμός παραγωγής έρευνας</vt:lpstr>
      <vt:lpstr>Διαφάνεια 12</vt:lpstr>
      <vt:lpstr>Διαφάνεια 13</vt:lpstr>
      <vt:lpstr>Αριθμός ελληνικών δημοσιεύσεων  (πηγή: ΕΚΤ)</vt:lpstr>
      <vt:lpstr>Ποσοστό ελληνικών δημοσιεύσεων που λαμβάνουν αναφορές, Πηγή: ΕΚΤ</vt:lpstr>
      <vt:lpstr>Συμμετοχή στο top 1% των most cited papers (2012)</vt:lpstr>
      <vt:lpstr>Επιχειρηματικότητα ως εναλλακτική</vt:lpstr>
      <vt:lpstr> Μονάδα Καινοτομίας και Επιχειρηματικότητας Επιστημονικός Υπεύθυνος: Γιάννης Καλογήρου Καθηγητής Τεχνολογικής Οικονομικής &amp; Βιομηχανικής Στρατηγικής Σχολή Χημικών Μηχανικών ΕΜΠ </vt:lpstr>
      <vt:lpstr>…με άλλα λόγια…</vt:lpstr>
      <vt:lpstr>Η ΜοΚΕ ΕΜΠ απευθύνεται σε </vt:lpstr>
      <vt:lpstr>Κύριες Δράσεις ΜοΚΕ ΕΜΠ</vt:lpstr>
      <vt:lpstr>Κύριες Δράσεις ΜοΚΕ ΕΜΠ Συμβουλευτική Υποστήριξη</vt:lpstr>
      <vt:lpstr>Κύριες Δράσεις ΜοΚΕ ΕΜΠ Εξατομικευμένη Συμβουλευτική Υποστήριξη</vt:lpstr>
      <vt:lpstr>Κύριες Δράσεις ΜοΚΕ ΕΜΠ Εξατομικευμένη Συμβουλευτική Υποστήριξη</vt:lpstr>
      <vt:lpstr>Δράσεις Ανάπτυξης δικτύωσης και συνεργασίας ΜοΚΕ ΕΜΠ</vt:lpstr>
      <vt:lpstr>Πανεπιστήμιο και κοινωνική επιχειρηματικότητα</vt:lpstr>
      <vt:lpstr>Διαφάνεια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Antonis</dc:creator>
  <dc:description>PresentationLoad.com</dc:description>
  <cp:lastModifiedBy>Nikos</cp:lastModifiedBy>
  <cp:revision>192</cp:revision>
  <dcterms:created xsi:type="dcterms:W3CDTF">2007-11-27T23:54:21Z</dcterms:created>
  <dcterms:modified xsi:type="dcterms:W3CDTF">2013-11-18T22:53:50Z</dcterms:modified>
</cp:coreProperties>
</file>