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29"/>
  </p:notesMasterIdLst>
  <p:handoutMasterIdLst>
    <p:handoutMasterId r:id="rId30"/>
  </p:handoutMasterIdLst>
  <p:sldIdLst>
    <p:sldId id="256" r:id="rId2"/>
    <p:sldId id="336" r:id="rId3"/>
    <p:sldId id="344" r:id="rId4"/>
    <p:sldId id="345" r:id="rId5"/>
    <p:sldId id="338" r:id="rId6"/>
    <p:sldId id="333" r:id="rId7"/>
    <p:sldId id="340" r:id="rId8"/>
    <p:sldId id="341" r:id="rId9"/>
    <p:sldId id="342" r:id="rId10"/>
    <p:sldId id="334" r:id="rId11"/>
    <p:sldId id="282" r:id="rId12"/>
    <p:sldId id="314" r:id="rId13"/>
    <p:sldId id="317" r:id="rId14"/>
    <p:sldId id="319" r:id="rId15"/>
    <p:sldId id="322" r:id="rId16"/>
    <p:sldId id="323" r:id="rId17"/>
    <p:sldId id="299" r:id="rId18"/>
    <p:sldId id="289" r:id="rId19"/>
    <p:sldId id="285" r:id="rId20"/>
    <p:sldId id="300" r:id="rId21"/>
    <p:sldId id="304" r:id="rId22"/>
    <p:sldId id="297" r:id="rId23"/>
    <p:sldId id="306" r:id="rId24"/>
    <p:sldId id="310" r:id="rId25"/>
    <p:sldId id="311" r:id="rId26"/>
    <p:sldId id="348" r:id="rId27"/>
    <p:sldId id="343" r:id="rId28"/>
  </p:sldIdLst>
  <p:sldSz cx="9144000" cy="6858000" type="screen4x3"/>
  <p:notesSz cx="6669088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8A20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 snapToGrid="0"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1794" y="-102"/>
      </p:cViewPr>
      <p:guideLst>
        <p:guide orient="horz" pos="3127"/>
        <p:guide pos="210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noProof="1">
                <a:latin typeface="Times New Roman" pitchFamily="18" charset="0"/>
              </a:defRPr>
            </a:lvl1pPr>
          </a:lstStyle>
          <a:p>
            <a:endParaRPr lang="el-GR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7607" y="0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noProof="1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091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noProof="1">
                <a:latin typeface="Times New Roman" pitchFamily="18" charset="0"/>
              </a:defRPr>
            </a:lvl1pPr>
          </a:lstStyle>
          <a:p>
            <a:endParaRPr lang="el-GR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7607" y="9430091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noProof="1">
                <a:latin typeface="Times New Roman" pitchFamily="18" charset="0"/>
              </a:defRPr>
            </a:lvl1pPr>
          </a:lstStyle>
          <a:p>
            <a:fld id="{85E74905-1E34-4658-80CF-1280D1857BA1}" type="slidenum">
              <a:rPr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8786385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7607" y="0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909" y="4715907"/>
            <a:ext cx="533527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7607" y="9430091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AB54278A-27E2-49F0-9131-4F05EB41EF69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4976021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F4CA23-AA93-4E6D-A922-E670668FA2B3}" type="slidenum">
              <a:rPr lang="de-DE"/>
              <a:pPr/>
              <a:t>1</a:t>
            </a:fld>
            <a:endParaRPr lang="de-DE" dirty="0"/>
          </a:p>
        </p:txBody>
      </p:sp>
      <p:sp>
        <p:nvSpPr>
          <p:cNvPr id="89090" name="Rectangle 7"/>
          <p:cNvSpPr txBox="1">
            <a:spLocks noGrp="1" noChangeArrowheads="1"/>
          </p:cNvSpPr>
          <p:nvPr/>
        </p:nvSpPr>
        <p:spPr bwMode="auto">
          <a:xfrm>
            <a:off x="3780694" y="9435262"/>
            <a:ext cx="2888394" cy="49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D71C482E-69FC-480C-959B-E8DA231EB287}" type="slidenum">
              <a:rPr lang="en-GB" sz="1300"/>
              <a:pPr algn="r" defTabSz="947738"/>
              <a:t>1</a:t>
            </a:fld>
            <a:endParaRPr lang="en-GB" sz="1300" dirty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2488" y="744538"/>
            <a:ext cx="4965700" cy="3724275"/>
          </a:xfrm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212" y="4715907"/>
            <a:ext cx="4890665" cy="4467701"/>
          </a:xfrm>
        </p:spPr>
        <p:txBody>
          <a:bodyPr lIns="94824" tIns="47416" rIns="94824" bIns="47416"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AB224B-04EB-4211-9A3E-698C7FC0B065}" type="slidenum">
              <a:rPr lang="de-DE"/>
              <a:pPr/>
              <a:t>23</a:t>
            </a:fld>
            <a:endParaRPr lang="de-DE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2488" y="744538"/>
            <a:ext cx="4965700" cy="3724275"/>
          </a:xfrm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212" y="4715907"/>
            <a:ext cx="4890665" cy="4467701"/>
          </a:xfrm>
        </p:spPr>
        <p:txBody>
          <a:bodyPr/>
          <a:lstStyle/>
          <a:p>
            <a:endParaRPr lang="el-GR" noProof="1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AB224B-04EB-4211-9A3E-698C7FC0B065}" type="slidenum">
              <a:rPr lang="de-DE"/>
              <a:pPr/>
              <a:t>24</a:t>
            </a:fld>
            <a:endParaRPr lang="de-DE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2488" y="744538"/>
            <a:ext cx="4965700" cy="3724275"/>
          </a:xfrm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212" y="4715907"/>
            <a:ext cx="4890665" cy="4467701"/>
          </a:xfrm>
        </p:spPr>
        <p:txBody>
          <a:bodyPr/>
          <a:lstStyle/>
          <a:p>
            <a:endParaRPr lang="el-GR" noProof="1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53168E-0C7B-4C52-B132-2234B20B6F34}" type="slidenum">
              <a:rPr lang="de-DE"/>
              <a:pPr/>
              <a:t>25</a:t>
            </a:fld>
            <a:endParaRPr lang="de-DE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2488" y="744538"/>
            <a:ext cx="4965700" cy="3724275"/>
          </a:xfrm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212" y="4715907"/>
            <a:ext cx="4890665" cy="4467701"/>
          </a:xfrm>
        </p:spPr>
        <p:txBody>
          <a:bodyPr/>
          <a:lstStyle/>
          <a:p>
            <a:endParaRPr lang="en-US" noProof="1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54075" y="744538"/>
            <a:ext cx="4960938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A1DF25F-80E1-495E-BAFC-972AB1F6B374}" type="slidenum">
              <a:rPr lang="el-GR" smtClean="0"/>
              <a:pPr/>
              <a:t>5</a:t>
            </a:fld>
            <a:endParaRPr lang="el-G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F8CA8B-8F7B-440C-A7FD-793BB797352B}" type="slidenum">
              <a:rPr lang="de-DE"/>
              <a:pPr/>
              <a:t>11</a:t>
            </a:fld>
            <a:endParaRPr lang="de-DE" dirty="0"/>
          </a:p>
        </p:txBody>
      </p:sp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2488" y="744538"/>
            <a:ext cx="4965700" cy="3724275"/>
          </a:xfrm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212" y="4715907"/>
            <a:ext cx="4890665" cy="4467701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54278A-27E2-49F0-9131-4F05EB41EF69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29A435-5D85-4B95-AF2A-452A9D8CED2C}" type="slidenum">
              <a:rPr lang="de-DE"/>
              <a:pPr/>
              <a:t>17</a:t>
            </a:fld>
            <a:endParaRPr lang="de-DE" dirty="0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2488" y="744538"/>
            <a:ext cx="4965700" cy="3724275"/>
          </a:xfrm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212" y="4715907"/>
            <a:ext cx="4890665" cy="4467701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7D8235-C985-4312-9A70-AB6565326CDA}" type="slidenum">
              <a:rPr lang="de-DE"/>
              <a:pPr/>
              <a:t>19</a:t>
            </a:fld>
            <a:endParaRPr lang="de-DE" dirty="0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44450" y="-14288"/>
            <a:ext cx="6759575" cy="5070476"/>
          </a:xfrm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373" y="5301948"/>
            <a:ext cx="6253813" cy="4090222"/>
          </a:xfrm>
          <a:ln/>
        </p:spPr>
        <p:txBody>
          <a:bodyPr lIns="89715" tIns="44860" rIns="89715" bIns="44860"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9F604E-AB6E-4C00-86D0-355468930F5C}" type="slidenum">
              <a:rPr lang="de-DE"/>
              <a:pPr/>
              <a:t>20</a:t>
            </a:fld>
            <a:endParaRPr lang="de-DE" dirty="0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44450" y="-14288"/>
            <a:ext cx="6759575" cy="5070476"/>
          </a:xfrm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373" y="5301948"/>
            <a:ext cx="6253813" cy="4090222"/>
          </a:xfrm>
          <a:ln/>
        </p:spPr>
        <p:txBody>
          <a:bodyPr lIns="89715" tIns="44860" rIns="89715" bIns="44860"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9E1DE2-70F3-4802-8662-F4006922A170}" type="slidenum">
              <a:rPr lang="de-DE"/>
              <a:pPr/>
              <a:t>21</a:t>
            </a:fld>
            <a:endParaRPr lang="de-DE" dirty="0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2488" y="744538"/>
            <a:ext cx="4965700" cy="3724275"/>
          </a:xfrm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212" y="4715907"/>
            <a:ext cx="4890665" cy="4467701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F2A361-276F-49B9-9C12-D48395569ED8}" type="slidenum">
              <a:rPr lang="de-DE"/>
              <a:pPr/>
              <a:t>22</a:t>
            </a:fld>
            <a:endParaRPr lang="de-DE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82638" y="711200"/>
            <a:ext cx="5116512" cy="3838575"/>
          </a:xfrm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7070" y="4741762"/>
            <a:ext cx="5258082" cy="4452188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 bwMode="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09638" y="5016500"/>
            <a:ext cx="7759700" cy="77787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12293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909638" y="5953125"/>
            <a:ext cx="7786687" cy="461963"/>
          </a:xfrm>
        </p:spPr>
        <p:txBody>
          <a:bodyPr/>
          <a:lstStyle>
            <a:lvl1pPr marL="0" indent="0">
              <a:buFont typeface="Wingdings" pitchFamily="2" charset="2"/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pic>
        <p:nvPicPr>
          <p:cNvPr id="153602" name="Picture 2" descr="http://courses.softlab.ntua.gr/progtech/pyrforos.g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6290" y="187234"/>
            <a:ext cx="1711741" cy="169381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708775" y="147638"/>
            <a:ext cx="2130425" cy="585787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314325" y="147638"/>
            <a:ext cx="6242050" cy="585787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314325" y="1614488"/>
            <a:ext cx="4186238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52963" y="1614488"/>
            <a:ext cx="4186237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υποσέλιδου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υποσέλιδου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sz="1000"/>
          </a:p>
        </p:txBody>
      </p:sp>
      <p:sp>
        <p:nvSpPr>
          <p:cNvPr id="11268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147638"/>
            <a:ext cx="6049963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de-DE" dirty="0"/>
          </a:p>
        </p:txBody>
      </p:sp>
      <p:sp>
        <p:nvSpPr>
          <p:cNvPr id="11270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pic>
        <p:nvPicPr>
          <p:cNvPr id="154626" name="Picture 2" descr="http://courses.softlab.ntua.gr/progtech/pyrforos.gif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07978" y="6073547"/>
            <a:ext cx="766350" cy="75832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 spd="med">
    <p:fade/>
  </p:transition>
  <p:hf hdr="0" ftr="0" dt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Char char="-"/>
        <a:defRPr>
          <a:solidFill>
            <a:schemeClr val="tx1"/>
          </a:solidFill>
          <a:latin typeface="+mn-lt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Char char="-"/>
        <a:defRPr sz="1600">
          <a:solidFill>
            <a:schemeClr val="tx1"/>
          </a:solidFill>
          <a:latin typeface="+mn-lt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Char char="-"/>
        <a:defRPr sz="1600">
          <a:solidFill>
            <a:schemeClr val="tx1"/>
          </a:solidFill>
          <a:latin typeface="+mn-lt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98634" y="5016501"/>
            <a:ext cx="7770704" cy="485666"/>
          </a:xfrm>
        </p:spPr>
        <p:txBody>
          <a:bodyPr/>
          <a:lstStyle/>
          <a:p>
            <a:r>
              <a:rPr lang="el-GR" sz="2400" noProof="1" smtClean="0"/>
              <a:t>Επιχειρηματικότητα και καινοτομία </a:t>
            </a:r>
            <a:endParaRPr lang="en-US" sz="2400" noProof="1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6387" y="5502166"/>
            <a:ext cx="7971112" cy="676439"/>
          </a:xfrm>
        </p:spPr>
        <p:txBody>
          <a:bodyPr/>
          <a:lstStyle/>
          <a:p>
            <a:r>
              <a:rPr lang="el-GR" noProof="1" smtClean="0"/>
              <a:t>Δρ. Αιμιλία Πρωτόγερου, Εργαστήριο Ενεργειακής και Βιομηχανικής Οικονομίας, ΕΜΠ</a:t>
            </a:r>
            <a:endParaRPr lang="en-US" noProof="1" smtClean="0"/>
          </a:p>
          <a:p>
            <a:r>
              <a:rPr lang="el-GR" sz="1400" noProof="1" smtClean="0">
                <a:solidFill>
                  <a:schemeClr val="tx1"/>
                </a:solidFill>
              </a:rPr>
              <a:t>1</a:t>
            </a:r>
            <a:r>
              <a:rPr lang="el-GR" sz="1400" baseline="30000" noProof="1" smtClean="0">
                <a:solidFill>
                  <a:schemeClr val="tx1"/>
                </a:solidFill>
              </a:rPr>
              <a:t>Ο</a:t>
            </a:r>
            <a:r>
              <a:rPr lang="el-GR" sz="1400" noProof="1" smtClean="0">
                <a:solidFill>
                  <a:schemeClr val="tx1"/>
                </a:solidFill>
              </a:rPr>
              <a:t> Συνέδριο Κοινωνικής Επιχειρηματικότητας «Επιχειρώντας αλλιώς», 13 Νοεμβρίου 2013, ΕΒΕΑ, Αθήνα  </a:t>
            </a:r>
            <a:r>
              <a:rPr lang="el-GR" sz="1400" noProof="1" smtClean="0"/>
              <a:t> </a:t>
            </a:r>
          </a:p>
          <a:p>
            <a:endParaRPr lang="en-US" noProof="1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Τίτλος"/>
          <p:cNvSpPr>
            <a:spLocks noGrp="1"/>
          </p:cNvSpPr>
          <p:nvPr>
            <p:ph type="title"/>
          </p:nvPr>
        </p:nvSpPr>
        <p:spPr>
          <a:xfrm>
            <a:off x="314325" y="147638"/>
            <a:ext cx="6464847" cy="703700"/>
          </a:xfrm>
        </p:spPr>
        <p:txBody>
          <a:bodyPr/>
          <a:lstStyle/>
          <a:p>
            <a:r>
              <a:rPr lang="el-GR" sz="2000" dirty="0" smtClean="0"/>
              <a:t>Επιχειρηματικότητα έντασης γνώσης σε νέες ελληνικές επιχειρήσεις  </a:t>
            </a:r>
            <a:r>
              <a:rPr lang="el-GR" sz="1800" dirty="0" smtClean="0"/>
              <a:t>(Πηγή: </a:t>
            </a:r>
            <a:r>
              <a:rPr lang="en-US" sz="1800" dirty="0" smtClean="0"/>
              <a:t>AEGIS Project, 2012)</a:t>
            </a:r>
            <a:endParaRPr lang="en-US" sz="1800" dirty="0"/>
          </a:p>
        </p:txBody>
      </p:sp>
      <p:graphicFrame>
        <p:nvGraphicFramePr>
          <p:cNvPr id="5" name="4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314325" y="1229712"/>
          <a:ext cx="8524875" cy="51395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975"/>
                <a:gridCol w="1704975"/>
                <a:gridCol w="1704975"/>
                <a:gridCol w="1704975"/>
                <a:gridCol w="1704975"/>
              </a:tblGrid>
              <a:tr h="376128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l-GR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Τυπολογία</a:t>
                      </a:r>
                      <a:r>
                        <a:rPr lang="el-GR" sz="20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επιχειρηματικότητας έντασης γνώσης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62602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Country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Followers</a:t>
                      </a:r>
                      <a:r>
                        <a:rPr lang="en-US" sz="20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All-around</a:t>
                      </a:r>
                      <a:r>
                        <a:rPr lang="en-US" sz="20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innovators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World-class</a:t>
                      </a:r>
                      <a:r>
                        <a:rPr lang="en-US" sz="20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innovators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Firm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count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7612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Croatia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175</a:t>
                      </a:r>
                    </a:p>
                  </a:txBody>
                  <a:tcPr marL="7620" marR="7620" marT="7620" marB="0" anchor="b"/>
                </a:tc>
              </a:tr>
              <a:tr h="37612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Czech Republic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173</a:t>
                      </a:r>
                    </a:p>
                  </a:txBody>
                  <a:tcPr marL="7620" marR="7620" marT="7620" marB="0" anchor="b"/>
                </a:tc>
              </a:tr>
              <a:tr h="37612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Denmark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63%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260</a:t>
                      </a:r>
                    </a:p>
                  </a:txBody>
                  <a:tcPr marL="7620" marR="7620" marT="7620" marB="0" anchor="b"/>
                </a:tc>
              </a:tr>
              <a:tr h="37612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France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77%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415</a:t>
                      </a:r>
                    </a:p>
                  </a:txBody>
                  <a:tcPr marL="7620" marR="7620" marT="7620" marB="0" anchor="b"/>
                </a:tc>
              </a:tr>
              <a:tr h="37612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Germany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477</a:t>
                      </a:r>
                    </a:p>
                  </a:txBody>
                  <a:tcPr marL="7620" marR="7620" marT="7620" marB="0" anchor="b"/>
                </a:tc>
              </a:tr>
              <a:tr h="37612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Greece</a:t>
                      </a:r>
                    </a:p>
                  </a:txBody>
                  <a:tcPr marL="7620" marR="7620" marT="762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66%</a:t>
                      </a:r>
                    </a:p>
                  </a:txBody>
                  <a:tcPr marL="7620" marR="7620" marT="762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23%</a:t>
                      </a:r>
                    </a:p>
                  </a:txBody>
                  <a:tcPr marL="7620" marR="7620" marT="762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11%</a:t>
                      </a:r>
                    </a:p>
                  </a:txBody>
                  <a:tcPr marL="7620" marR="7620" marT="762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280</a:t>
                      </a:r>
                    </a:p>
                  </a:txBody>
                  <a:tcPr marL="7620" marR="7620" marT="7620" marB="0" anchor="b">
                    <a:solidFill>
                      <a:schemeClr val="accent2"/>
                    </a:solidFill>
                  </a:tcPr>
                </a:tc>
              </a:tr>
              <a:tr h="37612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Italy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472</a:t>
                      </a:r>
                    </a:p>
                  </a:txBody>
                  <a:tcPr marL="7620" marR="7620" marT="7620" marB="0" anchor="b"/>
                </a:tc>
              </a:tr>
              <a:tr h="37612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Portugal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58%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305</a:t>
                      </a:r>
                    </a:p>
                  </a:txBody>
                  <a:tcPr marL="7620" marR="7620" marT="7620" marB="0" anchor="b"/>
                </a:tc>
              </a:tr>
              <a:tr h="37612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Sweden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69%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216</a:t>
                      </a:r>
                    </a:p>
                  </a:txBody>
                  <a:tcPr marL="7620" marR="7620" marT="7620" marB="0" anchor="b"/>
                </a:tc>
              </a:tr>
              <a:tr h="37612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70%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453</a:t>
                      </a:r>
                    </a:p>
                  </a:txBody>
                  <a:tcPr marL="7620" marR="7620" marT="7620" marB="0" anchor="b"/>
                </a:tc>
              </a:tr>
              <a:tr h="37612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sample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62%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3226</a:t>
                      </a: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4930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65704832"/>
              </p:ext>
            </p:extLst>
          </p:nvPr>
        </p:nvGraphicFramePr>
        <p:xfrm>
          <a:off x="81888" y="1085707"/>
          <a:ext cx="9052713" cy="3307419"/>
        </p:xfrm>
        <a:graphic>
          <a:graphicData uri="http://schemas.openxmlformats.org/drawingml/2006/table">
            <a:tbl>
              <a:tblPr/>
              <a:tblGrid>
                <a:gridCol w="555055"/>
                <a:gridCol w="1587642"/>
                <a:gridCol w="1460311"/>
                <a:gridCol w="1066890"/>
                <a:gridCol w="1321468"/>
                <a:gridCol w="1606452"/>
                <a:gridCol w="1454895"/>
              </a:tblGrid>
              <a:tr h="69629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1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Α/Α</a:t>
                      </a:r>
                      <a:endParaRPr kumimoji="0" lang="en-US" sz="1500" b="1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1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Οργανισμός</a:t>
                      </a:r>
                      <a:endParaRPr kumimoji="0" lang="en-US" sz="1500" b="1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1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Τύπος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1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Χώρα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1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Αριθμός συμμετοχών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1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Αριθμός συμμετοχών ως συντονιστής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1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Δείκτης Κεντρικότητας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1577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500" b="0" i="0" u="none" strike="noStrike" cap="none" normalizeH="0" baseline="0" noProof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FRAUNHOFER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Ερευνητικό Κέντρο</a:t>
                      </a:r>
                      <a:endParaRPr kumimoji="0" lang="en-US" sz="1500" b="0" i="0" u="none" strike="noStrike" cap="none" normalizeH="0" baseline="0" noProof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Γερμανία</a:t>
                      </a:r>
                      <a:endParaRPr kumimoji="0" lang="en-US" sz="1500" b="0" i="0" u="none" strike="noStrike" cap="none" normalizeH="0" baseline="0" noProof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1404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261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51577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1500" b="0" i="0" u="none" strike="noStrike" cap="none" normalizeH="0" baseline="0" noProof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CNRS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Ερευνητικό Κέντρο</a:t>
                      </a:r>
                      <a:endParaRPr kumimoji="0" lang="en-US" sz="1500" b="0" i="0" u="none" strike="noStrike" cap="none" normalizeH="0" baseline="0" noProof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Γαλλία</a:t>
                      </a:r>
                      <a:endParaRPr kumimoji="0" lang="en-US" sz="1500" b="0" i="0" u="none" strike="noStrike" cap="none" normalizeH="0" baseline="0" noProof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1620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250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577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500" b="0" i="0" u="none" strike="noStrike" cap="none" normalizeH="0" baseline="0" noProof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TNO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Ερευνητικό Κέντρο</a:t>
                      </a:r>
                      <a:endParaRPr kumimoji="0" lang="en-US" sz="1500" b="0" i="0" u="none" strike="noStrike" cap="none" normalizeH="0" baseline="0" noProof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Ολλάνδία</a:t>
                      </a:r>
                      <a:endParaRPr kumimoji="0" lang="en-US" sz="1500" b="0" i="0" u="none" strike="noStrike" cap="none" normalizeH="0" baseline="0" noProof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877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129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51577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en-US" sz="1500" b="0" i="0" u="none" strike="noStrike" cap="none" normalizeH="0" baseline="0" noProof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VTT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Ερευνητικό Κέντρο</a:t>
                      </a:r>
                      <a:endParaRPr kumimoji="0" lang="en-US" sz="1500" b="0" i="0" u="none" strike="noStrike" cap="none" normalizeH="0" baseline="0" noProof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Φινλανδία</a:t>
                      </a:r>
                      <a:endParaRPr kumimoji="0" lang="en-US" sz="1500" b="0" i="0" u="none" strike="noStrike" cap="none" normalizeH="0" baseline="0" noProof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715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99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80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1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  <a:endParaRPr kumimoji="0" lang="en-US" sz="1500" b="1" i="0" u="none" strike="noStrike" cap="none" normalizeH="0" baseline="0" noProof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1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ΕΜΠ</a:t>
                      </a:r>
                      <a:endParaRPr kumimoji="0" lang="en-US" sz="1500" b="1" i="0" u="none" strike="noStrike" cap="none" normalizeH="0" baseline="0" noProof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1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Πανεπιστήμιο</a:t>
                      </a:r>
                      <a:endParaRPr kumimoji="0" lang="en-US" sz="1500" b="1" i="0" u="none" strike="noStrike" cap="none" normalizeH="0" baseline="0" noProof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1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Ελλάδα</a:t>
                      </a:r>
                      <a:endParaRPr kumimoji="0" lang="en-US" sz="1500" b="1" i="0" u="none" strike="noStrike" cap="none" normalizeH="0" baseline="0" noProof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727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75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</a:tbl>
          </a:graphicData>
        </a:graphic>
      </p:graphicFrame>
      <p:sp>
        <p:nvSpPr>
          <p:cNvPr id="125020" name="Rectangle 9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noProof="1" smtClean="0"/>
              <a:t>Το ΕΜΠ ως οργανισμός παραγωγής έρευνας</a:t>
            </a:r>
            <a:endParaRPr lang="en-US" noProof="1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gray">
          <a:xfrm>
            <a:off x="-78830" y="4497497"/>
            <a:ext cx="9177068" cy="379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r" defTabSz="801688" eaLnBrk="0" hangingPunct="0"/>
            <a:r>
              <a:rPr lang="el-GR" sz="1400" b="1" noProof="1" smtClean="0"/>
              <a:t>Συμμετοχή σε </a:t>
            </a:r>
            <a:r>
              <a:rPr lang="el-GR" sz="1400" b="1" dirty="0" smtClean="0"/>
              <a:t>Ευρωπαϊκά Ερευνητικά Προγράμματα</a:t>
            </a:r>
            <a:r>
              <a:rPr lang="el-GR" sz="1400" dirty="0" smtClean="0"/>
              <a:t> </a:t>
            </a:r>
            <a:r>
              <a:rPr lang="en-US" sz="1400" b="1" noProof="1" smtClean="0"/>
              <a:t>FPs (1984-2009)</a:t>
            </a:r>
          </a:p>
          <a:p>
            <a:pPr algn="r" defTabSz="801688" eaLnBrk="0" hangingPunct="0"/>
            <a:r>
              <a:rPr lang="el-GR" sz="1400" b="1" noProof="1" smtClean="0"/>
              <a:t>Πηγή</a:t>
            </a:r>
            <a:r>
              <a:rPr lang="en-US" sz="1400" b="1" noProof="1" smtClean="0"/>
              <a:t>:</a:t>
            </a:r>
            <a:r>
              <a:rPr lang="el-GR" sz="1400" b="1" noProof="1" smtClean="0"/>
              <a:t> </a:t>
            </a:r>
            <a:r>
              <a:rPr lang="en-US" sz="1400" b="1" dirty="0" smtClean="0"/>
              <a:t>STEP to RJVs Database, </a:t>
            </a:r>
            <a:r>
              <a:rPr lang="el-GR" sz="1400" b="1" dirty="0" smtClean="0"/>
              <a:t>Εργαστήριο Βιομηχανικής και Ενεργειακής Οικονομίας</a:t>
            </a:r>
            <a:r>
              <a:rPr lang="en-US" sz="1400" b="1" dirty="0" smtClean="0"/>
              <a:t>, </a:t>
            </a:r>
            <a:r>
              <a:rPr lang="el-GR" sz="1400" b="1" dirty="0" smtClean="0"/>
              <a:t>ΕΜΠ</a:t>
            </a:r>
            <a:r>
              <a:rPr lang="en-US" sz="1400" b="1" dirty="0" smtClean="0"/>
              <a:t>; </a:t>
            </a:r>
            <a:r>
              <a:rPr lang="en-US" sz="1400" b="1" noProof="1" smtClean="0"/>
              <a:t>RAND</a:t>
            </a:r>
            <a:r>
              <a:rPr lang="el-GR" sz="1400" b="1" noProof="1" smtClean="0"/>
              <a:t>, </a:t>
            </a:r>
            <a:r>
              <a:rPr lang="en-US" sz="1400" b="1" noProof="1" smtClean="0"/>
              <a:t>2011</a:t>
            </a:r>
            <a:endParaRPr lang="en-US" sz="1400" b="1" noProof="1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gray">
          <a:xfrm>
            <a:off x="1666448" y="5018207"/>
            <a:ext cx="4020964" cy="1582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marL="190500" marR="0" lvl="0" indent="-14288" algn="just" defTabSz="914400" rtl="0" eaLnBrk="0" fontAlgn="base" latinLnBrk="0" hangingPunct="0">
              <a:lnSpc>
                <a:spcPct val="100000"/>
              </a:lnSpc>
              <a:spcBef>
                <a:spcPct val="60000"/>
              </a:spcBef>
              <a:spcAft>
                <a:spcPct val="0"/>
              </a:spcAft>
              <a:buClr>
                <a:schemeClr val="accent2"/>
              </a:buClr>
              <a:buSzTx/>
              <a:tabLst/>
              <a:defRPr/>
            </a:pPr>
            <a:r>
              <a:rPr lang="el-GR" sz="2300" noProof="1" smtClean="0"/>
              <a:t>Το ΕΜΠ είναι </a:t>
            </a:r>
            <a:r>
              <a:rPr lang="en-US" sz="2300" noProof="1" smtClean="0"/>
              <a:t>5</a:t>
            </a:r>
            <a:r>
              <a:rPr lang="el-GR" sz="2300" noProof="1" smtClean="0"/>
              <a:t>ο</a:t>
            </a:r>
            <a:r>
              <a:rPr lang="en-US" sz="2300" noProof="1" smtClean="0"/>
              <a:t> </a:t>
            </a:r>
            <a:r>
              <a:rPr lang="el-GR" sz="2300" noProof="1" smtClean="0"/>
              <a:t>στην Ευρώπη και 1ο στην Ελλάδα σε συμμετοχή σε Ευρωπαικά Ερευνητικά Προγράμματα</a:t>
            </a:r>
            <a:endParaRPr lang="en-US" sz="2300" noProof="1" smtClean="0"/>
          </a:p>
          <a:p>
            <a:pPr marL="190500" marR="0" lvl="0" indent="-190500" algn="l" defTabSz="914400" rtl="0" eaLnBrk="0" fontAlgn="base" latinLnBrk="0" hangingPunct="0">
              <a:lnSpc>
                <a:spcPct val="100000"/>
              </a:lnSpc>
              <a:spcBef>
                <a:spcPct val="6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de-DE" sz="1800" b="0" i="0" u="none" strike="noStrike" kern="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81000" marR="0" lvl="1" indent="-188913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-"/>
              <a:tabLst/>
              <a:defRPr/>
            </a:pPr>
            <a:endParaRPr kumimoji="0" lang="de-DE" sz="1800" b="0" i="0" u="none" strike="noStrike" kern="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176130" name="Picture 2" descr="http://www.rep5.eu/files/pages/image/REP-5%20Partner%20logos/Funded%20by%20the%20European%20Un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00383" y="5178337"/>
            <a:ext cx="1648327" cy="128796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dirty="0" smtClean="0"/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 cstate="print"/>
          <a:srcRect l="20480" t="13307" r="17229" b="8842"/>
          <a:stretch>
            <a:fillRect/>
          </a:stretch>
        </p:blipFill>
        <p:spPr bwMode="auto">
          <a:xfrm>
            <a:off x="1036638" y="1282700"/>
            <a:ext cx="6970712" cy="54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5723956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dirty="0" smtClean="0"/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3" cstate="print"/>
          <a:srcRect l="20255" t="13397" r="17455" b="8209"/>
          <a:stretch>
            <a:fillRect/>
          </a:stretch>
        </p:blipFill>
        <p:spPr bwMode="auto">
          <a:xfrm>
            <a:off x="1208698" y="1331913"/>
            <a:ext cx="6642100" cy="522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1481971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Αριθμός ελληνικών δημοσιεύσεων </a:t>
            </a:r>
            <a:br>
              <a:rPr lang="el-GR" dirty="0" smtClean="0"/>
            </a:br>
            <a:r>
              <a:rPr lang="el-GR" sz="1800" dirty="0" smtClean="0"/>
              <a:t>(πηγή: ΕΚΤ)</a:t>
            </a:r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 cstate="print"/>
          <a:srcRect l="19859" t="33313" r="18585" b="22783"/>
          <a:stretch>
            <a:fillRect/>
          </a:stretch>
        </p:blipFill>
        <p:spPr bwMode="auto">
          <a:xfrm>
            <a:off x="127000" y="1487488"/>
            <a:ext cx="8890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2999523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Ποσοστό ελληνικών δημοσιεύσεων που λαμβάνουν αναφορές, Πηγή: ΕΚΤ</a:t>
            </a:r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 cstate="print"/>
          <a:srcRect l="20029" t="33313" r="18472" b="23869"/>
          <a:stretch>
            <a:fillRect/>
          </a:stretch>
        </p:blipFill>
        <p:spPr bwMode="auto">
          <a:xfrm>
            <a:off x="100013" y="1504950"/>
            <a:ext cx="8963025" cy="390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9352825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Συμμετοχή στο </a:t>
            </a:r>
            <a:r>
              <a:rPr lang="en-US" dirty="0" smtClean="0"/>
              <a:t>top </a:t>
            </a:r>
            <a:r>
              <a:rPr lang="el-GR" dirty="0" smtClean="0"/>
              <a:t>1% των </a:t>
            </a:r>
            <a:r>
              <a:rPr lang="en-US" dirty="0" smtClean="0"/>
              <a:t>most cited papers (2012)</a:t>
            </a:r>
            <a:endParaRPr lang="el-GR" dirty="0" smtClean="0"/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20800"/>
            <a:ext cx="9144000" cy="45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92364464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314325" y="147638"/>
            <a:ext cx="6866651" cy="600075"/>
          </a:xfrm>
        </p:spPr>
        <p:txBody>
          <a:bodyPr/>
          <a:lstStyle/>
          <a:p>
            <a:r>
              <a:rPr lang="el-GR" noProof="1" smtClean="0"/>
              <a:t>Επιχειρηματικότητα ως εναλλακτική</a:t>
            </a:r>
            <a:endParaRPr lang="en-US" noProof="1"/>
          </a:p>
        </p:txBody>
      </p:sp>
      <p:sp>
        <p:nvSpPr>
          <p:cNvPr id="116739" name="Rectangle 7"/>
          <p:cNvSpPr>
            <a:spLocks noChangeArrowheads="1"/>
          </p:cNvSpPr>
          <p:nvPr/>
        </p:nvSpPr>
        <p:spPr bwMode="gray">
          <a:xfrm>
            <a:off x="320713" y="1173699"/>
            <a:ext cx="3951036" cy="1753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just" defTabSz="801688" eaLnBrk="0" hangingPunct="0"/>
            <a:r>
              <a:rPr lang="el-GR" noProof="1" smtClean="0"/>
              <a:t>Η Ελλάδα έχει σήμερα έναν (αναλογικά) πολύ μεγάλο αριθμό υποψήφιων διδακτόρων.  </a:t>
            </a:r>
            <a:endParaRPr lang="en-US" noProof="1"/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gray">
          <a:xfrm>
            <a:off x="286608" y="3047455"/>
            <a:ext cx="4012440" cy="2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just" defTabSz="801688" eaLnBrk="0" hangingPunct="0"/>
            <a:r>
              <a:rPr lang="el-GR" noProof="1" smtClean="0"/>
              <a:t>Από το δυναμικό αυτό, μόνο ένα πολύ μικρό ποσοστό μπορεί να απορροφηθεί από τα πανεπιστήμια και τα ερευνητικά κέντρα. Επίσης, ο ιδιωτικός τομέας στην Ελλάδα επενδύει πολύ λίγο σε </a:t>
            </a:r>
            <a:r>
              <a:rPr lang="en-US" noProof="1" smtClean="0"/>
              <a:t>R&amp;D</a:t>
            </a:r>
            <a:r>
              <a:rPr lang="el-GR" noProof="1" smtClean="0"/>
              <a:t>. </a:t>
            </a:r>
            <a:endParaRPr lang="en-US" noProof="1"/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gray">
          <a:xfrm>
            <a:off x="4427726" y="950752"/>
            <a:ext cx="4330380" cy="5651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just" defTabSz="801688" eaLnBrk="0" hangingPunct="0"/>
            <a:endParaRPr lang="en-US" noProof="1"/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gray">
          <a:xfrm>
            <a:off x="4638675" y="2219019"/>
            <a:ext cx="4227541" cy="1547900"/>
          </a:xfrm>
          <a:prstGeom prst="rect">
            <a:avLst/>
          </a:prstGeom>
          <a:solidFill>
            <a:schemeClr val="bg1"/>
          </a:solidFill>
          <a:ln w="1270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lIns="108000" tIns="108000" rIns="72000" bIns="72000"/>
          <a:lstStyle/>
          <a:p>
            <a:pPr algn="ctr" defTabSz="801688" eaLnBrk="0" hangingPunct="0"/>
            <a:r>
              <a:rPr lang="el-GR" sz="1800" b="1" noProof="1" smtClean="0"/>
              <a:t>Επιχειρηματική δραστηριότητα αποφοίτων ΕΜΠ</a:t>
            </a:r>
            <a:r>
              <a:rPr lang="en-US" sz="1800" b="1" noProof="1" smtClean="0"/>
              <a:t> </a:t>
            </a:r>
          </a:p>
          <a:p>
            <a:pPr algn="just" defTabSz="801688" eaLnBrk="0" hangingPunct="0"/>
            <a:r>
              <a:rPr lang="el-GR" sz="1800" i="1" noProof="1" smtClean="0"/>
              <a:t>Χαμηλός βαθμός ενσωμάτωσης ερευνητικών αποτελεσμάτων και καινοτομίας</a:t>
            </a:r>
            <a:endParaRPr lang="de-DE" sz="1800" i="1" noProof="1"/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gray">
          <a:xfrm>
            <a:off x="245256" y="5201506"/>
            <a:ext cx="4156697" cy="1243584"/>
          </a:xfrm>
          <a:prstGeom prst="rect">
            <a:avLst/>
          </a:prstGeom>
          <a:solidFill>
            <a:schemeClr val="accent2"/>
          </a:solidFill>
          <a:ln w="1270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lIns="108000" tIns="108000" rIns="72000" bIns="72000"/>
          <a:lstStyle/>
          <a:p>
            <a:pPr algn="just" defTabSz="801688" eaLnBrk="0" hangingPunct="0"/>
            <a:r>
              <a:rPr lang="el-GR" sz="1800" noProof="1" smtClean="0">
                <a:solidFill>
                  <a:srgbClr val="FFFFFF"/>
                </a:solidFill>
              </a:rPr>
              <a:t>Η ίδρυση μιας επιχείρησης υψηλής τεχνολογίας μπορεί να είναι σήμερα μια βιώσιμη εναλλακτική σταδιοδρομία για τους ερευνητές του ΕΜΠ</a:t>
            </a:r>
            <a:endParaRPr lang="de-DE" sz="1800" noProof="1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gray">
          <a:xfrm rot="21349392">
            <a:off x="280713" y="2004139"/>
            <a:ext cx="4062794" cy="1753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just" defTabSz="801688" eaLnBrk="0" hangingPunct="0"/>
            <a:r>
              <a:rPr lang="el-GR" noProof="1" smtClean="0">
                <a:solidFill>
                  <a:srgbClr val="FF0000"/>
                </a:solidFill>
                <a:latin typeface="Comic Sans MS" pitchFamily="66" charset="0"/>
              </a:rPr>
              <a:t>Το ΕΜΠ έχει σήμερα περίπου 2.500 υποψήφιους διδάκτορες</a:t>
            </a:r>
            <a:endParaRPr lang="en-US" noProof="1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3" cstate="print"/>
          <a:srcRect l="43269" t="34607" r="18968" b="33121"/>
          <a:stretch>
            <a:fillRect/>
          </a:stretch>
        </p:blipFill>
        <p:spPr bwMode="auto">
          <a:xfrm>
            <a:off x="4657725" y="3776445"/>
            <a:ext cx="4191110" cy="1862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14325" y="147638"/>
            <a:ext cx="7239000" cy="600075"/>
          </a:xfrm>
        </p:spPr>
        <p:txBody>
          <a:bodyPr/>
          <a:lstStyle/>
          <a:p>
            <a:r>
              <a:rPr lang="en-US" noProof="1" smtClean="0"/>
              <a:t/>
            </a:r>
            <a:br>
              <a:rPr lang="en-US" noProof="1" smtClean="0"/>
            </a:br>
            <a:r>
              <a:rPr lang="el-GR" noProof="1" smtClean="0"/>
              <a:t>Μονάδα Καινοτομίας και Επιχειρηματικότητας</a:t>
            </a:r>
            <a:r>
              <a:rPr lang="en-US" noProof="1" smtClean="0"/>
              <a:t> </a:t>
            </a:r>
            <a:r>
              <a:rPr lang="el-GR" sz="1400" dirty="0" smtClean="0"/>
              <a:t>Επιστημονικός Υπεύθυνος: Γιάννης Καλογήρου</a:t>
            </a:r>
            <a:br>
              <a:rPr lang="el-GR" sz="1400" dirty="0" smtClean="0"/>
            </a:br>
            <a:r>
              <a:rPr lang="el-GR" sz="1400" dirty="0" smtClean="0"/>
              <a:t>Καθηγητής Τεχνολογικής Οικονομικής &amp; Βιομηχανικής Στρατηγικής Σχολή Χημικών Μηχανικών ΕΜΠ</a:t>
            </a:r>
            <a:r>
              <a:rPr lang="el-GR" sz="2400" dirty="0" smtClean="0"/>
              <a:t/>
            </a:r>
            <a:br>
              <a:rPr lang="el-GR" sz="2400" dirty="0" smtClean="0"/>
            </a:br>
            <a:endParaRPr lang="el-GR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gray">
          <a:xfrm>
            <a:off x="233363" y="2951229"/>
            <a:ext cx="8507412" cy="360363"/>
          </a:xfrm>
          <a:prstGeom prst="rect">
            <a:avLst/>
          </a:prstGeom>
          <a:solidFill>
            <a:schemeClr val="accent1"/>
          </a:solidFill>
          <a:ln w="1270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801688" eaLnBrk="0" hangingPunct="0"/>
            <a:r>
              <a:rPr lang="el-GR" sz="1800" b="1" noProof="1" smtClean="0">
                <a:solidFill>
                  <a:srgbClr val="FFFFFF"/>
                </a:solidFill>
              </a:rPr>
              <a:t>Ειδικότερα</a:t>
            </a:r>
            <a:endParaRPr lang="en-US" sz="1800" b="1" noProof="1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gray">
          <a:xfrm>
            <a:off x="233363" y="3311591"/>
            <a:ext cx="8507412" cy="2556537"/>
          </a:xfrm>
          <a:prstGeom prst="rect">
            <a:avLst/>
          </a:prstGeom>
          <a:solidFill>
            <a:schemeClr val="bg1"/>
          </a:solidFill>
          <a:ln w="1270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lIns="108000" tIns="72000" rIns="72000" bIns="72000"/>
          <a:lstStyle/>
          <a:p>
            <a:pPr marL="190500" lvl="0" indent="-190500" algn="just">
              <a:lnSpc>
                <a:spcPct val="9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l-GR" sz="1800" dirty="0" smtClean="0"/>
              <a:t>η ανάδειξη της επιχειρηματικότητας ως μιας επιλογής επαγγελματικής σταδιοδρομίας των μηχανικών αποφοίτων του ΕΜΠ</a:t>
            </a:r>
          </a:p>
          <a:p>
            <a:pPr marL="190500" lvl="0" indent="-190500" algn="just">
              <a:lnSpc>
                <a:spcPct val="9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l-GR" sz="1800" dirty="0" smtClean="0"/>
              <a:t>η ανάπτυξη δεξιοτήτων απαραίτητων στην ίδρυση και λειτουργία μιας επιχείρησης (μαθήματα, σεμινάρια)</a:t>
            </a:r>
          </a:p>
          <a:p>
            <a:pPr marL="190500" lvl="0" indent="-190500" algn="just">
              <a:lnSpc>
                <a:spcPct val="9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l-GR" sz="1800" dirty="0" smtClean="0"/>
              <a:t>η υποστήριξη ατόμων ή ομάδων που θέλουν να δημιουργήσουν τη δική τους επιχείρηση </a:t>
            </a:r>
          </a:p>
          <a:p>
            <a:pPr marL="647700" lvl="1" indent="-190500" algn="just">
              <a:lnSpc>
                <a:spcPct val="95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l-GR" sz="1800" dirty="0" smtClean="0"/>
              <a:t>...από το στάδιο της αρχικής ιδέας έως… </a:t>
            </a:r>
          </a:p>
          <a:p>
            <a:pPr marL="647700" lvl="1" indent="-190500" algn="just">
              <a:lnSpc>
                <a:spcPct val="95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l-GR" sz="1800" dirty="0" smtClean="0"/>
              <a:t>…την ίδρυση της επιχείρησης και την εξεύρεση των πρώτων πελατών.</a:t>
            </a:r>
          </a:p>
          <a:p>
            <a:pPr marL="190500" indent="-190500">
              <a:lnSpc>
                <a:spcPct val="95000"/>
              </a:lnSpc>
              <a:spcBef>
                <a:spcPct val="20000"/>
              </a:spcBef>
              <a:buClr>
                <a:schemeClr val="accent2"/>
              </a:buClr>
            </a:pPr>
            <a:endParaRPr lang="en-US" sz="1800" noProof="1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gray">
          <a:xfrm>
            <a:off x="233363" y="1847917"/>
            <a:ext cx="8507412" cy="958850"/>
          </a:xfrm>
          <a:prstGeom prst="rect">
            <a:avLst/>
          </a:prstGeom>
          <a:solidFill>
            <a:schemeClr val="bg1"/>
          </a:solidFill>
          <a:ln w="1270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lIns="108000" tIns="72000" rIns="72000" bIns="72000"/>
          <a:lstStyle/>
          <a:p>
            <a:pPr>
              <a:lnSpc>
                <a:spcPct val="95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l-GR" sz="1800" dirty="0" smtClean="0"/>
              <a:t>Η αξιοποίηση των αποτελεσμάτων της έρευνας και της γνώσης που παράγεται εντός του ΕΜΠ.</a:t>
            </a:r>
            <a:endParaRPr lang="en-US" sz="1800" noProof="1"/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gray">
          <a:xfrm>
            <a:off x="233363" y="1487554"/>
            <a:ext cx="8507412" cy="360363"/>
          </a:xfrm>
          <a:prstGeom prst="rect">
            <a:avLst/>
          </a:prstGeom>
          <a:solidFill>
            <a:srgbClr val="808080"/>
          </a:solidFill>
          <a:ln w="12700" algn="ctr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801688" eaLnBrk="0" hangingPunct="0"/>
            <a:r>
              <a:rPr lang="el-GR" sz="1800" b="1" noProof="1" smtClean="0">
                <a:solidFill>
                  <a:srgbClr val="FFFFFF"/>
                </a:solidFill>
              </a:rPr>
              <a:t>Σκοπός</a:t>
            </a:r>
            <a:endParaRPr lang="en-US" sz="1800" b="1" noProof="1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noProof="1" smtClean="0"/>
              <a:t>…με άλλα λόγια…</a:t>
            </a:r>
            <a:endParaRPr lang="en-US" noProof="1"/>
          </a:p>
        </p:txBody>
      </p:sp>
      <p:pic>
        <p:nvPicPr>
          <p:cNvPr id="112645" name="Picture 5" descr="bild_groß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5438" y="1555750"/>
            <a:ext cx="8509000" cy="4241800"/>
          </a:xfrm>
          <a:prstGeom prst="rect">
            <a:avLst/>
          </a:prstGeom>
          <a:noFill/>
          <a:ln w="12700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112643" name="Rectangle 7"/>
          <p:cNvSpPr>
            <a:spLocks noChangeArrowheads="1"/>
          </p:cNvSpPr>
          <p:nvPr/>
        </p:nvSpPr>
        <p:spPr bwMode="gray">
          <a:xfrm>
            <a:off x="435006" y="1697122"/>
            <a:ext cx="3683452" cy="1858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just" defTabSz="801688" eaLnBrk="0" hangingPunct="0"/>
            <a:r>
              <a:rPr lang="el-GR" i="1" noProof="1" smtClean="0">
                <a:latin typeface="Comic Sans MS" pitchFamily="66" charset="0"/>
              </a:rPr>
              <a:t>	</a:t>
            </a:r>
            <a:r>
              <a:rPr lang="en-US" i="1" noProof="1" smtClean="0">
                <a:latin typeface="Comic Sans MS" pitchFamily="66" charset="0"/>
              </a:rPr>
              <a:t>“</a:t>
            </a:r>
            <a:r>
              <a:rPr lang="el-GR" i="1" noProof="1" smtClean="0">
                <a:latin typeface="Comic Sans MS" pitchFamily="66" charset="0"/>
              </a:rPr>
              <a:t>θέλουμε</a:t>
            </a:r>
            <a:r>
              <a:rPr lang="en-US" i="1" noProof="1" smtClean="0">
                <a:latin typeface="Comic Sans MS" pitchFamily="66" charset="0"/>
              </a:rPr>
              <a:t> </a:t>
            </a:r>
            <a:r>
              <a:rPr lang="el-GR" i="1" noProof="1" smtClean="0">
                <a:latin typeface="Comic Sans MS" pitchFamily="66" charset="0"/>
              </a:rPr>
              <a:t>να βοηθήσουμε τα μέλη της Πολυτεχνειακής Κοινότητας που επιθυμούν να κάνουν το «άλμα» από την έρευνα στην επιχειρηματική δραστηριότητα</a:t>
            </a:r>
            <a:r>
              <a:rPr lang="en-US" i="1" noProof="1" smtClean="0">
                <a:latin typeface="Comic Sans MS" pitchFamily="66" charset="0"/>
              </a:rPr>
              <a:t>"</a:t>
            </a:r>
            <a:endParaRPr lang="en-US" i="1" noProof="1">
              <a:latin typeface="Comic Sans MS" pitchFamily="66" charset="0"/>
            </a:endParaRPr>
          </a:p>
        </p:txBody>
      </p:sp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Τύποι επιχειρηματικότητας </a:t>
            </a:r>
            <a:endParaRPr lang="en-US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Επιχειρηματικότητα ανάγκης (</a:t>
            </a:r>
            <a:r>
              <a:rPr lang="en-US" dirty="0" smtClean="0"/>
              <a:t>necessity entrepreneurship)</a:t>
            </a:r>
            <a:r>
              <a:rPr lang="el-GR" dirty="0" smtClean="0"/>
              <a:t>: </a:t>
            </a:r>
            <a:r>
              <a:rPr lang="el-GR" b="0" dirty="0" smtClean="0"/>
              <a:t>ανάληψη επιχειρηματικής δράσης λόγω έλλειψης άλλων ικανοποιητικών ευκαιριών απασχόλησης </a:t>
            </a:r>
          </a:p>
          <a:p>
            <a:r>
              <a:rPr lang="el-GR" dirty="0" smtClean="0"/>
              <a:t>Επιχειρηματικότητας ευκαιρίας </a:t>
            </a:r>
            <a:r>
              <a:rPr lang="en-US" dirty="0" smtClean="0"/>
              <a:t>(opportunity entrepreneurship): </a:t>
            </a:r>
            <a:r>
              <a:rPr lang="el-GR" b="0" dirty="0" smtClean="0"/>
              <a:t>ίδρυση και ανάπτυξη νέας επιχείρησης με στόχο την αξιοποίηση πραγματικής επιχειρηματικής ευκαιρίας (καινοτομία, κενά της αγοράς, προοπτικές αύξησης ζήτησης κ.τ.λ.)</a:t>
            </a:r>
          </a:p>
          <a:p>
            <a:r>
              <a:rPr lang="el-GR" dirty="0" smtClean="0"/>
              <a:t>Καινοτόμος επιχειρηματικότητα (</a:t>
            </a:r>
            <a:r>
              <a:rPr lang="en-US" dirty="0" smtClean="0"/>
              <a:t>innovative entrepreneurship)</a:t>
            </a:r>
            <a:r>
              <a:rPr lang="el-GR" b="0" dirty="0" smtClean="0"/>
              <a:t>: οι έννοιες της καινοτομίας και της επιχειρηματικότητας είναι αλληλένδετες . Τόσο η ριζική (</a:t>
            </a:r>
            <a:r>
              <a:rPr lang="en-US" b="0" dirty="0" smtClean="0"/>
              <a:t>radical) </a:t>
            </a:r>
            <a:r>
              <a:rPr lang="el-GR" b="0" dirty="0" smtClean="0"/>
              <a:t>όσο και η οριακή </a:t>
            </a:r>
            <a:r>
              <a:rPr lang="en-US" b="0" dirty="0" smtClean="0"/>
              <a:t>(incremental) </a:t>
            </a:r>
            <a:r>
              <a:rPr lang="el-GR" b="0" dirty="0" smtClean="0"/>
              <a:t>καινοτομία</a:t>
            </a:r>
            <a:r>
              <a:rPr lang="en-US" b="0" dirty="0" smtClean="0"/>
              <a:t> </a:t>
            </a:r>
            <a:r>
              <a:rPr lang="el-GR" b="0" dirty="0" smtClean="0"/>
              <a:t>μπορούν να οδηγήσουν σε καινοτόμο επιχειρηματικότητα.</a:t>
            </a:r>
            <a:r>
              <a:rPr lang="en-US" b="0" dirty="0" smtClean="0"/>
              <a:t> </a:t>
            </a:r>
            <a:endParaRPr lang="el-GR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4" name="Picture 2"/>
          <p:cNvPicPr>
            <a:picLocks noChangeAspect="1" noChangeArrowheads="1"/>
          </p:cNvPicPr>
          <p:nvPr/>
        </p:nvPicPr>
        <p:blipFill>
          <a:blip r:embed="rId4" cstate="print">
            <a:lum bright="-12000" contrast="-12000"/>
          </a:blip>
          <a:srcRect/>
          <a:stretch>
            <a:fillRect/>
          </a:stretch>
        </p:blipFill>
        <p:spPr bwMode="auto">
          <a:xfrm>
            <a:off x="2266950" y="5245100"/>
            <a:ext cx="46101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6195" name="Rectangle 3"/>
          <p:cNvSpPr>
            <a:spLocks noGrp="1" noChangeArrowheads="1"/>
          </p:cNvSpPr>
          <p:nvPr>
            <p:ph type="title"/>
          </p:nvPr>
        </p:nvSpPr>
        <p:spPr>
          <a:xfrm>
            <a:off x="314325" y="147638"/>
            <a:ext cx="6762750" cy="600075"/>
          </a:xfrm>
        </p:spPr>
        <p:txBody>
          <a:bodyPr/>
          <a:lstStyle/>
          <a:p>
            <a:r>
              <a:rPr lang="el-GR" noProof="1" smtClean="0"/>
              <a:t>Η ΜοΚΕ ΕΜΠ απευθύνεται σε </a:t>
            </a:r>
            <a:endParaRPr lang="en-US" noProof="1"/>
          </a:p>
        </p:txBody>
      </p:sp>
      <p:sp>
        <p:nvSpPr>
          <p:cNvPr id="136196" name="Rectangle 4"/>
          <p:cNvSpPr>
            <a:spLocks noChangeArrowheads="1"/>
          </p:cNvSpPr>
          <p:nvPr/>
        </p:nvSpPr>
        <p:spPr bwMode="gray">
          <a:xfrm>
            <a:off x="6078538" y="1711325"/>
            <a:ext cx="2233612" cy="118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 lvl="0" algn="r" eaLnBrk="0" hangingPunct="0">
              <a:spcBef>
                <a:spcPct val="60000"/>
              </a:spcBef>
              <a:buClr>
                <a:schemeClr val="accent1"/>
              </a:buClr>
            </a:pPr>
            <a:r>
              <a:rPr lang="el-GR" noProof="1" smtClean="0">
                <a:ea typeface="Arial Unicode MS" pitchFamily="34" charset="-128"/>
                <a:cs typeface="Arial" charset="0"/>
              </a:rPr>
              <a:t>Προπτυχιακούς φοιτητές</a:t>
            </a:r>
          </a:p>
        </p:txBody>
      </p:sp>
      <p:sp>
        <p:nvSpPr>
          <p:cNvPr id="136197" name="Rectangle 5"/>
          <p:cNvSpPr>
            <a:spLocks noChangeArrowheads="1"/>
          </p:cNvSpPr>
          <p:nvPr/>
        </p:nvSpPr>
        <p:spPr bwMode="gray">
          <a:xfrm>
            <a:off x="6297613" y="4046538"/>
            <a:ext cx="2233612" cy="156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 anchor="b"/>
          <a:lstStyle/>
          <a:p>
            <a:pPr lvl="0"/>
            <a:r>
              <a:rPr lang="el-GR" dirty="0" smtClean="0"/>
              <a:t>Αποφοίτους ΕΜΠ </a:t>
            </a:r>
            <a:endParaRPr lang="el-GR" dirty="0"/>
          </a:p>
        </p:txBody>
      </p:sp>
      <p:sp>
        <p:nvSpPr>
          <p:cNvPr id="136198" name="Rectangle 6"/>
          <p:cNvSpPr>
            <a:spLocks noChangeArrowheads="1"/>
          </p:cNvSpPr>
          <p:nvPr/>
        </p:nvSpPr>
        <p:spPr bwMode="gray">
          <a:xfrm>
            <a:off x="766763" y="1711325"/>
            <a:ext cx="2559050" cy="118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 eaLnBrk="0" hangingPunct="0">
              <a:spcBef>
                <a:spcPct val="6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l-GR" noProof="1" smtClean="0">
                <a:ea typeface="Arial Unicode MS" pitchFamily="34" charset="-128"/>
                <a:cs typeface="Arial" charset="0"/>
              </a:rPr>
              <a:t>Μ</a:t>
            </a:r>
            <a:r>
              <a:rPr lang="el-GR" dirty="0" smtClean="0"/>
              <a:t>εταδιδακτορικούς ερευνητές και υποψηφίους  διδάκτορες</a:t>
            </a:r>
            <a:endParaRPr lang="de-DE" noProof="1">
              <a:ea typeface="Arial Unicode MS" pitchFamily="34" charset="-128"/>
              <a:cs typeface="Arial" charset="0"/>
            </a:endParaRPr>
          </a:p>
        </p:txBody>
      </p:sp>
      <p:sp>
        <p:nvSpPr>
          <p:cNvPr id="136199" name="Rectangle 7"/>
          <p:cNvSpPr>
            <a:spLocks noChangeArrowheads="1"/>
          </p:cNvSpPr>
          <p:nvPr/>
        </p:nvSpPr>
        <p:spPr bwMode="gray">
          <a:xfrm>
            <a:off x="766763" y="4056063"/>
            <a:ext cx="2559050" cy="156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 anchor="b"/>
          <a:lstStyle/>
          <a:p>
            <a:pPr eaLnBrk="0" hangingPunct="0">
              <a:spcBef>
                <a:spcPct val="6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l-GR" dirty="0" smtClean="0"/>
              <a:t>Μέλη ΔΕΠ</a:t>
            </a:r>
            <a:endParaRPr lang="en-US" noProof="1">
              <a:cs typeface="Arial" charset="0"/>
            </a:endParaRPr>
          </a:p>
        </p:txBody>
      </p:sp>
      <p:sp>
        <p:nvSpPr>
          <p:cNvPr id="136200" name="Freeform 8"/>
          <p:cNvSpPr>
            <a:spLocks/>
          </p:cNvSpPr>
          <p:nvPr/>
        </p:nvSpPr>
        <p:spPr bwMode="gray">
          <a:xfrm>
            <a:off x="2652713" y="3757613"/>
            <a:ext cx="1887537" cy="1890712"/>
          </a:xfrm>
          <a:custGeom>
            <a:avLst/>
            <a:gdLst/>
            <a:ahLst/>
            <a:cxnLst>
              <a:cxn ang="0">
                <a:pos x="193" y="165"/>
              </a:cxn>
              <a:cxn ang="0">
                <a:pos x="94" y="0"/>
              </a:cxn>
              <a:cxn ang="0">
                <a:pos x="0" y="0"/>
              </a:cxn>
              <a:cxn ang="0">
                <a:pos x="285" y="286"/>
              </a:cxn>
              <a:cxn ang="0">
                <a:pos x="285" y="192"/>
              </a:cxn>
              <a:cxn ang="0">
                <a:pos x="193" y="165"/>
              </a:cxn>
            </a:cxnLst>
            <a:rect l="0" t="0" r="r" b="b"/>
            <a:pathLst>
              <a:path w="285" h="286">
                <a:moveTo>
                  <a:pt x="193" y="165"/>
                </a:moveTo>
                <a:cubicBezTo>
                  <a:pt x="132" y="130"/>
                  <a:pt x="97" y="66"/>
                  <a:pt x="94" y="0"/>
                </a:cubicBezTo>
                <a:cubicBezTo>
                  <a:pt x="0" y="0"/>
                  <a:pt x="0" y="0"/>
                  <a:pt x="0" y="0"/>
                </a:cubicBezTo>
                <a:cubicBezTo>
                  <a:pt x="3" y="156"/>
                  <a:pt x="129" y="282"/>
                  <a:pt x="285" y="286"/>
                </a:cubicBezTo>
                <a:cubicBezTo>
                  <a:pt x="285" y="192"/>
                  <a:pt x="285" y="192"/>
                  <a:pt x="285" y="192"/>
                </a:cubicBezTo>
                <a:cubicBezTo>
                  <a:pt x="254" y="190"/>
                  <a:pt x="222" y="182"/>
                  <a:pt x="193" y="165"/>
                </a:cubicBezTo>
                <a:close/>
              </a:path>
            </a:pathLst>
          </a:custGeom>
          <a:solidFill>
            <a:schemeClr val="accent2"/>
          </a:solidFill>
          <a:ln w="28575" cmpd="sng">
            <a:solidFill>
              <a:srgbClr val="FFFFFF"/>
            </a:solidFill>
            <a:miter lim="800000"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el-GR" dirty="0"/>
          </a:p>
        </p:txBody>
      </p:sp>
      <p:sp>
        <p:nvSpPr>
          <p:cNvPr id="136201" name="Freeform 9"/>
          <p:cNvSpPr>
            <a:spLocks/>
          </p:cNvSpPr>
          <p:nvPr/>
        </p:nvSpPr>
        <p:spPr bwMode="gray">
          <a:xfrm>
            <a:off x="2652713" y="1747838"/>
            <a:ext cx="1887537" cy="1885950"/>
          </a:xfrm>
          <a:custGeom>
            <a:avLst/>
            <a:gdLst/>
            <a:ahLst/>
            <a:cxnLst>
              <a:cxn ang="0">
                <a:pos x="121" y="193"/>
              </a:cxn>
              <a:cxn ang="0">
                <a:pos x="285" y="94"/>
              </a:cxn>
              <a:cxn ang="0">
                <a:pos x="285" y="0"/>
              </a:cxn>
              <a:cxn ang="0">
                <a:pos x="0" y="285"/>
              </a:cxn>
              <a:cxn ang="0">
                <a:pos x="94" y="285"/>
              </a:cxn>
              <a:cxn ang="0">
                <a:pos x="121" y="193"/>
              </a:cxn>
            </a:cxnLst>
            <a:rect l="0" t="0" r="r" b="b"/>
            <a:pathLst>
              <a:path w="285" h="285">
                <a:moveTo>
                  <a:pt x="121" y="193"/>
                </a:moveTo>
                <a:cubicBezTo>
                  <a:pt x="156" y="132"/>
                  <a:pt x="219" y="96"/>
                  <a:pt x="285" y="94"/>
                </a:cubicBezTo>
                <a:cubicBezTo>
                  <a:pt x="285" y="0"/>
                  <a:pt x="285" y="0"/>
                  <a:pt x="285" y="0"/>
                </a:cubicBezTo>
                <a:cubicBezTo>
                  <a:pt x="129" y="3"/>
                  <a:pt x="4" y="129"/>
                  <a:pt x="0" y="285"/>
                </a:cubicBezTo>
                <a:cubicBezTo>
                  <a:pt x="94" y="285"/>
                  <a:pt x="94" y="285"/>
                  <a:pt x="94" y="285"/>
                </a:cubicBezTo>
                <a:cubicBezTo>
                  <a:pt x="95" y="253"/>
                  <a:pt x="104" y="222"/>
                  <a:pt x="121" y="193"/>
                </a:cubicBezTo>
                <a:close/>
              </a:path>
            </a:pathLst>
          </a:custGeom>
          <a:solidFill>
            <a:schemeClr val="hlink"/>
          </a:solidFill>
          <a:ln w="28575" cmpd="sng">
            <a:solidFill>
              <a:srgbClr val="FFFFFF"/>
            </a:solidFill>
            <a:miter lim="800000"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el-GR" dirty="0"/>
          </a:p>
        </p:txBody>
      </p:sp>
      <p:sp>
        <p:nvSpPr>
          <p:cNvPr id="136202" name="Freeform 10"/>
          <p:cNvSpPr>
            <a:spLocks/>
          </p:cNvSpPr>
          <p:nvPr/>
        </p:nvSpPr>
        <p:spPr bwMode="gray">
          <a:xfrm>
            <a:off x="4638675" y="1747838"/>
            <a:ext cx="1885950" cy="1885950"/>
          </a:xfrm>
          <a:custGeom>
            <a:avLst/>
            <a:gdLst/>
            <a:ahLst/>
            <a:cxnLst>
              <a:cxn ang="0">
                <a:pos x="92" y="120"/>
              </a:cxn>
              <a:cxn ang="0">
                <a:pos x="191" y="285"/>
              </a:cxn>
              <a:cxn ang="0">
                <a:pos x="285" y="285"/>
              </a:cxn>
              <a:cxn ang="0">
                <a:pos x="0" y="0"/>
              </a:cxn>
              <a:cxn ang="0">
                <a:pos x="0" y="94"/>
              </a:cxn>
              <a:cxn ang="0">
                <a:pos x="92" y="120"/>
              </a:cxn>
            </a:cxnLst>
            <a:rect l="0" t="0" r="r" b="b"/>
            <a:pathLst>
              <a:path w="285" h="285">
                <a:moveTo>
                  <a:pt x="92" y="120"/>
                </a:moveTo>
                <a:cubicBezTo>
                  <a:pt x="153" y="156"/>
                  <a:pt x="188" y="219"/>
                  <a:pt x="191" y="285"/>
                </a:cubicBezTo>
                <a:cubicBezTo>
                  <a:pt x="285" y="285"/>
                  <a:pt x="285" y="285"/>
                  <a:pt x="285" y="285"/>
                </a:cubicBezTo>
                <a:cubicBezTo>
                  <a:pt x="281" y="129"/>
                  <a:pt x="156" y="3"/>
                  <a:pt x="0" y="0"/>
                </a:cubicBezTo>
                <a:cubicBezTo>
                  <a:pt x="0" y="94"/>
                  <a:pt x="0" y="94"/>
                  <a:pt x="0" y="94"/>
                </a:cubicBezTo>
                <a:cubicBezTo>
                  <a:pt x="31" y="95"/>
                  <a:pt x="63" y="104"/>
                  <a:pt x="92" y="120"/>
                </a:cubicBezTo>
                <a:close/>
              </a:path>
            </a:pathLst>
          </a:custGeom>
          <a:solidFill>
            <a:schemeClr val="tx2"/>
          </a:solidFill>
          <a:ln w="28575" cmpd="sng">
            <a:solidFill>
              <a:srgbClr val="FFFFFF"/>
            </a:solidFill>
            <a:miter lim="800000"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el-GR" dirty="0"/>
          </a:p>
        </p:txBody>
      </p:sp>
      <p:sp>
        <p:nvSpPr>
          <p:cNvPr id="136203" name="Freeform 11"/>
          <p:cNvSpPr>
            <a:spLocks/>
          </p:cNvSpPr>
          <p:nvPr/>
        </p:nvSpPr>
        <p:spPr bwMode="gray">
          <a:xfrm>
            <a:off x="4638675" y="3757613"/>
            <a:ext cx="1885950" cy="1890712"/>
          </a:xfrm>
          <a:custGeom>
            <a:avLst/>
            <a:gdLst/>
            <a:ahLst/>
            <a:cxnLst>
              <a:cxn ang="0">
                <a:pos x="164" y="92"/>
              </a:cxn>
              <a:cxn ang="0">
                <a:pos x="0" y="191"/>
              </a:cxn>
              <a:cxn ang="0">
                <a:pos x="0" y="286"/>
              </a:cxn>
              <a:cxn ang="0">
                <a:pos x="285" y="0"/>
              </a:cxn>
              <a:cxn ang="0">
                <a:pos x="191" y="0"/>
              </a:cxn>
              <a:cxn ang="0">
                <a:pos x="164" y="92"/>
              </a:cxn>
            </a:cxnLst>
            <a:rect l="0" t="0" r="r" b="b"/>
            <a:pathLst>
              <a:path w="285" h="286">
                <a:moveTo>
                  <a:pt x="164" y="92"/>
                </a:moveTo>
                <a:cubicBezTo>
                  <a:pt x="129" y="154"/>
                  <a:pt x="66" y="189"/>
                  <a:pt x="0" y="191"/>
                </a:cubicBezTo>
                <a:cubicBezTo>
                  <a:pt x="0" y="286"/>
                  <a:pt x="0" y="286"/>
                  <a:pt x="0" y="286"/>
                </a:cubicBezTo>
                <a:cubicBezTo>
                  <a:pt x="156" y="282"/>
                  <a:pt x="282" y="156"/>
                  <a:pt x="285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90" y="32"/>
                  <a:pt x="181" y="63"/>
                  <a:pt x="164" y="92"/>
                </a:cubicBezTo>
                <a:close/>
              </a:path>
            </a:pathLst>
          </a:custGeom>
          <a:solidFill>
            <a:schemeClr val="accent1"/>
          </a:solidFill>
          <a:ln w="28575" cmpd="sng">
            <a:solidFill>
              <a:srgbClr val="FFFFFF"/>
            </a:solidFill>
            <a:miter lim="800000"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el-GR" dirty="0"/>
          </a:p>
        </p:txBody>
      </p:sp>
      <p:sp>
        <p:nvSpPr>
          <p:cNvPr id="136204" name="Freeform 12"/>
          <p:cNvSpPr>
            <a:spLocks/>
          </p:cNvSpPr>
          <p:nvPr/>
        </p:nvSpPr>
        <p:spPr bwMode="gray">
          <a:xfrm>
            <a:off x="3362325" y="3743325"/>
            <a:ext cx="1177925" cy="11811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3" y="154"/>
              </a:cxn>
              <a:cxn ang="0">
                <a:pos x="178" y="179"/>
              </a:cxn>
              <a:cxn ang="0">
                <a:pos x="178" y="0"/>
              </a:cxn>
              <a:cxn ang="0">
                <a:pos x="0" y="0"/>
              </a:cxn>
            </a:cxnLst>
            <a:rect l="0" t="0" r="r" b="b"/>
            <a:pathLst>
              <a:path w="178" h="179">
                <a:moveTo>
                  <a:pt x="0" y="0"/>
                </a:moveTo>
                <a:cubicBezTo>
                  <a:pt x="2" y="62"/>
                  <a:pt x="35" y="121"/>
                  <a:pt x="93" y="154"/>
                </a:cubicBezTo>
                <a:cubicBezTo>
                  <a:pt x="120" y="170"/>
                  <a:pt x="149" y="178"/>
                  <a:pt x="178" y="179"/>
                </a:cubicBezTo>
                <a:cubicBezTo>
                  <a:pt x="178" y="0"/>
                  <a:pt x="178" y="0"/>
                  <a:pt x="178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C0C0C0">
                  <a:gamma/>
                  <a:tint val="26275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9050" cmpd="sng">
            <a:solidFill>
              <a:srgbClr val="FFFFFF"/>
            </a:solidFill>
            <a:miter lim="800000"/>
            <a:headEnd/>
            <a:tailEnd/>
          </a:ln>
          <a:effectLst>
            <a:outerShdw dist="45791" dir="2021404" algn="ctr" rotWithShape="0">
              <a:srgbClr val="292929">
                <a:alpha val="50000"/>
              </a:srgbClr>
            </a:outerShdw>
          </a:effectLst>
        </p:spPr>
        <p:txBody>
          <a:bodyPr/>
          <a:lstStyle/>
          <a:p>
            <a:endParaRPr lang="el-GR" dirty="0"/>
          </a:p>
        </p:txBody>
      </p:sp>
      <p:sp>
        <p:nvSpPr>
          <p:cNvPr id="136205" name="Freeform 13"/>
          <p:cNvSpPr>
            <a:spLocks/>
          </p:cNvSpPr>
          <p:nvPr/>
        </p:nvSpPr>
        <p:spPr bwMode="gray">
          <a:xfrm>
            <a:off x="4638675" y="2463800"/>
            <a:ext cx="1176338" cy="1184275"/>
          </a:xfrm>
          <a:custGeom>
            <a:avLst/>
            <a:gdLst/>
            <a:ahLst/>
            <a:cxnLst>
              <a:cxn ang="0">
                <a:pos x="178" y="179"/>
              </a:cxn>
              <a:cxn ang="0">
                <a:pos x="86" y="25"/>
              </a:cxn>
              <a:cxn ang="0">
                <a:pos x="0" y="0"/>
              </a:cxn>
              <a:cxn ang="0">
                <a:pos x="0" y="179"/>
              </a:cxn>
              <a:cxn ang="0">
                <a:pos x="178" y="179"/>
              </a:cxn>
            </a:cxnLst>
            <a:rect l="0" t="0" r="r" b="b"/>
            <a:pathLst>
              <a:path w="178" h="179">
                <a:moveTo>
                  <a:pt x="178" y="179"/>
                </a:moveTo>
                <a:cubicBezTo>
                  <a:pt x="176" y="117"/>
                  <a:pt x="143" y="58"/>
                  <a:pt x="86" y="25"/>
                </a:cubicBezTo>
                <a:cubicBezTo>
                  <a:pt x="58" y="9"/>
                  <a:pt x="29" y="1"/>
                  <a:pt x="0" y="0"/>
                </a:cubicBezTo>
                <a:cubicBezTo>
                  <a:pt x="0" y="179"/>
                  <a:pt x="0" y="179"/>
                  <a:pt x="0" y="179"/>
                </a:cubicBezTo>
                <a:lnTo>
                  <a:pt x="178" y="179"/>
                </a:lnTo>
                <a:close/>
              </a:path>
            </a:pathLst>
          </a:custGeom>
          <a:gradFill rotWithShape="1">
            <a:gsLst>
              <a:gs pos="0">
                <a:srgbClr val="C0C0C0">
                  <a:gamma/>
                  <a:tint val="26275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9050" cmpd="sng">
            <a:solidFill>
              <a:srgbClr val="FFFFFF"/>
            </a:solidFill>
            <a:miter lim="800000"/>
            <a:headEnd/>
            <a:tailEnd/>
          </a:ln>
          <a:effectLst>
            <a:outerShdw dist="45791" dir="2021404" algn="ctr" rotWithShape="0">
              <a:srgbClr val="292929">
                <a:alpha val="50000"/>
              </a:srgbClr>
            </a:outerShdw>
          </a:effectLst>
        </p:spPr>
        <p:txBody>
          <a:bodyPr/>
          <a:lstStyle/>
          <a:p>
            <a:endParaRPr lang="el-GR" dirty="0"/>
          </a:p>
        </p:txBody>
      </p:sp>
      <p:sp>
        <p:nvSpPr>
          <p:cNvPr id="136206" name="Freeform 14"/>
          <p:cNvSpPr>
            <a:spLocks/>
          </p:cNvSpPr>
          <p:nvPr/>
        </p:nvSpPr>
        <p:spPr bwMode="gray">
          <a:xfrm>
            <a:off x="3362325" y="2463800"/>
            <a:ext cx="1177925" cy="1184275"/>
          </a:xfrm>
          <a:custGeom>
            <a:avLst/>
            <a:gdLst/>
            <a:ahLst/>
            <a:cxnLst>
              <a:cxn ang="0">
                <a:pos x="178" y="0"/>
              </a:cxn>
              <a:cxn ang="0">
                <a:pos x="24" y="93"/>
              </a:cxn>
              <a:cxn ang="0">
                <a:pos x="0" y="179"/>
              </a:cxn>
              <a:cxn ang="0">
                <a:pos x="178" y="179"/>
              </a:cxn>
              <a:cxn ang="0">
                <a:pos x="178" y="0"/>
              </a:cxn>
            </a:cxnLst>
            <a:rect l="0" t="0" r="r" b="b"/>
            <a:pathLst>
              <a:path w="178" h="179">
                <a:moveTo>
                  <a:pt x="178" y="0"/>
                </a:moveTo>
                <a:cubicBezTo>
                  <a:pt x="117" y="3"/>
                  <a:pt x="58" y="36"/>
                  <a:pt x="24" y="93"/>
                </a:cubicBezTo>
                <a:cubicBezTo>
                  <a:pt x="9" y="120"/>
                  <a:pt x="1" y="150"/>
                  <a:pt x="0" y="179"/>
                </a:cubicBezTo>
                <a:cubicBezTo>
                  <a:pt x="178" y="179"/>
                  <a:pt x="178" y="179"/>
                  <a:pt x="178" y="179"/>
                </a:cubicBezTo>
                <a:lnTo>
                  <a:pt x="178" y="0"/>
                </a:lnTo>
                <a:close/>
              </a:path>
            </a:pathLst>
          </a:custGeom>
          <a:solidFill>
            <a:schemeClr val="folHlink"/>
          </a:solidFill>
          <a:ln w="19050" cmpd="sng">
            <a:solidFill>
              <a:srgbClr val="FFFFFF"/>
            </a:solidFill>
            <a:miter lim="800000"/>
            <a:headEnd/>
            <a:tailEnd/>
          </a:ln>
          <a:effectLst>
            <a:outerShdw dist="45791" dir="2021404" algn="ctr" rotWithShape="0">
              <a:srgbClr val="292929">
                <a:alpha val="50000"/>
              </a:srgbClr>
            </a:outerShdw>
          </a:effectLst>
        </p:spPr>
        <p:txBody>
          <a:bodyPr/>
          <a:lstStyle/>
          <a:p>
            <a:endParaRPr lang="el-GR" dirty="0"/>
          </a:p>
        </p:txBody>
      </p:sp>
      <p:sp>
        <p:nvSpPr>
          <p:cNvPr id="136207" name="Freeform 15"/>
          <p:cNvSpPr>
            <a:spLocks/>
          </p:cNvSpPr>
          <p:nvPr/>
        </p:nvSpPr>
        <p:spPr bwMode="gray">
          <a:xfrm>
            <a:off x="4638675" y="3743325"/>
            <a:ext cx="1176338" cy="1181100"/>
          </a:xfrm>
          <a:custGeom>
            <a:avLst/>
            <a:gdLst/>
            <a:ahLst/>
            <a:cxnLst>
              <a:cxn ang="0">
                <a:pos x="0" y="179"/>
              </a:cxn>
              <a:cxn ang="0">
                <a:pos x="154" y="86"/>
              </a:cxn>
              <a:cxn ang="0">
                <a:pos x="178" y="0"/>
              </a:cxn>
              <a:cxn ang="0">
                <a:pos x="0" y="0"/>
              </a:cxn>
              <a:cxn ang="0">
                <a:pos x="0" y="179"/>
              </a:cxn>
            </a:cxnLst>
            <a:rect l="0" t="0" r="r" b="b"/>
            <a:pathLst>
              <a:path w="178" h="179">
                <a:moveTo>
                  <a:pt x="0" y="179"/>
                </a:moveTo>
                <a:cubicBezTo>
                  <a:pt x="61" y="177"/>
                  <a:pt x="120" y="144"/>
                  <a:pt x="154" y="86"/>
                </a:cubicBezTo>
                <a:cubicBezTo>
                  <a:pt x="169" y="59"/>
                  <a:pt x="177" y="29"/>
                  <a:pt x="178" y="0"/>
                </a:cubicBezTo>
                <a:cubicBezTo>
                  <a:pt x="0" y="0"/>
                  <a:pt x="0" y="0"/>
                  <a:pt x="0" y="0"/>
                </a:cubicBezTo>
                <a:lnTo>
                  <a:pt x="0" y="179"/>
                </a:lnTo>
                <a:close/>
              </a:path>
            </a:pathLst>
          </a:custGeom>
          <a:gradFill rotWithShape="1">
            <a:gsLst>
              <a:gs pos="0">
                <a:srgbClr val="C0C0C0">
                  <a:gamma/>
                  <a:tint val="26275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9050" cmpd="sng">
            <a:solidFill>
              <a:srgbClr val="FFFFFF"/>
            </a:solidFill>
            <a:miter lim="800000"/>
            <a:headEnd/>
            <a:tailEnd/>
          </a:ln>
          <a:effectLst>
            <a:outerShdw dist="45791" dir="2021404" algn="ctr" rotWithShape="0">
              <a:srgbClr val="292929">
                <a:alpha val="50000"/>
              </a:srgbClr>
            </a:outerShdw>
          </a:effectLst>
        </p:spPr>
        <p:txBody>
          <a:bodyPr/>
          <a:lstStyle/>
          <a:p>
            <a:endParaRPr lang="el-GR" dirty="0"/>
          </a:p>
        </p:txBody>
      </p:sp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noProof="1" smtClean="0"/>
              <a:t>Κύριες Δράσεις ΜοΚΕ ΕΜΠ</a:t>
            </a:r>
            <a:endParaRPr lang="de-DE" noProof="1"/>
          </a:p>
        </p:txBody>
      </p:sp>
      <p:sp>
        <p:nvSpPr>
          <p:cNvPr id="102403" name="Rectangle 3"/>
          <p:cNvSpPr>
            <a:spLocks noChangeArrowheads="1"/>
          </p:cNvSpPr>
          <p:nvPr/>
        </p:nvSpPr>
        <p:spPr bwMode="gray">
          <a:xfrm>
            <a:off x="328613" y="1725611"/>
            <a:ext cx="2738437" cy="4332289"/>
          </a:xfrm>
          <a:prstGeom prst="rect">
            <a:avLst/>
          </a:prstGeom>
          <a:solidFill>
            <a:schemeClr val="bg1"/>
          </a:solidFill>
          <a:ln w="12700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53882" dir="2700000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lIns="108000" tIns="108000" rIns="72000" bIns="72000"/>
          <a:lstStyle/>
          <a:p>
            <a:pPr>
              <a:spcBef>
                <a:spcPct val="40000"/>
              </a:spcBef>
              <a:buClr>
                <a:schemeClr val="accent2"/>
              </a:buClr>
            </a:pPr>
            <a:r>
              <a:rPr lang="el-GR" sz="1600" noProof="1" smtClean="0"/>
              <a:t>Εισαγωγή μαθημάτων Καινοτομίας και Επιχειρηματικότητας </a:t>
            </a:r>
            <a:r>
              <a:rPr lang="el-GR" sz="1600" noProof="1"/>
              <a:t>στο πρόγραμμα σπουδών </a:t>
            </a:r>
            <a:r>
              <a:rPr lang="el-GR" sz="1600" noProof="1" smtClean="0"/>
              <a:t>σε 7 σχολές του ΕΜΠ</a:t>
            </a:r>
          </a:p>
          <a:p>
            <a:pPr marL="228600" indent="-180975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l-GR" sz="1600" noProof="1" smtClean="0"/>
              <a:t>Χημικών</a:t>
            </a:r>
            <a:r>
              <a:rPr lang="en-US" sz="1600" noProof="1" smtClean="0"/>
              <a:t> </a:t>
            </a:r>
            <a:r>
              <a:rPr lang="el-GR" sz="1600" noProof="1" smtClean="0"/>
              <a:t>Μηχανικών</a:t>
            </a:r>
          </a:p>
          <a:p>
            <a:pPr marL="228600" indent="-180975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l-GR" sz="1600" noProof="1" smtClean="0"/>
              <a:t>Μηχανικών Μεταλλείων Μεταλλουργών</a:t>
            </a:r>
          </a:p>
          <a:p>
            <a:pPr marL="228600" indent="-180975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l-GR" sz="1600" noProof="1" smtClean="0"/>
              <a:t>Μηχανολόγων</a:t>
            </a:r>
          </a:p>
          <a:p>
            <a:pPr marL="228600" indent="-180975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l-GR" sz="1600" noProof="1" smtClean="0"/>
              <a:t>Ναυπηγών </a:t>
            </a:r>
          </a:p>
          <a:p>
            <a:pPr marL="228600" indent="-180975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l-GR" sz="1600" noProof="1" smtClean="0"/>
              <a:t>Ηλεκτρολόγων και Μηχανικών Υπολογιστών</a:t>
            </a:r>
          </a:p>
          <a:p>
            <a:pPr marL="228600" indent="-180975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l-GR" sz="1600" noProof="1" smtClean="0"/>
              <a:t>Εφαρμοσμένων Μαθηματικών</a:t>
            </a:r>
          </a:p>
          <a:p>
            <a:pPr marL="228600" indent="-180975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l-GR" sz="1600" noProof="1" smtClean="0"/>
              <a:t>Αγρονόμων &amp; Τοπογράφων</a:t>
            </a:r>
            <a:endParaRPr lang="de-DE" sz="1600" noProof="1"/>
          </a:p>
        </p:txBody>
      </p:sp>
      <p:sp>
        <p:nvSpPr>
          <p:cNvPr id="102404" name="Rectangle 4"/>
          <p:cNvSpPr>
            <a:spLocks noChangeArrowheads="1"/>
          </p:cNvSpPr>
          <p:nvPr/>
        </p:nvSpPr>
        <p:spPr bwMode="gray">
          <a:xfrm>
            <a:off x="328613" y="1095375"/>
            <a:ext cx="2738437" cy="637167"/>
          </a:xfrm>
          <a:prstGeom prst="rect">
            <a:avLst/>
          </a:prstGeom>
          <a:solidFill>
            <a:schemeClr val="accent1"/>
          </a:solidFill>
          <a:ln w="12700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53882" dir="2700000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801688" eaLnBrk="0" hangingPunct="0"/>
            <a:r>
              <a:rPr lang="el-GR" sz="1600" b="1" noProof="1" smtClean="0">
                <a:solidFill>
                  <a:srgbClr val="FFFFFF"/>
                </a:solidFill>
              </a:rPr>
              <a:t>Μαθήματα Επιχειρηματικότητας </a:t>
            </a:r>
            <a:endParaRPr lang="en-US" sz="1600" b="1" noProof="1">
              <a:solidFill>
                <a:srgbClr val="FFFFFF"/>
              </a:solidFill>
            </a:endParaRPr>
          </a:p>
        </p:txBody>
      </p:sp>
      <p:sp>
        <p:nvSpPr>
          <p:cNvPr id="102405" name="Rectangle 5"/>
          <p:cNvSpPr>
            <a:spLocks noChangeArrowheads="1"/>
          </p:cNvSpPr>
          <p:nvPr/>
        </p:nvSpPr>
        <p:spPr bwMode="gray">
          <a:xfrm>
            <a:off x="3213894" y="1735135"/>
            <a:ext cx="2738437" cy="4332289"/>
          </a:xfrm>
          <a:prstGeom prst="rect">
            <a:avLst/>
          </a:prstGeom>
          <a:solidFill>
            <a:schemeClr val="bg1"/>
          </a:solidFill>
          <a:ln w="12700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53882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lIns="108000" tIns="108000" rIns="72000" bIns="72000"/>
          <a:lstStyle/>
          <a:p>
            <a:pPr>
              <a:spcBef>
                <a:spcPct val="40000"/>
              </a:spcBef>
              <a:buClr>
                <a:schemeClr val="accent2"/>
              </a:buClr>
            </a:pPr>
            <a:r>
              <a:rPr lang="el-GR" sz="1600" dirty="0" smtClean="0"/>
              <a:t>Η </a:t>
            </a:r>
            <a:r>
              <a:rPr lang="el-GR" sz="1600" dirty="0"/>
              <a:t>ΜοΚΕ-ΕΜΠ οργανώνει μια σειρά από αυτόνομα σεμινάρια σε θέματα σχετικά με την ίδρυση και λειτουργία </a:t>
            </a:r>
            <a:r>
              <a:rPr lang="el-GR" sz="1600" dirty="0" smtClean="0"/>
              <a:t>επιχειρήσεων</a:t>
            </a:r>
          </a:p>
          <a:p>
            <a:pPr marL="228600" indent="-180975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l-GR" sz="1600" dirty="0"/>
              <a:t>Διαχείριση πνευματικής </a:t>
            </a:r>
            <a:r>
              <a:rPr lang="el-GR" sz="1600" dirty="0" smtClean="0"/>
              <a:t>ιδιοκτησίας</a:t>
            </a:r>
            <a:endParaRPr lang="el-GR" sz="1600" dirty="0"/>
          </a:p>
          <a:p>
            <a:pPr marL="228600" lvl="0" indent="-180975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l-GR" sz="1600" dirty="0"/>
              <a:t>Επιχειρηματικό σχέδιο</a:t>
            </a:r>
          </a:p>
          <a:p>
            <a:pPr marL="228600" indent="-180975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l-GR" sz="1600" dirty="0" smtClean="0"/>
              <a:t>Διαχείριση </a:t>
            </a:r>
            <a:r>
              <a:rPr lang="el-GR" sz="1600" dirty="0"/>
              <a:t>Καινοτομίας</a:t>
            </a:r>
          </a:p>
          <a:p>
            <a:pPr marL="228600" lvl="0" indent="-180975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l-GR" sz="1600" dirty="0"/>
              <a:t>Νομικά και φορολογικά θέματα για την ίδρυση επιχειρήσεων</a:t>
            </a:r>
          </a:p>
          <a:p>
            <a:pPr marL="228600" lvl="0" indent="-180975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l-GR" sz="1600" dirty="0"/>
              <a:t>Πηγές </a:t>
            </a:r>
            <a:r>
              <a:rPr lang="el-GR" sz="1600" dirty="0" smtClean="0"/>
              <a:t>χρηματοδότησης</a:t>
            </a:r>
          </a:p>
          <a:p>
            <a:pPr marL="228600" lvl="0" indent="-180975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sz="1600" dirty="0" smtClean="0"/>
              <a:t>Marketing</a:t>
            </a:r>
            <a:endParaRPr lang="el-GR" sz="1600" dirty="0"/>
          </a:p>
        </p:txBody>
      </p:sp>
      <p:sp>
        <p:nvSpPr>
          <p:cNvPr id="102406" name="Rectangle 6"/>
          <p:cNvSpPr>
            <a:spLocks noChangeArrowheads="1"/>
          </p:cNvSpPr>
          <p:nvPr/>
        </p:nvSpPr>
        <p:spPr bwMode="gray">
          <a:xfrm>
            <a:off x="3205163" y="1095375"/>
            <a:ext cx="2738437" cy="637167"/>
          </a:xfrm>
          <a:prstGeom prst="rect">
            <a:avLst/>
          </a:prstGeom>
          <a:solidFill>
            <a:schemeClr val="accent2"/>
          </a:solidFill>
          <a:ln w="12700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53882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801688" eaLnBrk="0" hangingPunct="0"/>
            <a:r>
              <a:rPr lang="el-GR" sz="1600" b="1" noProof="1" smtClean="0">
                <a:solidFill>
                  <a:srgbClr val="FFFFFF"/>
                </a:solidFill>
              </a:rPr>
              <a:t>Διοργάνωση </a:t>
            </a:r>
          </a:p>
          <a:p>
            <a:pPr algn="ctr" defTabSz="801688" eaLnBrk="0" hangingPunct="0"/>
            <a:r>
              <a:rPr lang="el-GR" sz="1600" b="1" noProof="1" smtClean="0">
                <a:solidFill>
                  <a:srgbClr val="FFFFFF"/>
                </a:solidFill>
              </a:rPr>
              <a:t>Εκδηλώσεων</a:t>
            </a:r>
            <a:endParaRPr lang="en-US" sz="1600" b="1" noProof="1">
              <a:solidFill>
                <a:srgbClr val="FFFFFF"/>
              </a:solidFill>
            </a:endParaRPr>
          </a:p>
        </p:txBody>
      </p:sp>
      <p:sp>
        <p:nvSpPr>
          <p:cNvPr id="102407" name="Rectangle 7"/>
          <p:cNvSpPr>
            <a:spLocks noChangeArrowheads="1"/>
          </p:cNvSpPr>
          <p:nvPr/>
        </p:nvSpPr>
        <p:spPr bwMode="gray">
          <a:xfrm>
            <a:off x="6097588" y="1725611"/>
            <a:ext cx="2738437" cy="4332289"/>
          </a:xfrm>
          <a:prstGeom prst="rect">
            <a:avLst/>
          </a:prstGeom>
          <a:solidFill>
            <a:schemeClr val="bg1"/>
          </a:solidFill>
          <a:ln w="12700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53882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lIns="108000" tIns="108000" rIns="72000" bIns="72000"/>
          <a:lstStyle/>
          <a:p>
            <a:r>
              <a:rPr lang="el-GR" sz="1600" dirty="0" smtClean="0"/>
              <a:t>Εξατομικευμένες </a:t>
            </a:r>
            <a:r>
              <a:rPr lang="el-GR" sz="1600" dirty="0"/>
              <a:t>συμβουλευτικές υπηρεσίες σε άτομα ή ομάδες που επιθυμούν να υλοποιήσουν την επιχειρηματική τους </a:t>
            </a:r>
            <a:r>
              <a:rPr lang="el-GR" sz="1600" dirty="0" smtClean="0"/>
              <a:t>ιδέα σε </a:t>
            </a:r>
            <a:r>
              <a:rPr lang="el-GR" sz="1600" dirty="0"/>
              <a:t>θέματα</a:t>
            </a:r>
            <a:r>
              <a:rPr lang="en-US" sz="1600" dirty="0"/>
              <a:t>:</a:t>
            </a:r>
          </a:p>
          <a:p>
            <a:pPr marL="228600" indent="-180975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l-GR" sz="1600" dirty="0" smtClean="0"/>
              <a:t>Στρατηγικής</a:t>
            </a:r>
            <a:endParaRPr lang="el-GR" sz="1600" noProof="1"/>
          </a:p>
          <a:p>
            <a:pPr marL="228600" indent="-180975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l-GR" sz="1600" dirty="0"/>
              <a:t>Ανάλυσης της αγοράς και μάρκετινγκ</a:t>
            </a:r>
          </a:p>
          <a:p>
            <a:pPr marL="228600" indent="-180975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l-GR" sz="1600" dirty="0"/>
              <a:t>Οργάνωσης και λειτουργίας της επιχείρησης</a:t>
            </a:r>
          </a:p>
          <a:p>
            <a:pPr marL="228600" indent="-180975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l-GR" sz="1600" dirty="0"/>
              <a:t>Χρηματοδότησης </a:t>
            </a:r>
          </a:p>
          <a:p>
            <a:pPr marL="228600" indent="-180975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l-GR" sz="1600" dirty="0" smtClean="0"/>
              <a:t>Δικτύωσης</a:t>
            </a:r>
            <a:endParaRPr lang="el-GR" sz="1600" dirty="0"/>
          </a:p>
        </p:txBody>
      </p:sp>
      <p:sp>
        <p:nvSpPr>
          <p:cNvPr id="102408" name="Rectangle 8"/>
          <p:cNvSpPr>
            <a:spLocks noChangeArrowheads="1"/>
          </p:cNvSpPr>
          <p:nvPr/>
        </p:nvSpPr>
        <p:spPr bwMode="gray">
          <a:xfrm>
            <a:off x="6097588" y="1095375"/>
            <a:ext cx="2738437" cy="637167"/>
          </a:xfrm>
          <a:prstGeom prst="rect">
            <a:avLst/>
          </a:prstGeom>
          <a:solidFill>
            <a:srgbClr val="FEA501"/>
          </a:solidFill>
          <a:ln w="12700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53882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801688" eaLnBrk="0" hangingPunct="0"/>
            <a:r>
              <a:rPr lang="el-GR" sz="1600" b="1" noProof="1" smtClean="0">
                <a:solidFill>
                  <a:srgbClr val="FFFFFF"/>
                </a:solidFill>
              </a:rPr>
              <a:t>Συμβουλευτική</a:t>
            </a:r>
          </a:p>
          <a:p>
            <a:pPr algn="ctr" defTabSz="801688" eaLnBrk="0" hangingPunct="0"/>
            <a:r>
              <a:rPr lang="el-GR" sz="1600" b="1" noProof="1" smtClean="0">
                <a:solidFill>
                  <a:srgbClr val="FFFFFF"/>
                </a:solidFill>
              </a:rPr>
              <a:t>Υποστήριξη</a:t>
            </a:r>
          </a:p>
        </p:txBody>
      </p:sp>
      <p:sp>
        <p:nvSpPr>
          <p:cNvPr id="102409" name="AutoShape 9"/>
          <p:cNvSpPr>
            <a:spLocks noChangeArrowheads="1"/>
          </p:cNvSpPr>
          <p:nvPr/>
        </p:nvSpPr>
        <p:spPr bwMode="gray">
          <a:xfrm flipV="1">
            <a:off x="2855913" y="3011482"/>
            <a:ext cx="544512" cy="779954"/>
          </a:xfrm>
          <a:prstGeom prst="rightArrow">
            <a:avLst>
              <a:gd name="adj1" fmla="val 55000"/>
              <a:gd name="adj2" fmla="val 63606"/>
            </a:avLst>
          </a:prstGeom>
          <a:gradFill rotWithShape="1">
            <a:gsLst>
              <a:gs pos="0">
                <a:srgbClr val="EAEAEA"/>
              </a:gs>
              <a:gs pos="100000">
                <a:srgbClr val="969696"/>
              </a:gs>
            </a:gsLst>
            <a:lin ang="0" scaled="1"/>
          </a:gradFill>
          <a:ln w="28575">
            <a:solidFill>
              <a:srgbClr val="FF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rot="10800000" lIns="324000" tIns="0" rIns="0" bIns="0" anchor="ctr"/>
          <a:lstStyle/>
          <a:p>
            <a:pPr algn="ctr" eaLnBrk="0" hangingPunct="0"/>
            <a:endParaRPr lang="en-US" sz="1800" noProof="1">
              <a:solidFill>
                <a:srgbClr val="000000"/>
              </a:solidFill>
            </a:endParaRPr>
          </a:p>
        </p:txBody>
      </p:sp>
      <p:sp>
        <p:nvSpPr>
          <p:cNvPr id="102410" name="AutoShape 10"/>
          <p:cNvSpPr>
            <a:spLocks noChangeArrowheads="1"/>
          </p:cNvSpPr>
          <p:nvPr/>
        </p:nvSpPr>
        <p:spPr bwMode="gray">
          <a:xfrm flipV="1">
            <a:off x="5738813" y="3011482"/>
            <a:ext cx="544512" cy="779954"/>
          </a:xfrm>
          <a:prstGeom prst="rightArrow">
            <a:avLst>
              <a:gd name="adj1" fmla="val 55000"/>
              <a:gd name="adj2" fmla="val 63606"/>
            </a:avLst>
          </a:prstGeom>
          <a:gradFill rotWithShape="1">
            <a:gsLst>
              <a:gs pos="0">
                <a:srgbClr val="EAEAEA"/>
              </a:gs>
              <a:gs pos="100000">
                <a:srgbClr val="969696"/>
              </a:gs>
            </a:gsLst>
            <a:lin ang="0" scaled="1"/>
          </a:gradFill>
          <a:ln w="28575">
            <a:solidFill>
              <a:srgbClr val="FF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rot="10800000" lIns="324000" tIns="0" rIns="0" bIns="0" anchor="ctr"/>
          <a:lstStyle/>
          <a:p>
            <a:pPr algn="ctr" eaLnBrk="0" hangingPunct="0"/>
            <a:endParaRPr lang="en-US" sz="1800" noProof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051932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20 - Ομάδα"/>
          <p:cNvGrpSpPr/>
          <p:nvPr/>
        </p:nvGrpSpPr>
        <p:grpSpPr>
          <a:xfrm>
            <a:off x="328613" y="2027238"/>
            <a:ext cx="8723312" cy="4183062"/>
            <a:chOff x="328613" y="1655763"/>
            <a:chExt cx="8723312" cy="4183062"/>
          </a:xfrm>
        </p:grpSpPr>
        <p:sp>
          <p:nvSpPr>
            <p:cNvPr id="134147" name="Rectangle 3"/>
            <p:cNvSpPr>
              <a:spLocks noChangeArrowheads="1"/>
            </p:cNvSpPr>
            <p:nvPr/>
          </p:nvSpPr>
          <p:spPr bwMode="gray">
            <a:xfrm>
              <a:off x="361950" y="1698625"/>
              <a:ext cx="2265363" cy="13557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108000" tIns="108000" rIns="72000" bIns="72000" anchor="b"/>
            <a:lstStyle/>
            <a:p>
              <a:pPr>
                <a:spcBef>
                  <a:spcPct val="25000"/>
                </a:spcBef>
              </a:pPr>
              <a:r>
                <a:rPr lang="el-GR" sz="1600" noProof="1" smtClean="0"/>
                <a:t>Καθορισμός της επιχειρηματικής ομάδας</a:t>
              </a:r>
              <a:r>
                <a:rPr lang="de-DE" sz="1600" noProof="1" smtClean="0"/>
                <a:t>.</a:t>
              </a:r>
              <a:endParaRPr lang="de-DE" sz="1600" noProof="1"/>
            </a:p>
          </p:txBody>
        </p:sp>
        <p:sp>
          <p:nvSpPr>
            <p:cNvPr id="134149" name="Rectangle 5"/>
            <p:cNvSpPr>
              <a:spLocks noChangeArrowheads="1"/>
            </p:cNvSpPr>
            <p:nvPr/>
          </p:nvSpPr>
          <p:spPr bwMode="gray">
            <a:xfrm>
              <a:off x="3703637" y="1698625"/>
              <a:ext cx="2200013" cy="13557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108000" tIns="108000" rIns="72000" bIns="72000" anchor="b"/>
            <a:lstStyle/>
            <a:p>
              <a:pPr>
                <a:spcBef>
                  <a:spcPct val="25000"/>
                </a:spcBef>
              </a:pPr>
              <a:r>
                <a:rPr lang="el-GR" sz="1600" noProof="1" smtClean="0"/>
                <a:t>Ανάλυση της αγοράς, κυρίως μέσω κύκλου επαφών με δυνάμει πελάτες και επαναπροσδιορισμός (αν χρειαστεί) του </a:t>
              </a:r>
              <a:r>
                <a:rPr lang="en-US" sz="1600" noProof="1" smtClean="0"/>
                <a:t>business concept</a:t>
              </a:r>
              <a:endParaRPr lang="en-US" sz="1600" noProof="1"/>
            </a:p>
          </p:txBody>
        </p:sp>
        <p:sp>
          <p:nvSpPr>
            <p:cNvPr id="134150" name="Rectangle 6"/>
            <p:cNvSpPr>
              <a:spLocks noChangeArrowheads="1"/>
            </p:cNvSpPr>
            <p:nvPr/>
          </p:nvSpPr>
          <p:spPr bwMode="gray">
            <a:xfrm>
              <a:off x="7058025" y="1698625"/>
              <a:ext cx="1993900" cy="13557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108000" tIns="108000" rIns="72000" bIns="72000" anchor="b"/>
            <a:lstStyle/>
            <a:p>
              <a:pPr>
                <a:spcBef>
                  <a:spcPct val="25000"/>
                </a:spcBef>
              </a:pPr>
              <a:r>
                <a:rPr lang="el-GR" sz="1600" noProof="1" smtClean="0"/>
                <a:t>Ίδρυση της επιχείρησης και διαπραγμάτευση με τους πρώτες πελάτες </a:t>
              </a:r>
              <a:endParaRPr lang="de-DE" sz="1600" noProof="1"/>
            </a:p>
          </p:txBody>
        </p:sp>
        <p:sp>
          <p:nvSpPr>
            <p:cNvPr id="134151" name="Rectangle 7"/>
            <p:cNvSpPr>
              <a:spLocks noChangeArrowheads="1"/>
            </p:cNvSpPr>
            <p:nvPr/>
          </p:nvSpPr>
          <p:spPr bwMode="gray">
            <a:xfrm>
              <a:off x="2020888" y="4379913"/>
              <a:ext cx="2436812" cy="13557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108000" tIns="108000" rIns="72000" bIns="72000"/>
            <a:lstStyle/>
            <a:p>
              <a:pPr>
                <a:spcBef>
                  <a:spcPct val="25000"/>
                </a:spcBef>
              </a:pPr>
              <a:r>
                <a:rPr lang="el-GR" sz="1600" noProof="1" smtClean="0"/>
                <a:t>Καθορίσμός του </a:t>
              </a:r>
              <a:r>
                <a:rPr lang="en-US" sz="1600" noProof="1" smtClean="0"/>
                <a:t>Business Concept:</a:t>
              </a:r>
              <a:endParaRPr lang="el-GR" sz="1600" noProof="1" smtClean="0"/>
            </a:p>
            <a:p>
              <a:pPr>
                <a:spcBef>
                  <a:spcPct val="25000"/>
                </a:spcBef>
                <a:buFontTx/>
                <a:buChar char="-"/>
              </a:pPr>
              <a:r>
                <a:rPr lang="el-GR" sz="1600" noProof="1" smtClean="0"/>
                <a:t> Προιόν/Υπηρεσία</a:t>
              </a:r>
            </a:p>
            <a:p>
              <a:pPr>
                <a:spcBef>
                  <a:spcPct val="25000"/>
                </a:spcBef>
                <a:buFontTx/>
                <a:buChar char="-"/>
              </a:pPr>
              <a:r>
                <a:rPr lang="el-GR" sz="1600" noProof="1" smtClean="0"/>
                <a:t> </a:t>
              </a:r>
              <a:r>
                <a:rPr lang="en-US" sz="1600" noProof="1" smtClean="0"/>
                <a:t>Target Group</a:t>
              </a:r>
            </a:p>
            <a:p>
              <a:pPr>
                <a:spcBef>
                  <a:spcPct val="25000"/>
                </a:spcBef>
                <a:buFontTx/>
                <a:buChar char="-"/>
              </a:pPr>
              <a:r>
                <a:rPr lang="en-US" sz="1600" noProof="1" smtClean="0"/>
                <a:t> In house/Outsourcing</a:t>
              </a:r>
              <a:endParaRPr lang="en-US" sz="1600" noProof="1"/>
            </a:p>
          </p:txBody>
        </p:sp>
        <p:sp>
          <p:nvSpPr>
            <p:cNvPr id="134152" name="Rectangle 8"/>
            <p:cNvSpPr>
              <a:spLocks noChangeArrowheads="1"/>
            </p:cNvSpPr>
            <p:nvPr/>
          </p:nvSpPr>
          <p:spPr bwMode="gray">
            <a:xfrm>
              <a:off x="5359400" y="4379913"/>
              <a:ext cx="2222500" cy="13557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108000" tIns="108000" rIns="72000" bIns="72000"/>
            <a:lstStyle/>
            <a:p>
              <a:pPr>
                <a:spcBef>
                  <a:spcPct val="25000"/>
                </a:spcBef>
              </a:pPr>
              <a:r>
                <a:rPr lang="el-GR" sz="1600" noProof="1" smtClean="0"/>
                <a:t>Ανάλυση αναγκών χρηματοδότησης και προσπάθειες ανεύρεσης επενδυτή </a:t>
              </a:r>
              <a:endParaRPr lang="de-DE" sz="1600" noProof="1"/>
            </a:p>
          </p:txBody>
        </p:sp>
        <p:sp>
          <p:nvSpPr>
            <p:cNvPr id="134153" name="Line 9"/>
            <p:cNvSpPr>
              <a:spLocks noChangeShapeType="1"/>
            </p:cNvSpPr>
            <p:nvPr/>
          </p:nvSpPr>
          <p:spPr bwMode="gray">
            <a:xfrm rot="5400000">
              <a:off x="4591844" y="5109369"/>
              <a:ext cx="1458912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134154" name="Line 10"/>
            <p:cNvSpPr>
              <a:spLocks noChangeShapeType="1"/>
            </p:cNvSpPr>
            <p:nvPr/>
          </p:nvSpPr>
          <p:spPr bwMode="gray">
            <a:xfrm rot="5400000">
              <a:off x="1240632" y="5109369"/>
              <a:ext cx="1458912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134155" name="Line 11"/>
            <p:cNvSpPr>
              <a:spLocks noChangeShapeType="1"/>
            </p:cNvSpPr>
            <p:nvPr/>
          </p:nvSpPr>
          <p:spPr bwMode="gray">
            <a:xfrm rot="5400000">
              <a:off x="6310312" y="2362201"/>
              <a:ext cx="1412875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134156" name="Line 12"/>
            <p:cNvSpPr>
              <a:spLocks noChangeShapeType="1"/>
            </p:cNvSpPr>
            <p:nvPr/>
          </p:nvSpPr>
          <p:spPr bwMode="gray">
            <a:xfrm rot="5400000">
              <a:off x="2971800" y="2362201"/>
              <a:ext cx="1412875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134157" name="Line 13"/>
            <p:cNvSpPr>
              <a:spLocks noChangeShapeType="1"/>
            </p:cNvSpPr>
            <p:nvPr/>
          </p:nvSpPr>
          <p:spPr bwMode="gray">
            <a:xfrm rot="5400000">
              <a:off x="-368300" y="2362201"/>
              <a:ext cx="1412875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grpSp>
          <p:nvGrpSpPr>
            <p:cNvPr id="2" name="Group 14"/>
            <p:cNvGrpSpPr>
              <a:grpSpLocks/>
            </p:cNvGrpSpPr>
            <p:nvPr/>
          </p:nvGrpSpPr>
          <p:grpSpPr bwMode="auto">
            <a:xfrm>
              <a:off x="328613" y="3230563"/>
              <a:ext cx="8505825" cy="987425"/>
              <a:chOff x="207" y="1867"/>
              <a:chExt cx="5358" cy="622"/>
            </a:xfrm>
          </p:grpSpPr>
          <p:sp>
            <p:nvSpPr>
              <p:cNvPr id="134159" name="AutoShape 15"/>
              <p:cNvSpPr>
                <a:spLocks noChangeArrowheads="1"/>
              </p:cNvSpPr>
              <p:nvPr/>
            </p:nvSpPr>
            <p:spPr bwMode="gray">
              <a:xfrm>
                <a:off x="207" y="1867"/>
                <a:ext cx="1143" cy="622"/>
              </a:xfrm>
              <a:prstGeom prst="homePlate">
                <a:avLst>
                  <a:gd name="adj" fmla="val 26756"/>
                </a:avLst>
              </a:prstGeom>
              <a:solidFill>
                <a:schemeClr val="tx2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lIns="46800" tIns="46800" rIns="46800" bIns="46800" anchor="ctr"/>
              <a:lstStyle/>
              <a:p>
                <a:pPr algn="ctr" eaLnBrk="0" hangingPunct="0"/>
                <a:r>
                  <a:rPr lang="el-GR" sz="1800" noProof="1" smtClean="0">
                    <a:solidFill>
                      <a:srgbClr val="FFFFFF"/>
                    </a:solidFill>
                  </a:rPr>
                  <a:t>Επιχειρηματική Ομάδας</a:t>
                </a:r>
                <a:endParaRPr lang="en-US" sz="1800" noProof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34160" name="AutoShape 16"/>
              <p:cNvSpPr>
                <a:spLocks noChangeArrowheads="1"/>
              </p:cNvSpPr>
              <p:nvPr/>
            </p:nvSpPr>
            <p:spPr bwMode="gray">
              <a:xfrm>
                <a:off x="1261" y="1867"/>
                <a:ext cx="1147" cy="622"/>
              </a:xfrm>
              <a:prstGeom prst="chevron">
                <a:avLst>
                  <a:gd name="adj" fmla="val 26688"/>
                </a:avLst>
              </a:prstGeom>
              <a:solidFill>
                <a:schemeClr val="accent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lIns="118800" tIns="46800" rIns="46800" bIns="46800" anchor="ctr"/>
              <a:lstStyle/>
              <a:p>
                <a:pPr marL="171450" algn="ctr" eaLnBrk="0" hangingPunct="0"/>
                <a:r>
                  <a:rPr lang="en-US" sz="1800" noProof="1" smtClean="0">
                    <a:solidFill>
                      <a:srgbClr val="FFFFFF"/>
                    </a:solidFill>
                  </a:rPr>
                  <a:t>Business Model</a:t>
                </a:r>
                <a:endParaRPr lang="en-US" sz="1800" noProof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34161" name="AutoShape 17"/>
              <p:cNvSpPr>
                <a:spLocks noChangeArrowheads="1"/>
              </p:cNvSpPr>
              <p:nvPr/>
            </p:nvSpPr>
            <p:spPr bwMode="gray">
              <a:xfrm>
                <a:off x="2316" y="1867"/>
                <a:ext cx="1143" cy="622"/>
              </a:xfrm>
              <a:prstGeom prst="chevron">
                <a:avLst>
                  <a:gd name="adj" fmla="val 26594"/>
                </a:avLst>
              </a:prstGeom>
              <a:solidFill>
                <a:schemeClr val="accent2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lIns="118800" tIns="46800" rIns="46800" bIns="46800" anchor="ctr"/>
              <a:lstStyle/>
              <a:p>
                <a:pPr marL="171450" algn="ctr" eaLnBrk="0" hangingPunct="0"/>
                <a:r>
                  <a:rPr lang="el-GR" sz="1800" noProof="1" smtClean="0">
                    <a:solidFill>
                      <a:srgbClr val="FFFFFF"/>
                    </a:solidFill>
                  </a:rPr>
                  <a:t>Ανάλυση Αγοράς</a:t>
                </a:r>
                <a:endParaRPr lang="en-US" sz="1800" noProof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34162" name="AutoShape 18"/>
              <p:cNvSpPr>
                <a:spLocks noChangeArrowheads="1"/>
              </p:cNvSpPr>
              <p:nvPr/>
            </p:nvSpPr>
            <p:spPr bwMode="gray">
              <a:xfrm>
                <a:off x="3369" y="1867"/>
                <a:ext cx="1143" cy="622"/>
              </a:xfrm>
              <a:prstGeom prst="chevron">
                <a:avLst>
                  <a:gd name="adj" fmla="val 26594"/>
                </a:avLst>
              </a:prstGeom>
              <a:solidFill>
                <a:schemeClr val="hlink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lIns="118800" tIns="46800" rIns="46800" bIns="46800" anchor="ctr"/>
              <a:lstStyle/>
              <a:p>
                <a:pPr marL="171450" algn="ctr" eaLnBrk="0" hangingPunct="0"/>
                <a:r>
                  <a:rPr lang="el-GR" sz="1800" noProof="1" smtClean="0">
                    <a:solidFill>
                      <a:srgbClr val="FFFFFF"/>
                    </a:solidFill>
                  </a:rPr>
                  <a:t>Χρηματο δότηση</a:t>
                </a:r>
                <a:endParaRPr lang="en-US" sz="1800" noProof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34163" name="AutoShape 19"/>
              <p:cNvSpPr>
                <a:spLocks noChangeArrowheads="1"/>
              </p:cNvSpPr>
              <p:nvPr/>
            </p:nvSpPr>
            <p:spPr bwMode="gray">
              <a:xfrm>
                <a:off x="4422" y="1867"/>
                <a:ext cx="1143" cy="622"/>
              </a:xfrm>
              <a:prstGeom prst="chevron">
                <a:avLst>
                  <a:gd name="adj" fmla="val 26594"/>
                </a:avLst>
              </a:prstGeom>
              <a:solidFill>
                <a:srgbClr val="969696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lIns="118800" tIns="46800" rIns="46800" bIns="46800" anchor="ctr"/>
              <a:lstStyle/>
              <a:p>
                <a:pPr marL="171450" algn="ctr" eaLnBrk="0" hangingPunct="0"/>
                <a:r>
                  <a:rPr lang="el-GR" sz="1700" noProof="1" smtClean="0">
                    <a:solidFill>
                      <a:srgbClr val="FFFFFF"/>
                    </a:solidFill>
                  </a:rPr>
                  <a:t>Ίδρυση-</a:t>
                </a:r>
              </a:p>
              <a:p>
                <a:pPr marL="171450" algn="ctr" eaLnBrk="0" hangingPunct="0"/>
                <a:r>
                  <a:rPr lang="el-GR" sz="1700" noProof="1" smtClean="0">
                    <a:solidFill>
                      <a:srgbClr val="FFFFFF"/>
                    </a:solidFill>
                  </a:rPr>
                  <a:t>Πρώτοι πελάτες</a:t>
                </a:r>
                <a:endParaRPr lang="en-US" sz="1700" noProof="1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22" name="Rectangle 2"/>
          <p:cNvSpPr>
            <a:spLocks noGrp="1" noChangeArrowheads="1"/>
          </p:cNvSpPr>
          <p:nvPr>
            <p:ph type="title"/>
          </p:nvPr>
        </p:nvSpPr>
        <p:spPr>
          <a:xfrm>
            <a:off x="314325" y="147638"/>
            <a:ext cx="6049963" cy="600075"/>
          </a:xfrm>
        </p:spPr>
        <p:txBody>
          <a:bodyPr/>
          <a:lstStyle/>
          <a:p>
            <a:r>
              <a:rPr lang="el-GR" noProof="1" smtClean="0"/>
              <a:t>Κύριες Δράσεις ΜοΚΕ ΕΜΠ</a:t>
            </a:r>
            <a:br>
              <a:rPr lang="el-GR" noProof="1" smtClean="0"/>
            </a:br>
            <a:r>
              <a:rPr lang="el-GR" noProof="1" smtClean="0"/>
              <a:t>Συμβουλευτική Υποστήριξη</a:t>
            </a:r>
            <a:endParaRPr lang="de-DE" noProof="1"/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gray">
          <a:xfrm>
            <a:off x="68262" y="1097756"/>
            <a:ext cx="7094539" cy="591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 eaLnBrk="0" hangingPunct="0">
              <a:spcBef>
                <a:spcPct val="6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l-GR" noProof="1" smtClean="0">
                <a:ea typeface="Arial Unicode MS" pitchFamily="34" charset="-128"/>
                <a:cs typeface="Arial" charset="0"/>
              </a:rPr>
              <a:t>Ανάπτυξη Μεθοδολογίας Συμβουλευτικής Υποστήριξης</a:t>
            </a:r>
            <a:endParaRPr lang="de-DE" noProof="1">
              <a:ea typeface="Arial Unicode MS" pitchFamily="34" charset="-128"/>
              <a:cs typeface="Arial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16966" y="982125"/>
            <a:ext cx="8066634" cy="5554142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endParaRPr lang="el-GR" dirty="0" smtClean="0"/>
          </a:p>
          <a:p>
            <a:pPr marL="0" indent="0">
              <a:spcBef>
                <a:spcPts val="0"/>
              </a:spcBef>
              <a:buNone/>
            </a:pPr>
            <a:endParaRPr lang="el-GR" dirty="0"/>
          </a:p>
          <a:p>
            <a:pPr>
              <a:spcBef>
                <a:spcPts val="0"/>
              </a:spcBef>
            </a:pPr>
            <a:endParaRPr lang="el-GR" dirty="0" smtClean="0"/>
          </a:p>
          <a:p>
            <a:pPr>
              <a:spcBef>
                <a:spcPts val="0"/>
              </a:spcBef>
            </a:pPr>
            <a:endParaRPr lang="el-GR" b="0" dirty="0" smtClean="0"/>
          </a:p>
          <a:p>
            <a:pPr>
              <a:spcBef>
                <a:spcPts val="0"/>
              </a:spcBef>
            </a:pPr>
            <a:endParaRPr lang="el-GR" b="0" dirty="0" smtClean="0"/>
          </a:p>
          <a:p>
            <a:pPr>
              <a:spcBef>
                <a:spcPts val="0"/>
              </a:spcBef>
            </a:pPr>
            <a:endParaRPr lang="el-GR" b="0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l-GR" dirty="0" smtClean="0"/>
              <a:t>Οι ομάδες δραστηριοποιούνται στους τομείς των ΤΠΕ, της ενέργειας, των τροφίμων, της βιοτεχνολογίας, της βιοϊατρικής τεχνολογίας, του σχεδιασμού βιομηχανικών μονάδων.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l-GR" dirty="0" smtClean="0"/>
              <a:t>Επτά από τις πιο πάνω ομάδες έχουν υποβάλλει και παρουσιάσει πρόταση ανταποκρινόμενες σε πρόσκληση του </a:t>
            </a:r>
            <a:r>
              <a:rPr lang="el-GR" b="1" dirty="0" smtClean="0"/>
              <a:t>Ιδρύματος Μποδοσάκη </a:t>
            </a:r>
            <a:r>
              <a:rPr lang="el-GR" dirty="0" smtClean="0"/>
              <a:t>για την χρηματοδότηση νέων καινοτόμων εγχειρημάτων </a:t>
            </a:r>
            <a:endParaRPr lang="el-GR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l-GR" dirty="0" smtClean="0"/>
              <a:t>Οκτώ από </a:t>
            </a:r>
            <a:r>
              <a:rPr lang="el-GR" dirty="0"/>
              <a:t>τις </a:t>
            </a:r>
            <a:r>
              <a:rPr lang="el-GR" dirty="0" smtClean="0"/>
              <a:t>πιο πάνω </a:t>
            </a:r>
            <a:r>
              <a:rPr lang="el-GR" dirty="0"/>
              <a:t>ομάδες έχουν </a:t>
            </a:r>
            <a:r>
              <a:rPr lang="el-GR" dirty="0" smtClean="0"/>
              <a:t>ενταχθεί στο πρόγραμμα «</a:t>
            </a:r>
            <a:r>
              <a:rPr lang="el-GR" b="1" dirty="0" smtClean="0"/>
              <a:t>Μαζί στην εκκίνηση»</a:t>
            </a:r>
            <a:r>
              <a:rPr lang="el-GR" dirty="0" smtClean="0"/>
              <a:t> (με πρωτοβουλία του </a:t>
            </a:r>
            <a:r>
              <a:rPr lang="el-GR" b="1" dirty="0" smtClean="0"/>
              <a:t>ΣΕΒ)</a:t>
            </a:r>
            <a:r>
              <a:rPr lang="el-GR" dirty="0" smtClean="0"/>
              <a:t> για </a:t>
            </a:r>
            <a:r>
              <a:rPr lang="el-GR" dirty="0"/>
              <a:t>την </a:t>
            </a:r>
            <a:r>
              <a:rPr lang="el-GR" dirty="0" smtClean="0"/>
              <a:t>υποστήριξη εκκολαπτόμενων επιχειρηματικών ομάδων.</a:t>
            </a:r>
          </a:p>
        </p:txBody>
      </p:sp>
      <p:graphicFrame>
        <p:nvGraphicFramePr>
          <p:cNvPr id="6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49701801"/>
              </p:ext>
            </p:extLst>
          </p:nvPr>
        </p:nvGraphicFramePr>
        <p:xfrm>
          <a:off x="31085" y="1407429"/>
          <a:ext cx="9053645" cy="1212075"/>
        </p:xfrm>
        <a:graphic>
          <a:graphicData uri="http://schemas.openxmlformats.org/drawingml/2006/table">
            <a:tbl>
              <a:tblPr/>
              <a:tblGrid>
                <a:gridCol w="1619912"/>
                <a:gridCol w="1583266"/>
                <a:gridCol w="1845734"/>
                <a:gridCol w="1634066"/>
                <a:gridCol w="1278470"/>
                <a:gridCol w="1092197"/>
              </a:tblGrid>
              <a:tr h="69629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Σύνολο Επωφελούμενων (Ομάδες)</a:t>
                      </a:r>
                      <a:endParaRPr kumimoji="0" lang="en-US" sz="15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Επιχειρήσεις που έχουν ιδρυθεί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Ομάδες προς αναζήτηση χρηματοδότησης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Προς διαμόρφωση </a:t>
                      </a:r>
                      <a:r>
                        <a:rPr kumimoji="0" lang="en-US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Business Plan</a:t>
                      </a:r>
                      <a:endParaRPr kumimoji="0" lang="el-GR" sz="15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en-US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Business Model)</a:t>
                      </a:r>
                      <a:endParaRPr kumimoji="0" lang="el-GR" sz="15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A</a:t>
                      </a:r>
                      <a:r>
                        <a:rPr kumimoji="0" lang="el-GR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ρχικό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στάδιο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Μοναδική επικοινωνία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1577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1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</a:t>
                      </a:r>
                      <a:endParaRPr kumimoji="0" lang="en-US" sz="1500" b="1" i="0" u="none" strike="noStrike" cap="none" normalizeH="0" baseline="0" noProof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1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1500" b="1" i="0" u="none" strike="noStrike" cap="none" normalizeH="0" baseline="0" noProof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1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  <a:endParaRPr kumimoji="0" lang="en-US" sz="1500" b="1" i="0" u="none" strike="noStrike" cap="none" normalizeH="0" baseline="0" noProof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1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  <a:endParaRPr kumimoji="0" lang="en-US" sz="1500" b="1" i="0" u="none" strike="noStrike" cap="none" normalizeH="0" baseline="0" noProof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500" b="1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  <a:endParaRPr kumimoji="0" lang="en-US" sz="1500" b="1" i="0" u="none" strike="noStrike" cap="none" normalizeH="0" baseline="0" noProof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314325" y="147638"/>
            <a:ext cx="6049963" cy="600075"/>
          </a:xfrm>
        </p:spPr>
        <p:txBody>
          <a:bodyPr/>
          <a:lstStyle/>
          <a:p>
            <a:r>
              <a:rPr lang="el-GR" noProof="1" smtClean="0"/>
              <a:t>Κύριες Δράσεις ΜοΚΕ ΕΜΠ</a:t>
            </a:r>
            <a:br>
              <a:rPr lang="el-GR" noProof="1" smtClean="0"/>
            </a:br>
            <a:r>
              <a:rPr lang="el-GR" noProof="1" smtClean="0"/>
              <a:t>Εξατομικευμένη Συμβουλευτική Υποστήριξη</a:t>
            </a:r>
            <a:endParaRPr lang="de-DE" noProof="1"/>
          </a:p>
        </p:txBody>
      </p:sp>
    </p:spTree>
    <p:extLst>
      <p:ext uri="{BB962C8B-B14F-4D97-AF65-F5344CB8AC3E}">
        <p14:creationId xmlns:p14="http://schemas.microsoft.com/office/powerpoint/2010/main" xmlns="" val="217937187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940488" y="1581147"/>
            <a:ext cx="3957851" cy="4419601"/>
          </a:xfrm>
        </p:spPr>
        <p:txBody>
          <a:bodyPr/>
          <a:lstStyle/>
          <a:p>
            <a:pPr marL="85725" indent="-9525" algn="ctr">
              <a:spcBef>
                <a:spcPts val="0"/>
              </a:spcBef>
              <a:buNone/>
            </a:pPr>
            <a:r>
              <a:rPr lang="el-GR" sz="1800" dirty="0" smtClean="0"/>
              <a:t>1</a:t>
            </a:r>
            <a:r>
              <a:rPr lang="el-GR" sz="1800" baseline="30000" dirty="0" smtClean="0"/>
              <a:t>η</a:t>
            </a:r>
            <a:r>
              <a:rPr lang="el-GR" sz="1800" dirty="0" smtClean="0"/>
              <a:t> Εβδομάδα Επιχειρηματικότητας</a:t>
            </a:r>
          </a:p>
          <a:p>
            <a:pPr marL="85725" indent="-9525" algn="ctr">
              <a:spcBef>
                <a:spcPts val="0"/>
              </a:spcBef>
              <a:buNone/>
            </a:pPr>
            <a:r>
              <a:rPr lang="el-GR" sz="1800" b="0" dirty="0" smtClean="0"/>
              <a:t>7-11 Μαΐου 2012</a:t>
            </a:r>
          </a:p>
          <a:p>
            <a:pPr marL="85725" indent="-9525" algn="ctr">
              <a:spcBef>
                <a:spcPts val="0"/>
              </a:spcBef>
              <a:buNone/>
            </a:pPr>
            <a:endParaRPr lang="el-GR" sz="1800" b="0" dirty="0" smtClean="0"/>
          </a:p>
          <a:p>
            <a:pPr marL="85725" indent="-9525" algn="ctr">
              <a:spcBef>
                <a:spcPts val="0"/>
              </a:spcBef>
              <a:buNone/>
            </a:pPr>
            <a:endParaRPr lang="el-GR" sz="1800" dirty="0"/>
          </a:p>
          <a:p>
            <a:pPr marL="85725" indent="-9525" algn="ctr">
              <a:spcBef>
                <a:spcPts val="0"/>
              </a:spcBef>
              <a:buNone/>
            </a:pPr>
            <a:endParaRPr lang="el-GR" sz="1800" dirty="0" smtClean="0"/>
          </a:p>
          <a:p>
            <a:pPr marL="85725" indent="-9525" algn="ctr">
              <a:spcBef>
                <a:spcPts val="0"/>
              </a:spcBef>
              <a:buNone/>
            </a:pPr>
            <a:r>
              <a:rPr lang="el-GR" sz="1800" dirty="0" smtClean="0"/>
              <a:t>2</a:t>
            </a:r>
            <a:r>
              <a:rPr lang="el-GR" sz="1800" baseline="30000" dirty="0" smtClean="0"/>
              <a:t>η</a:t>
            </a:r>
            <a:r>
              <a:rPr lang="el-GR" sz="1800" dirty="0" smtClean="0"/>
              <a:t> </a:t>
            </a:r>
            <a:r>
              <a:rPr lang="el-GR" sz="1800" dirty="0"/>
              <a:t>Εβδομάδα </a:t>
            </a:r>
            <a:r>
              <a:rPr lang="el-GR" sz="1800" dirty="0" smtClean="0"/>
              <a:t>Επιχειρηματικότητας</a:t>
            </a:r>
            <a:endParaRPr lang="el-GR" sz="1800" dirty="0"/>
          </a:p>
          <a:p>
            <a:pPr marL="85725" indent="-9525" algn="ctr">
              <a:spcBef>
                <a:spcPts val="0"/>
              </a:spcBef>
              <a:buNone/>
            </a:pPr>
            <a:r>
              <a:rPr lang="el-GR" sz="1800" b="0" dirty="0" smtClean="0"/>
              <a:t>2-7 Ιουλίου 2013</a:t>
            </a:r>
            <a:endParaRPr lang="el-GR" sz="1800" b="0" dirty="0"/>
          </a:p>
          <a:p>
            <a:pPr marL="85725" indent="-9525" algn="just">
              <a:buNone/>
            </a:pPr>
            <a:endParaRPr lang="el-GR" sz="1800" b="0" dirty="0" smtClean="0"/>
          </a:p>
          <a:p>
            <a:pPr marL="85725" indent="-9525" algn="just">
              <a:buNone/>
            </a:pPr>
            <a:r>
              <a:rPr lang="el-GR" sz="1800" b="0" dirty="0" smtClean="0"/>
              <a:t>Στο πλαίσιο των εβδομάδων επιχειρηματικότητας η ΜοΚΕ ΕΜΠ μαζί με μέλη του </a:t>
            </a:r>
            <a:r>
              <a:rPr lang="en-US" sz="1800" b="0" dirty="0" smtClean="0"/>
              <a:t>SO Kwadraat </a:t>
            </a:r>
            <a:r>
              <a:rPr lang="el-GR" sz="1800" b="0" dirty="0" smtClean="0"/>
              <a:t>πραγματοποιούν συναντήσεις με ομάδες ερευνητών που σκοπεύουν να ιδρύσουν τη δική τους επιχείρηση.</a:t>
            </a:r>
          </a:p>
        </p:txBody>
      </p:sp>
      <p:grpSp>
        <p:nvGrpSpPr>
          <p:cNvPr id="9" name="8 - Ομάδα"/>
          <p:cNvGrpSpPr/>
          <p:nvPr/>
        </p:nvGrpSpPr>
        <p:grpSpPr>
          <a:xfrm>
            <a:off x="380999" y="1581148"/>
            <a:ext cx="4284000" cy="5019677"/>
            <a:chOff x="380999" y="1581148"/>
            <a:chExt cx="4284000" cy="5019677"/>
          </a:xfrm>
        </p:grpSpPr>
        <p:sp>
          <p:nvSpPr>
            <p:cNvPr id="7" name="Rectangle 9"/>
            <p:cNvSpPr>
              <a:spLocks noChangeArrowheads="1"/>
            </p:cNvSpPr>
            <p:nvPr/>
          </p:nvSpPr>
          <p:spPr bwMode="gray">
            <a:xfrm>
              <a:off x="380999" y="1581148"/>
              <a:ext cx="4284000" cy="489585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 algn="ctr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 algn="just" defTabSz="801688" eaLnBrk="0" hangingPunct="0"/>
              <a:endParaRPr lang="el-GR" sz="1800" dirty="0" smtClean="0"/>
            </a:p>
            <a:p>
              <a:pPr algn="just" defTabSz="801688" eaLnBrk="0" hangingPunct="0"/>
              <a:endParaRPr lang="el-GR" sz="1800" dirty="0" smtClean="0"/>
            </a:p>
            <a:p>
              <a:pPr algn="just" defTabSz="801688" eaLnBrk="0" hangingPunct="0"/>
              <a:r>
                <a:rPr lang="el-GR" sz="1800" dirty="0" smtClean="0"/>
                <a:t> </a:t>
              </a:r>
              <a:endParaRPr lang="en-US" sz="1800" b="1" noProof="1">
                <a:solidFill>
                  <a:srgbClr val="FFFFFF"/>
                </a:solidFill>
              </a:endParaRPr>
            </a:p>
          </p:txBody>
        </p:sp>
        <p:pic>
          <p:nvPicPr>
            <p:cNvPr id="209922" name="Picture 2" descr="http://www.icsense.com/sites/default/files/logosokwadraat.jpg"/>
            <p:cNvPicPr>
              <a:picLocks noChangeAspect="1" noChangeArrowheads="1"/>
            </p:cNvPicPr>
            <p:nvPr/>
          </p:nvPicPr>
          <p:blipFill>
            <a:blip r:embed="rId3" cstate="print"/>
            <a:srcRect t="30833" b="30595"/>
            <a:stretch>
              <a:fillRect/>
            </a:stretch>
          </p:blipFill>
          <p:spPr bwMode="auto">
            <a:xfrm>
              <a:off x="488618" y="1697270"/>
              <a:ext cx="2074775" cy="800270"/>
            </a:xfrm>
            <a:prstGeom prst="rect">
              <a:avLst/>
            </a:prstGeom>
            <a:noFill/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gray">
            <a:xfrm>
              <a:off x="493802" y="2543852"/>
              <a:ext cx="4135348" cy="4056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rIns="0"/>
            <a:lstStyle/>
            <a:p>
              <a:pPr algn="just" defTabSz="801688" eaLnBrk="0" hangingPunct="0"/>
              <a:r>
                <a:rPr lang="el-GR" sz="1700" dirty="0" smtClean="0"/>
                <a:t>Συνεργασία με </a:t>
              </a:r>
              <a:r>
                <a:rPr lang="el-GR" sz="1700" dirty="0"/>
                <a:t>τον Βελγικό μη </a:t>
              </a:r>
              <a:r>
                <a:rPr lang="el-GR" sz="1700" dirty="0" smtClean="0"/>
                <a:t>κερδοσκοπικό οργανισμό</a:t>
              </a:r>
              <a:r>
                <a:rPr lang="el-GR" sz="1700" dirty="0"/>
                <a:t> </a:t>
              </a:r>
              <a:r>
                <a:rPr lang="el-GR" sz="1700" dirty="0" smtClean="0"/>
                <a:t>SO Kwadraat</a:t>
              </a:r>
              <a:r>
                <a:rPr lang="el-GR" sz="1700" dirty="0"/>
                <a:t> που εδρεύει στο </a:t>
              </a:r>
              <a:r>
                <a:rPr lang="el-GR" sz="1700" dirty="0" smtClean="0"/>
                <a:t>Haasrode Technology Research</a:t>
              </a:r>
              <a:r>
                <a:rPr lang="en-US" sz="1700" dirty="0" smtClean="0"/>
                <a:t> </a:t>
              </a:r>
              <a:r>
                <a:rPr lang="el-GR" sz="1700" dirty="0" smtClean="0"/>
                <a:t>Park</a:t>
              </a:r>
              <a:r>
                <a:rPr lang="el-GR" sz="1700" dirty="0"/>
                <a:t> του Πανεπιστημίου </a:t>
              </a:r>
              <a:r>
                <a:rPr lang="en-US" sz="1700" dirty="0" smtClean="0"/>
                <a:t>KU LEUVEN</a:t>
              </a:r>
              <a:r>
                <a:rPr lang="el-GR" sz="1700" dirty="0"/>
                <a:t> και αποτελεί πρότυπο υποστήριξης και </a:t>
              </a:r>
              <a:r>
                <a:rPr lang="el-GR" sz="1700" dirty="0" smtClean="0"/>
                <a:t>ανάπτυξης τεχνοβλαστών. </a:t>
              </a:r>
            </a:p>
            <a:p>
              <a:pPr algn="just" defTabSz="801688" eaLnBrk="0" hangingPunct="0"/>
              <a:r>
                <a:rPr lang="el-GR" sz="1700" dirty="0" smtClean="0"/>
                <a:t>Από το 2006</a:t>
              </a:r>
              <a:r>
                <a:rPr lang="en-US" sz="1700" dirty="0" smtClean="0"/>
                <a:t>: </a:t>
              </a:r>
              <a:endParaRPr lang="el-GR" sz="1700" dirty="0" smtClean="0"/>
            </a:p>
            <a:p>
              <a:pPr algn="just" defTabSz="801688" eaLnBrk="0" hangingPunct="0"/>
              <a:r>
                <a:rPr lang="el-GR" sz="1700" dirty="0" smtClean="0"/>
                <a:t> - συμβουλευτική σε 160 ομάδες ερευνητών </a:t>
              </a:r>
            </a:p>
            <a:p>
              <a:pPr algn="just" defTabSz="801688" eaLnBrk="0" hangingPunct="0"/>
              <a:r>
                <a:rPr lang="el-GR" sz="1700" dirty="0" smtClean="0"/>
                <a:t> - ίδρυση 62 επιχειρήσεων υψηλής τεχνολογίας (εκ των οποίων οι 57</a:t>
              </a:r>
              <a:r>
                <a:rPr lang="en-US" sz="1700" dirty="0" smtClean="0"/>
                <a:t> </a:t>
              </a:r>
              <a:r>
                <a:rPr lang="el-GR" sz="1700" dirty="0" smtClean="0"/>
                <a:t>είναι σήμερα ενεργές) </a:t>
              </a:r>
            </a:p>
            <a:p>
              <a:pPr algn="just" defTabSz="801688" eaLnBrk="0" hangingPunct="0"/>
              <a:r>
                <a:rPr lang="el-GR" sz="1700" dirty="0" smtClean="0"/>
                <a:t> -  δημιουργία 900 περίπου θέσεων εργασίας</a:t>
              </a:r>
              <a:endParaRPr lang="en-US" sz="1700" b="1" noProof="1">
                <a:solidFill>
                  <a:srgbClr val="FFFFFF"/>
                </a:solidFill>
              </a:endParaRPr>
            </a:p>
          </p:txBody>
        </p:sp>
      </p:grp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314325" y="147638"/>
            <a:ext cx="6049963" cy="600075"/>
          </a:xfrm>
        </p:spPr>
        <p:txBody>
          <a:bodyPr/>
          <a:lstStyle/>
          <a:p>
            <a:r>
              <a:rPr lang="el-GR" noProof="1" smtClean="0"/>
              <a:t>Κύριες Δράσεις ΜοΚΕ ΕΜΠ</a:t>
            </a:r>
            <a:br>
              <a:rPr lang="el-GR" noProof="1" smtClean="0"/>
            </a:br>
            <a:r>
              <a:rPr lang="el-GR" noProof="1" smtClean="0"/>
              <a:t>Εξατομικευμένη Συμβουλευτική Υποστήριξη</a:t>
            </a:r>
            <a:endParaRPr lang="de-DE" noProof="1"/>
          </a:p>
        </p:txBody>
      </p:sp>
      <p:sp>
        <p:nvSpPr>
          <p:cNvPr id="4" name="Rounded Rectangle 3"/>
          <p:cNvSpPr/>
          <p:nvPr/>
        </p:nvSpPr>
        <p:spPr bwMode="auto">
          <a:xfrm rot="20722367">
            <a:off x="7439024" y="2085976"/>
            <a:ext cx="1400175" cy="47625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15 ομάδες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 rot="20722367">
            <a:off x="7458075" y="3452328"/>
            <a:ext cx="1400175" cy="47625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15 ομάδες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469524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0525" y="1276351"/>
            <a:ext cx="8520113" cy="470058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l-GR" dirty="0"/>
              <a:t>Ενημέρωση</a:t>
            </a:r>
          </a:p>
          <a:p>
            <a:pPr lvl="1">
              <a:spcBef>
                <a:spcPts val="0"/>
              </a:spcBef>
            </a:pPr>
            <a:r>
              <a:rPr lang="en-US" dirty="0"/>
              <a:t>Portal </a:t>
            </a:r>
            <a:r>
              <a:rPr lang="el-GR" dirty="0" smtClean="0"/>
              <a:t>ΜοΚΕ -</a:t>
            </a:r>
            <a:r>
              <a:rPr lang="el-GR" dirty="0"/>
              <a:t>ΕΜΠ (8</a:t>
            </a:r>
            <a:r>
              <a:rPr lang="en-US" dirty="0"/>
              <a:t>.</a:t>
            </a:r>
            <a:r>
              <a:rPr lang="el-GR" dirty="0"/>
              <a:t>134 μοναδικοί χρήστες, 14</a:t>
            </a:r>
            <a:r>
              <a:rPr lang="en-US" dirty="0"/>
              <a:t>.</a:t>
            </a:r>
            <a:r>
              <a:rPr lang="el-GR" dirty="0"/>
              <a:t>811 επισκέψεις, 51.980 θεάσεις σελίδων του </a:t>
            </a:r>
            <a:r>
              <a:rPr lang="en-US" dirty="0"/>
              <a:t>portal</a:t>
            </a:r>
            <a:r>
              <a:rPr lang="en-US" dirty="0" smtClean="0"/>
              <a:t>)</a:t>
            </a:r>
            <a:r>
              <a:rPr lang="el-GR" dirty="0" smtClean="0"/>
              <a:t>, Μάιος 2013</a:t>
            </a:r>
            <a:endParaRPr lang="el-GR" dirty="0"/>
          </a:p>
          <a:p>
            <a:pPr lvl="1">
              <a:spcBef>
                <a:spcPts val="0"/>
              </a:spcBef>
            </a:pPr>
            <a:r>
              <a:rPr lang="en-US" dirty="0"/>
              <a:t>Newsletter (</a:t>
            </a:r>
            <a:r>
              <a:rPr lang="el-GR" dirty="0"/>
              <a:t>περίπου 1.500 παραλήπτες)</a:t>
            </a:r>
          </a:p>
          <a:p>
            <a:pPr marL="190500" lvl="2" indent="-190500">
              <a:spcBef>
                <a:spcPts val="0"/>
              </a:spcBef>
              <a:buFont typeface="Wingdings" pitchFamily="2" charset="2"/>
              <a:buChar char="§"/>
            </a:pPr>
            <a:r>
              <a:rPr lang="el-GR" sz="2000" b="1" dirty="0" smtClean="0">
                <a:ea typeface="+mn-ea"/>
                <a:cs typeface="+mn-cs"/>
              </a:rPr>
              <a:t>Συνεργασίες</a:t>
            </a:r>
            <a:endParaRPr lang="el-GR" sz="2000" b="1" dirty="0">
              <a:ea typeface="+mn-ea"/>
              <a:cs typeface="+mn-cs"/>
            </a:endParaRPr>
          </a:p>
          <a:p>
            <a:pPr lvl="1">
              <a:spcBef>
                <a:spcPts val="0"/>
              </a:spcBef>
            </a:pPr>
            <a:r>
              <a:rPr lang="el-GR" dirty="0"/>
              <a:t>Συνεργασία με τον ΣΕΒ για το πρόγραμμα «Μαζί στην Εκκίνηση» </a:t>
            </a:r>
            <a:endParaRPr lang="en-US" dirty="0" smtClean="0"/>
          </a:p>
          <a:p>
            <a:pPr lvl="1">
              <a:spcBef>
                <a:spcPts val="0"/>
              </a:spcBef>
            </a:pPr>
            <a:r>
              <a:rPr lang="el-GR" dirty="0" smtClean="0"/>
              <a:t>Μεταφορά τεχνογνωσίας από την </a:t>
            </a:r>
            <a:r>
              <a:rPr lang="en-US" dirty="0" smtClean="0"/>
              <a:t>SO Kwadraat</a:t>
            </a:r>
            <a:endParaRPr lang="el-GR" dirty="0"/>
          </a:p>
          <a:p>
            <a:pPr lvl="1">
              <a:spcBef>
                <a:spcPts val="0"/>
              </a:spcBef>
            </a:pPr>
            <a:r>
              <a:rPr lang="el-GR" dirty="0" smtClean="0"/>
              <a:t>Συνεργασία </a:t>
            </a:r>
            <a:r>
              <a:rPr lang="el-GR" dirty="0"/>
              <a:t>με ΙΕΕΕ για ειδικό </a:t>
            </a:r>
            <a:r>
              <a:rPr lang="en-US" dirty="0"/>
              <a:t>workshop </a:t>
            </a:r>
            <a:r>
              <a:rPr lang="el-GR" dirty="0"/>
              <a:t>σε θέματα επιχειρηματικότητας στο πλαίσιο του «</a:t>
            </a:r>
            <a:r>
              <a:rPr lang="en-US" dirty="0"/>
              <a:t>13th IEEE  International Conference on </a:t>
            </a:r>
            <a:r>
              <a:rPr lang="en-US" dirty="0" smtClean="0"/>
              <a:t>Bioinformatics </a:t>
            </a:r>
            <a:r>
              <a:rPr lang="en-US" dirty="0"/>
              <a:t>and </a:t>
            </a:r>
            <a:r>
              <a:rPr lang="en-US" dirty="0" smtClean="0"/>
              <a:t>Bioengineering</a:t>
            </a:r>
            <a:r>
              <a:rPr lang="el-GR" dirty="0" smtClean="0"/>
              <a:t>»</a:t>
            </a:r>
            <a:r>
              <a:rPr lang="en-US" dirty="0" smtClean="0"/>
              <a:t> </a:t>
            </a:r>
            <a:r>
              <a:rPr lang="el-GR" dirty="0"/>
              <a:t>(</a:t>
            </a:r>
            <a:r>
              <a:rPr lang="el-GR" dirty="0" smtClean="0"/>
              <a:t>Νοέμβριος, </a:t>
            </a:r>
            <a:r>
              <a:rPr lang="el-GR" dirty="0"/>
              <a:t>2013</a:t>
            </a:r>
            <a:r>
              <a:rPr lang="el-GR" dirty="0" smtClean="0"/>
              <a:t>)</a:t>
            </a:r>
          </a:p>
          <a:p>
            <a:pPr lvl="1">
              <a:spcBef>
                <a:spcPts val="0"/>
              </a:spcBef>
            </a:pPr>
            <a:r>
              <a:rPr lang="el-GR" dirty="0" smtClean="0"/>
              <a:t>Διοργάνωση </a:t>
            </a:r>
            <a:r>
              <a:rPr lang="en-US" dirty="0" smtClean="0"/>
              <a:t>Business Game</a:t>
            </a:r>
            <a:r>
              <a:rPr lang="el-GR" dirty="0" smtClean="0"/>
              <a:t> σε επίπεδο ιδρύματος</a:t>
            </a:r>
            <a:endParaRPr lang="en-US" dirty="0" smtClean="0"/>
          </a:p>
          <a:p>
            <a:pPr lvl="1">
              <a:spcBef>
                <a:spcPts val="0"/>
              </a:spcBef>
            </a:pPr>
            <a:r>
              <a:rPr lang="el-GR" dirty="0" smtClean="0"/>
              <a:t>Συνεργασία με το Πρόγραμμα </a:t>
            </a:r>
            <a:r>
              <a:rPr lang="en-US" dirty="0" smtClean="0"/>
              <a:t>Future Leaders (</a:t>
            </a:r>
            <a:r>
              <a:rPr lang="el-GR" dirty="0" smtClean="0"/>
              <a:t>από το </a:t>
            </a:r>
            <a:r>
              <a:rPr lang="en-US" dirty="0" smtClean="0"/>
              <a:t>2010</a:t>
            </a:r>
            <a:r>
              <a:rPr lang="el-GR" dirty="0" smtClean="0"/>
              <a:t>) [δεκαήμερη βιωματική εκπαίδευση επί του πεδίου για διαμόρφωση επιχειρησιακού σχεδίου σε κοινωφελείς οργανισμούς]. </a:t>
            </a:r>
            <a:r>
              <a:rPr lang="en-US" dirty="0" smtClean="0"/>
              <a:t>  http://www.futureleaders.gr/gr/main.php</a:t>
            </a:r>
            <a:endParaRPr lang="el-GR" dirty="0" smtClean="0"/>
          </a:p>
          <a:p>
            <a:pPr>
              <a:spcBef>
                <a:spcPts val="0"/>
              </a:spcBef>
            </a:pPr>
            <a:r>
              <a:rPr lang="el-GR" dirty="0" smtClean="0"/>
              <a:t>Δικτύωση</a:t>
            </a:r>
            <a:endParaRPr lang="el-GR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l-GR" dirty="0"/>
              <a:t>Δικτύωση με ένα μεγάλο αριθμό φορέων </a:t>
            </a:r>
            <a:r>
              <a:rPr lang="en-US" dirty="0"/>
              <a:t>(</a:t>
            </a:r>
            <a:r>
              <a:rPr lang="en-US" dirty="0" smtClean="0"/>
              <a:t>S</a:t>
            </a:r>
            <a:r>
              <a:rPr lang="el-GR" dirty="0" smtClean="0"/>
              <a:t>Ο</a:t>
            </a:r>
            <a:r>
              <a:rPr lang="en-US" dirty="0" smtClean="0"/>
              <a:t> </a:t>
            </a:r>
            <a:r>
              <a:rPr lang="en-US" dirty="0"/>
              <a:t>Kwadraat, </a:t>
            </a:r>
            <a:r>
              <a:rPr lang="el-GR" dirty="0"/>
              <a:t>ΣΕΒ</a:t>
            </a:r>
            <a:r>
              <a:rPr lang="en-US" dirty="0" smtClean="0"/>
              <a:t>, </a:t>
            </a:r>
            <a:r>
              <a:rPr lang="el-GR" dirty="0" smtClean="0"/>
              <a:t>ΣΕΚΕ,</a:t>
            </a:r>
            <a:r>
              <a:rPr lang="en-US" dirty="0" smtClean="0"/>
              <a:t> </a:t>
            </a:r>
            <a:r>
              <a:rPr lang="el-GR" dirty="0"/>
              <a:t>Ίδρυμα Μποδοσάκη</a:t>
            </a:r>
            <a:r>
              <a:rPr lang="el-GR" dirty="0" smtClean="0"/>
              <a:t>, Ίδρυμα Λεβέντη, </a:t>
            </a:r>
            <a:r>
              <a:rPr lang="el-GR" dirty="0"/>
              <a:t>Δήμος Αθηναίων, ΤΕΕ, </a:t>
            </a:r>
            <a:r>
              <a:rPr lang="en-US" dirty="0"/>
              <a:t>Erasmus for Young Entrepreneurs</a:t>
            </a:r>
            <a:r>
              <a:rPr lang="en-US" dirty="0" smtClean="0"/>
              <a:t>,</a:t>
            </a:r>
            <a:r>
              <a:rPr lang="el-GR" dirty="0" smtClean="0"/>
              <a:t> ΟΠΑ, Παν. Αιγαίου, Παν. Ιονίου κα ΑΕΙ</a:t>
            </a:r>
            <a:r>
              <a:rPr lang="en-US" dirty="0" smtClean="0"/>
              <a:t>)</a:t>
            </a:r>
            <a:endParaRPr lang="en-US" dirty="0"/>
          </a:p>
          <a:p>
            <a:pPr lvl="1">
              <a:buClr>
                <a:schemeClr val="accent2"/>
              </a:buClr>
            </a:pPr>
            <a:endParaRPr lang="de-DE" noProof="1"/>
          </a:p>
          <a:p>
            <a:pPr lvl="1">
              <a:buClr>
                <a:schemeClr val="accent2"/>
              </a:buClr>
            </a:pPr>
            <a:endParaRPr lang="de-DE" noProof="1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314325" y="147638"/>
            <a:ext cx="6049963" cy="600075"/>
          </a:xfrm>
        </p:spPr>
        <p:txBody>
          <a:bodyPr/>
          <a:lstStyle/>
          <a:p>
            <a:r>
              <a:rPr lang="el-GR" noProof="1" smtClean="0"/>
              <a:t>Δράσεις Ανάπτυξης δικτύωσης και συνεργασίας ΜοΚΕ ΕΜΠ</a:t>
            </a:r>
            <a:endParaRPr lang="de-DE" noProof="1"/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gray">
          <a:xfrm flipV="1">
            <a:off x="1227137" y="5964238"/>
            <a:ext cx="801687" cy="1150937"/>
          </a:xfrm>
          <a:prstGeom prst="rightArrow">
            <a:avLst>
              <a:gd name="adj1" fmla="val 55000"/>
              <a:gd name="adj2" fmla="val 63606"/>
            </a:avLst>
          </a:prstGeom>
          <a:gradFill rotWithShape="1">
            <a:gsLst>
              <a:gs pos="0">
                <a:srgbClr val="F8A208"/>
              </a:gs>
              <a:gs pos="100000">
                <a:srgbClr val="969696"/>
              </a:gs>
            </a:gsLst>
            <a:lin ang="0" scaled="1"/>
          </a:gradFill>
          <a:ln w="28575">
            <a:solidFill>
              <a:srgbClr val="FF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rot="10800000" lIns="324000" tIns="0" rIns="0" bIns="0" anchor="ctr"/>
          <a:lstStyle/>
          <a:p>
            <a:pPr algn="ctr" eaLnBrk="0" hangingPunct="0"/>
            <a:endParaRPr lang="en-US" sz="1800" noProof="1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gray">
          <a:xfrm>
            <a:off x="2209800" y="6038850"/>
            <a:ext cx="6115049" cy="819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108000" tIns="108000" rIns="72000" bIns="72000" anchor="b"/>
          <a:lstStyle/>
          <a:p>
            <a:pPr algn="just">
              <a:spcBef>
                <a:spcPct val="25000"/>
              </a:spcBef>
            </a:pPr>
            <a:r>
              <a:rPr lang="el-GR" sz="1600" b="1" noProof="1"/>
              <a:t>Ο</a:t>
            </a:r>
            <a:r>
              <a:rPr lang="el-GR" sz="1600" b="1" noProof="1" smtClean="0"/>
              <a:t>ι δράσεις της ΜοΚΕ ΕΜΠ έχουν ως αποτέλεσμα την άνοδο της αναγνωρισιμότητας στην Ελλάδα και το εξωτερικό. </a:t>
            </a:r>
            <a:endParaRPr lang="en-US" sz="1600" b="1" noProof="1"/>
          </a:p>
        </p:txBody>
      </p:sp>
    </p:spTree>
    <p:extLst>
      <p:ext uri="{BB962C8B-B14F-4D97-AF65-F5344CB8AC3E}">
        <p14:creationId xmlns:p14="http://schemas.microsoft.com/office/powerpoint/2010/main" xmlns="" val="188883253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000" dirty="0" smtClean="0"/>
              <a:t>Πανεπιστήμιο και κοινωνική επιχειρηματικότητα</a:t>
            </a:r>
            <a:endParaRPr lang="en-US" sz="2000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Princeton –School of Engineering and Applied Science</a:t>
            </a:r>
            <a:endParaRPr lang="el-GR" dirty="0" smtClean="0"/>
          </a:p>
          <a:p>
            <a:pPr>
              <a:buNone/>
            </a:pPr>
            <a:r>
              <a:rPr lang="el-GR" sz="1600" cap="all" dirty="0" smtClean="0"/>
              <a:t>    </a:t>
            </a:r>
            <a:r>
              <a:rPr lang="en-US" sz="1600" cap="all" dirty="0" smtClean="0"/>
              <a:t>A COLLABORATORY FOR SOCIAL ENTREPRENEURSHIP (SE LAB)</a:t>
            </a:r>
            <a:r>
              <a:rPr lang="el-GR" sz="1600" cap="all" dirty="0" smtClean="0"/>
              <a:t>: </a:t>
            </a:r>
            <a:r>
              <a:rPr lang="en-US" sz="1400" b="0" dirty="0" smtClean="0"/>
              <a:t>Design/development of innovative social ventures -- often technology driven -- addressing major global challenges: poverty alleviation and international development, health and human rights, energy and environmental sustainability, peace and security, education. </a:t>
            </a:r>
            <a:endParaRPr lang="el-GR" sz="1400" b="0" dirty="0" smtClean="0"/>
          </a:p>
          <a:p>
            <a:pPr lvl="1"/>
            <a:r>
              <a:rPr lang="en-US" sz="1600" b="0" dirty="0" smtClean="0"/>
              <a:t>Some 75 students </a:t>
            </a:r>
            <a:r>
              <a:rPr lang="el-GR" sz="1600" b="0" dirty="0" smtClean="0"/>
              <a:t>(</a:t>
            </a:r>
            <a:r>
              <a:rPr lang="en-US" sz="1600" dirty="0" smtClean="0"/>
              <a:t>taking economics, engineering, molecular biology and many other disciplines</a:t>
            </a:r>
            <a:r>
              <a:rPr lang="el-GR" sz="1600" dirty="0" smtClean="0"/>
              <a:t>)</a:t>
            </a:r>
            <a:r>
              <a:rPr lang="en-US" sz="1600" dirty="0" smtClean="0"/>
              <a:t> </a:t>
            </a:r>
            <a:r>
              <a:rPr lang="en-US" sz="1600" b="0" dirty="0" smtClean="0"/>
              <a:t>are diving into 20 projects that target some of the largest challenges facing society today, including poverty, disease, security and energy.</a:t>
            </a:r>
            <a:r>
              <a:rPr lang="en-US" b="0" dirty="0" smtClean="0"/>
              <a:t> </a:t>
            </a:r>
            <a:endParaRPr lang="el-GR" b="0" dirty="0" smtClean="0"/>
          </a:p>
          <a:p>
            <a:pPr lvl="2"/>
            <a:r>
              <a:rPr lang="en-US" sz="1400" dirty="0" smtClean="0"/>
              <a:t>Engineering school freshman Eden Full was still in high school when she invented a system for rotating solar panels to face the sun without using electricity. She founded a venture, </a:t>
            </a:r>
            <a:r>
              <a:rPr lang="en-US" sz="1400" dirty="0" err="1" smtClean="0"/>
              <a:t>Roseicollis</a:t>
            </a:r>
            <a:r>
              <a:rPr lang="en-US" sz="1400" dirty="0" smtClean="0"/>
              <a:t> Technologies, to advance the use of the invention to promote sustainable energy collection in developing areas. In the SE Lab, Full is working with four other students to create a business model for implementing the invention in Indonesia.</a:t>
            </a:r>
            <a:endParaRPr lang="el-GR" sz="1400" dirty="0" smtClean="0"/>
          </a:p>
          <a:p>
            <a:pPr lvl="2"/>
            <a:r>
              <a:rPr lang="en-US" sz="1400" dirty="0" smtClean="0"/>
              <a:t>Other projects range from a garbage-to-methane energy venture in a Karachi, Pakistan, slum to an education innovation effort in Colombia. A number of projects focus on improving human health, including an AIDS and breast cancer initiative in Kenya and a mobile phone-enabled malaria information system in Tanzania.</a:t>
            </a:r>
            <a:endParaRPr lang="el-GR" sz="1400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l-GR" b="0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 dirty="0" smtClean="0"/>
          </a:p>
          <a:p>
            <a:endParaRPr lang="el-GR" dirty="0" smtClean="0"/>
          </a:p>
          <a:p>
            <a:endParaRPr lang="el-GR" dirty="0" smtClean="0"/>
          </a:p>
          <a:p>
            <a:pPr algn="ctr">
              <a:buNone/>
            </a:pPr>
            <a:r>
              <a:rPr lang="el-GR" sz="2800" dirty="0" smtClean="0"/>
              <a:t>Ευχαριστώ πολύ για την προσοχή σας!</a:t>
            </a:r>
          </a:p>
          <a:p>
            <a:pPr algn="ctr">
              <a:buNone/>
            </a:pPr>
            <a:r>
              <a:rPr lang="en-US" sz="2400" dirty="0" smtClean="0"/>
              <a:t>protoger@chemeng.ntua.gr</a:t>
            </a:r>
            <a:endParaRPr lang="en-US" sz="24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Κοινωνική επιχειρηματικότητα και καινοτομία </a:t>
            </a:r>
            <a:endParaRPr lang="en-US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b="0" dirty="0" smtClean="0"/>
              <a:t>Η </a:t>
            </a:r>
            <a:r>
              <a:rPr lang="el-GR" dirty="0" smtClean="0"/>
              <a:t>κοινωνική επιχειρηματικότητα </a:t>
            </a:r>
            <a:r>
              <a:rPr lang="el-GR" b="0" dirty="0" smtClean="0"/>
              <a:t>στοχεύει στην επίλυση πιεστικών κοινωνικών προβλημάτων όπως η προστασία του περιβάλλοντος, η εκπαίδευση, η παροχή υπηρεσιών υγείας, η φτώχεια, ενέργεια, υδάτινοι πόροι κλπ. συχνά μέσα από την εφαρμογή καινοτόμων προσεγγίσεων</a:t>
            </a:r>
            <a:r>
              <a:rPr lang="en-US" b="0" dirty="0" smtClean="0"/>
              <a:t>.</a:t>
            </a:r>
            <a:endParaRPr lang="el-GR" b="0" dirty="0" smtClean="0"/>
          </a:p>
          <a:p>
            <a:r>
              <a:rPr lang="el-GR" b="0" dirty="0" smtClean="0"/>
              <a:t>Μελέτες για την κοινωνική επιχειρηματικότητα στην Ευρώπη, δείχνουν ότι το 75% αυτών των εγχειρημάτων αυτών εστιάζουν στην αντιμετώπιση προκλήσεων που σχετίζονται με την εκπαίδευση και την επιμόρφωση (</a:t>
            </a:r>
            <a:r>
              <a:rPr lang="en-US" b="0" dirty="0" smtClean="0"/>
              <a:t>smart growth), </a:t>
            </a:r>
            <a:r>
              <a:rPr lang="el-GR" b="0" dirty="0" smtClean="0"/>
              <a:t>την οικονομική, κοινωνική ανάπτυξη και την παροχή κοινωνικών υπηρεσιών (</a:t>
            </a:r>
            <a:r>
              <a:rPr lang="en-US" b="0" dirty="0" smtClean="0"/>
              <a:t>inclusive growth), </a:t>
            </a:r>
            <a:r>
              <a:rPr lang="el-GR" b="0" dirty="0" smtClean="0"/>
              <a:t>καθώς και το περιβάλλον</a:t>
            </a:r>
            <a:r>
              <a:rPr lang="en-US" b="0" dirty="0" smtClean="0"/>
              <a:t> (sustainable development)</a:t>
            </a:r>
            <a:r>
              <a:rPr lang="el-GR" b="0" dirty="0" smtClean="0"/>
              <a:t>. Είναι χαρακτηριστικό ότι αυτές οι επιχειρήσεις, παρά τον σχετικά περιορισμένο αριθμό τους μπορεί να καινοτομούν (</a:t>
            </a:r>
            <a:r>
              <a:rPr lang="en-US" b="0" dirty="0" smtClean="0"/>
              <a:t>new-to-the market innovations) </a:t>
            </a:r>
            <a:r>
              <a:rPr lang="el-GR" b="0" dirty="0" smtClean="0"/>
              <a:t>περισσότερο απ’ ότι οι «συμβατικές επιχειρήσεις».  </a:t>
            </a:r>
            <a:endParaRPr lang="en-US" b="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3 - Θέση περιεχομένο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708" y="1283677"/>
            <a:ext cx="7824889" cy="4222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fld id="{7FE9FCB4-D21C-4BBA-A38A-69CBF1FEF75C}" type="slidenum">
              <a:rPr lang="el-GR"/>
              <a:pPr>
                <a:defRPr/>
              </a:pPr>
              <a:t>5</a:t>
            </a:fld>
            <a:endParaRPr lang="el-GR" dirty="0"/>
          </a:p>
        </p:txBody>
      </p:sp>
      <p:graphicFrame>
        <p:nvGraphicFramePr>
          <p:cNvPr id="132120" name="Group 24"/>
          <p:cNvGraphicFramePr>
            <a:graphicFrameLocks noGrp="1"/>
          </p:cNvGraphicFramePr>
          <p:nvPr/>
        </p:nvGraphicFramePr>
        <p:xfrm>
          <a:off x="0" y="215900"/>
          <a:ext cx="9144000" cy="7332283"/>
        </p:xfrm>
        <a:graphic>
          <a:graphicData uri="http://schemas.openxmlformats.org/drawingml/2006/table">
            <a:tbl>
              <a:tblPr/>
              <a:tblGrid>
                <a:gridCol w="2484438"/>
                <a:gridCol w="6659562"/>
              </a:tblGrid>
              <a:tr h="6270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Καινοτομικές επιδόσεις των ελληνικών επιχειρήσεων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(Πηγή: Έρευνα στις επιχειρήσεις </a:t>
                      </a:r>
                      <a:r>
                        <a:rPr kumimoji="0" lang="el-GR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mbria" pitchFamily="18" charset="0"/>
                          <a:ea typeface="+mn-ea"/>
                          <a:cs typeface="Arial" pitchFamily="34" charset="0"/>
                        </a:rPr>
                        <a:t>για την πρόβλεψη των μεταβολών στα περιφερειακά παραγωγικά συστήματα και τις τοπικές αγορές εργασίας, 2011, ΙΟΒΕ-ΕΒΕΟ, ΕΜΠ)</a:t>
                      </a:r>
                      <a:endParaRPr kumimoji="0" lang="el-G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108000" marR="108000" marT="46800" marB="46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2170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Καινοτομία προϊόντος</a:t>
                      </a:r>
                    </a:p>
                  </a:txBody>
                  <a:tcPr marL="108000" marR="108000" marT="46800" marB="46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B7B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E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</a:pPr>
                      <a:r>
                        <a:rPr kumimoji="0" lang="el-GR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Οι μισές επιχειρήσεις παρήγαγαν καινοτομικά προϊόντα την τελευταία διετία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l-G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Κυρίως όμως καινοτομία που είναι νέα για την επιχείρηση (69%) ή νέα για την ελληνική αγορά (50,6%)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l-G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το 13% των συνολικών πωλήσεων τους προέρχονται από πωλήσεις καινοτομικών προϊόντων</a:t>
                      </a:r>
                    </a:p>
                  </a:txBody>
                  <a:tcPr marL="108000" marR="108000" marT="46800" marB="46800" horzOverflow="overflow">
                    <a:lnL w="28575" cap="flat" cmpd="sng" algn="ctr">
                      <a:solidFill>
                        <a:srgbClr val="8B7B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EEB"/>
                    </a:solidFill>
                  </a:tcPr>
                </a:tc>
              </a:tr>
              <a:tr h="1863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Καινοτομία διαδικασίας 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erpetua" pitchFamily="18" charset="0"/>
                        <a:cs typeface="Arial" pitchFamily="34" charset="0"/>
                      </a:endParaRPr>
                    </a:p>
                  </a:txBody>
                  <a:tcPr marL="108000" marR="108000" marT="46800" marB="46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B7B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E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Wingdings" pitchFamily="2" charset="2"/>
                        <a:buChar char="v"/>
                        <a:tabLst/>
                      </a:pPr>
                      <a:r>
                        <a:rPr kumimoji="0" lang="el-GR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 Μία στις τρεις επιχειρήσεις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l-G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κυρίως σε μεθόδους παραγωγής (70%) και στη χρήση ΤΠΕ (50%)</a:t>
                      </a:r>
                    </a:p>
                  </a:txBody>
                  <a:tcPr marL="108000" marR="108000" marT="46800" marB="46800" horzOverflow="overflow">
                    <a:lnL w="28575" cap="flat" cmpd="sng" algn="ctr">
                      <a:solidFill>
                        <a:srgbClr val="8B7B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EEB"/>
                    </a:solidFill>
                  </a:tcPr>
                </a:tc>
              </a:tr>
              <a:tr h="1863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Οργανωσιακή καινοτομία</a:t>
                      </a:r>
                    </a:p>
                  </a:txBody>
                  <a:tcPr marL="108000" marR="108000" marT="46800" marB="46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B7B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Wingdings" pitchFamily="2" charset="2"/>
                        <a:buChar char="v"/>
                        <a:tabLst/>
                      </a:pPr>
                      <a:r>
                        <a:rPr kumimoji="0" lang="el-GR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38% των επιχειρήσεων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5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l-G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κυρίως σε μεθόδους πώλησης (70%) και μεθόδους οργάνωσης της εργασίας (56%)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50000"/>
                        <a:buFontTx/>
                        <a:buNone/>
                        <a:tabLst/>
                      </a:pPr>
                      <a:endParaRPr kumimoji="0" lang="el-GR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108000" marR="108000" marT="46800" marB="46800" horzOverflow="overflow">
                    <a:lnL w="28575" cap="flat" cmpd="sng" algn="ctr">
                      <a:solidFill>
                        <a:srgbClr val="8B7B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5434" name="Group 26"/>
          <p:cNvGraphicFramePr>
            <a:graphicFrameLocks noGrp="1"/>
          </p:cNvGraphicFramePr>
          <p:nvPr/>
        </p:nvGraphicFramePr>
        <p:xfrm>
          <a:off x="0" y="201613"/>
          <a:ext cx="9144000" cy="7261798"/>
        </p:xfrm>
        <a:graphic>
          <a:graphicData uri="http://schemas.openxmlformats.org/drawingml/2006/table">
            <a:tbl>
              <a:tblPr/>
              <a:tblGrid>
                <a:gridCol w="1476375"/>
                <a:gridCol w="2555875"/>
                <a:gridCol w="2555875"/>
                <a:gridCol w="2555875"/>
              </a:tblGrid>
              <a:tr h="722313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 Καινοτομία  στις ελληνικές επιχειρήσεις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(Πηγή: </a:t>
                      </a:r>
                      <a:r>
                        <a:rPr kumimoji="0" lang="el-G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Έρευνα στις επιχειρήσεις </a:t>
                      </a:r>
                      <a:r>
                        <a:rPr kumimoji="0" lang="el-GR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mbria" pitchFamily="18" charset="0"/>
                          <a:ea typeface="+mn-ea"/>
                          <a:cs typeface="Arial" pitchFamily="34" charset="0"/>
                        </a:rPr>
                        <a:t>για την πρόβλεψη των μεταβολών στα περιφερειακά παραγωγικά συστήματα και τις τοπικές αγορές εργασίας, 2011, ΙΟΒΕ-ΕΒΕΟ, ΕΜΠ)</a:t>
                      </a:r>
                    </a:p>
                  </a:txBody>
                  <a:tcPr marL="108000" marR="108000" marT="46800" marB="46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1073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Τυπολογία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erpetua" pitchFamily="18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l-G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108000" marR="108000" marT="46800" marB="46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B7B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E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Κατηγορία Α:</a:t>
                      </a:r>
                      <a:r>
                        <a:rPr kumimoji="0" lang="el-G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 οι «υψηλής έντασης καινοτομίας»  </a:t>
                      </a:r>
                    </a:p>
                  </a:txBody>
                  <a:tcPr marL="108000" marR="108000" marT="46800" marB="46800" anchor="ctr" horzOverflow="overflow">
                    <a:lnL w="28575" cap="flat" cmpd="sng" algn="ctr">
                      <a:solidFill>
                        <a:srgbClr val="8B7B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B7B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E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Κατηγορία Β</a:t>
                      </a:r>
                      <a:r>
                        <a:rPr kumimoji="0" lang="el-G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: οι «μέτριας έντασης καινοτομίας» 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erpetua" pitchFamily="18" charset="0"/>
                        <a:cs typeface="Arial" pitchFamily="34" charset="0"/>
                      </a:endParaRPr>
                    </a:p>
                  </a:txBody>
                  <a:tcPr marL="108000" marR="108000" marT="46800" marB="46800" anchor="ctr" horzOverflow="overflow">
                    <a:lnL w="28575" cap="flat" cmpd="sng" algn="ctr">
                      <a:solidFill>
                        <a:srgbClr val="8B7B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B7B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E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Κατηγορία Γ: </a:t>
                      </a:r>
                      <a:r>
                        <a:rPr kumimoji="0" lang="el-G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οι «χαμηλής έντασης καινοτομίας»</a:t>
                      </a:r>
                    </a:p>
                  </a:txBody>
                  <a:tcPr marL="108000" marR="108000" marT="46800" marB="46800" anchor="ctr" horzOverflow="overflow">
                    <a:lnL w="28575" cap="flat" cmpd="sng" algn="ctr">
                      <a:solidFill>
                        <a:srgbClr val="8B7B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EEB"/>
                    </a:solidFill>
                  </a:tcPr>
                </a:tc>
              </a:tr>
              <a:tr h="2208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Ταυτότητα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l-G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108000" marR="108000" marT="46800" marB="46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B7B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l-G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Καινοτομία προϊόντος </a:t>
                      </a:r>
                      <a:r>
                        <a:rPr kumimoji="0" lang="el-G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και </a:t>
                      </a:r>
                      <a:r>
                        <a:rPr kumimoji="0" lang="el-G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καινοτομία διαδικασίας: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erpetua" pitchFamily="18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443 επιχειρήσεις (21,9% του δείγματος)</a:t>
                      </a:r>
                      <a:endParaRPr kumimoji="0" lang="en-US" sz="1800" b="1" i="0" u="sng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erpetua" pitchFamily="18" charset="0"/>
                        <a:cs typeface="Arial" pitchFamily="34" charset="0"/>
                      </a:endParaRPr>
                    </a:p>
                  </a:txBody>
                  <a:tcPr marL="108000" marR="108000" marT="46800" marB="46800" horzOverflow="overflow">
                    <a:lnL w="28575" cap="flat" cmpd="sng" algn="ctr">
                      <a:solidFill>
                        <a:srgbClr val="8B7B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B7B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984 επιχειρήσεις (48,6% του δείγματος)</a:t>
                      </a:r>
                      <a:endParaRPr kumimoji="0" lang="el-GR" sz="1800" b="1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108000" marR="108000" marT="46800" marB="46800" horzOverflow="overflow">
                    <a:lnL w="28575" cap="flat" cmpd="sng" algn="ctr">
                      <a:solidFill>
                        <a:srgbClr val="8B7B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B7B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Κανένα είδος καινοτομίας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erpetua" pitchFamily="18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598 επιχειρήσεις (29,5% του δείγματος)</a:t>
                      </a:r>
                    </a:p>
                  </a:txBody>
                  <a:tcPr marL="108000" marR="108000" marT="46800" marB="46800" horzOverflow="overflow">
                    <a:lnL w="28575" cap="flat" cmpd="sng" algn="ctr">
                      <a:solidFill>
                        <a:srgbClr val="8B7B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06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Διαφορές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l-G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108000" marR="108000" marT="46800" marB="46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B7B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E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l-G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61%  μεγάλες επιχειρήσεις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l-G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86% εφαρμόζει προγράμματα εκπαίδευσης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l-G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30% διεξάγει έρευνα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in house</a:t>
                      </a:r>
                      <a:endParaRPr kumimoji="0" lang="el-G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108000" marR="108000" marT="46800" marB="46800" horzOverflow="overflow">
                    <a:lnL w="28575" cap="flat" cmpd="sng" algn="ctr">
                      <a:solidFill>
                        <a:srgbClr val="8B7B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B7B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E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l-G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46% μεγάλες επιχειρήσεις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l-G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79% εφαρμόζει προγράμματα εκπαίδευσης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erpetua" pitchFamily="18" charset="0"/>
                          <a:cs typeface="Arial" pitchFamily="34" charset="0"/>
                        </a:rPr>
                        <a:t>25</a:t>
                      </a:r>
                      <a:r>
                        <a:rPr kumimoji="0" lang="el-G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% διεξάγει έρευνα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in house</a:t>
                      </a:r>
                      <a:endParaRPr kumimoji="0" lang="el-G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108000" marR="108000" marT="46800" marB="46800" horzOverflow="overflow">
                    <a:lnL w="28575" cap="flat" cmpd="sng" algn="ctr">
                      <a:solidFill>
                        <a:srgbClr val="8B7B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B7B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E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l-G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33% είναι μεγάλες επιχειρήσεις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l-G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60% εφαρμόζει προγράμματα εκπαίδευσης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erpetua" pitchFamily="18" charset="0"/>
                          <a:cs typeface="Arial" pitchFamily="34" charset="0"/>
                        </a:rPr>
                        <a:t>14</a:t>
                      </a:r>
                      <a:r>
                        <a:rPr kumimoji="0" lang="el-G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% διεξάγει έρευνα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in house</a:t>
                      </a:r>
                      <a:endParaRPr kumimoji="0" lang="el-G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108000" marR="108000" marT="46800" marB="46800" horzOverflow="overflow">
                    <a:lnL w="28575" cap="flat" cmpd="sng" algn="ctr">
                      <a:solidFill>
                        <a:srgbClr val="8B7B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EE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400" dirty="0" smtClean="0"/>
              <a:t>Επιχειρηματικότητα έντασης γνώσης (</a:t>
            </a:r>
            <a:r>
              <a:rPr lang="en-US" sz="2400" dirty="0" smtClean="0"/>
              <a:t>knowledge</a:t>
            </a:r>
            <a:r>
              <a:rPr lang="el-GR" sz="2400" dirty="0" smtClean="0"/>
              <a:t>-</a:t>
            </a:r>
            <a:r>
              <a:rPr lang="en-US" sz="2400" dirty="0" smtClean="0"/>
              <a:t>intensive entrepreneurship): </a:t>
            </a:r>
            <a:r>
              <a:rPr lang="el-GR" sz="2400" dirty="0" smtClean="0"/>
              <a:t> ένας μηχανισμός μετασχηματισμού</a:t>
            </a:r>
            <a:endParaRPr lang="el-GR" sz="2400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b="1" dirty="0" smtClean="0"/>
              <a:t>Γνώση</a:t>
            </a:r>
          </a:p>
          <a:p>
            <a:pPr lvl="1"/>
            <a:r>
              <a:rPr lang="el-GR" sz="2000" dirty="0" smtClean="0"/>
              <a:t>Αποτελέσματα ερευνητικής δραστηριότητας.</a:t>
            </a:r>
          </a:p>
          <a:p>
            <a:pPr lvl="1"/>
            <a:r>
              <a:rPr lang="el-GR" sz="2000" dirty="0" smtClean="0"/>
              <a:t>Συστηματοποίηση και κωδικοποίηση γνώσης που προέρχεται από την επαγγελματική/ επιχειρηματική/ οργανωσιακή πρακτική.</a:t>
            </a:r>
          </a:p>
          <a:p>
            <a:r>
              <a:rPr lang="el-GR" sz="2400" b="0" dirty="0" smtClean="0"/>
              <a:t>Η επιχειρηματικότητα έντασης γνώσης ένας μηχανισμός που μετατρέπει την γνώση σε καινοτομία και σε οικονομική δραστηριότητα και μπορεί να συμβάλλει στην οικονομική μεγέθυνση και την κοινωνική ευημερία</a:t>
            </a:r>
          </a:p>
          <a:p>
            <a:endParaRPr lang="el-GR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800" dirty="0" smtClean="0"/>
              <a:t>Επιχειρηματικότητα εντάσεως γνώσης : Πως ορίζεται;</a:t>
            </a:r>
            <a:endParaRPr lang="el-GR" sz="2800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l-GR" dirty="0" smtClean="0"/>
              <a:t>Σύμφωνα με το διευρωπαϊκό ερευνητικό πρόγραμμα </a:t>
            </a:r>
            <a:r>
              <a:rPr lang="en-US" dirty="0" smtClean="0"/>
              <a:t>AEGIS:</a:t>
            </a:r>
            <a:endParaRPr lang="el-GR" dirty="0" smtClean="0"/>
          </a:p>
          <a:p>
            <a:r>
              <a:rPr lang="el-GR" dirty="0" smtClean="0"/>
              <a:t>Δημιουργία μιας </a:t>
            </a:r>
            <a:r>
              <a:rPr lang="el-GR" b="1" dirty="0" smtClean="0"/>
              <a:t>νέας</a:t>
            </a:r>
            <a:r>
              <a:rPr lang="el-GR" dirty="0" smtClean="0"/>
              <a:t> επιχείρησης </a:t>
            </a:r>
          </a:p>
          <a:p>
            <a:pPr lvl="1"/>
            <a:r>
              <a:rPr lang="el-GR" b="1" dirty="0" smtClean="0"/>
              <a:t>Αυτοτελής</a:t>
            </a:r>
            <a:r>
              <a:rPr lang="el-GR" dirty="0" smtClean="0"/>
              <a:t>, ή</a:t>
            </a:r>
          </a:p>
          <a:p>
            <a:pPr lvl="1"/>
            <a:r>
              <a:rPr lang="el-GR" b="1" dirty="0" smtClean="0"/>
              <a:t>Παράγωγη</a:t>
            </a:r>
            <a:r>
              <a:rPr lang="el-GR" dirty="0" smtClean="0"/>
              <a:t> μιας υφιστάμενης επιχείρησης (</a:t>
            </a:r>
            <a:r>
              <a:rPr lang="en-US" dirty="0" smtClean="0"/>
              <a:t>spin off, spin out)</a:t>
            </a:r>
            <a:r>
              <a:rPr lang="el-GR" dirty="0" smtClean="0">
                <a:sym typeface="Wingdings" pitchFamily="2" charset="2"/>
              </a:rPr>
              <a:t> νέα επιχειρηματική δραστηριότητα</a:t>
            </a:r>
            <a:endParaRPr lang="el-GR" dirty="0" smtClean="0"/>
          </a:p>
          <a:p>
            <a:r>
              <a:rPr lang="el-GR" b="1" dirty="0" smtClean="0"/>
              <a:t>Καινοτόμα</a:t>
            </a:r>
            <a:r>
              <a:rPr lang="el-GR" dirty="0" smtClean="0"/>
              <a:t> ως προς μια τουλάχιστον διάσταση:</a:t>
            </a:r>
          </a:p>
          <a:p>
            <a:pPr lvl="1"/>
            <a:r>
              <a:rPr lang="el-GR" dirty="0" smtClean="0"/>
              <a:t>Νέο ή βελτιωμένο προϊόν, </a:t>
            </a:r>
          </a:p>
          <a:p>
            <a:pPr lvl="1"/>
            <a:r>
              <a:rPr lang="el-GR" dirty="0" smtClean="0"/>
              <a:t>Νέα ή βελτιωμένη παραγωγική διαδικασία/ διεργασία,</a:t>
            </a:r>
          </a:p>
          <a:p>
            <a:pPr lvl="1"/>
            <a:r>
              <a:rPr lang="el-GR" dirty="0" smtClean="0"/>
              <a:t>Νέο ή βελτιωμένο επιχειρηματικό/ οργανωσιακό μοντέλο</a:t>
            </a:r>
          </a:p>
          <a:p>
            <a:pPr lvl="1"/>
            <a:r>
              <a:rPr lang="el-GR" dirty="0" smtClean="0"/>
              <a:t>Νέα αγορά (άνοιγμα ή δημιουργία)</a:t>
            </a:r>
          </a:p>
          <a:p>
            <a:endParaRPr lang="el-GR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800" dirty="0" smtClean="0"/>
              <a:t>Επιχειρηματικότητα εντάσεως γνώσης: Πως ορίζεται;</a:t>
            </a:r>
            <a:endParaRPr lang="el-GR" sz="2800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sz="2400" dirty="0" smtClean="0"/>
              <a:t>Ενσωματώνει μια σημαντική </a:t>
            </a:r>
            <a:r>
              <a:rPr lang="el-GR" sz="2400" b="1" dirty="0" smtClean="0"/>
              <a:t>διάσταση γνώσης </a:t>
            </a:r>
            <a:r>
              <a:rPr lang="el-GR" sz="2400" dirty="0" smtClean="0"/>
              <a:t>στη δημιουργία και τη δραστηριότητά της:</a:t>
            </a:r>
          </a:p>
          <a:p>
            <a:pPr lvl="1"/>
            <a:r>
              <a:rPr lang="el-GR" dirty="0" smtClean="0"/>
              <a:t>Ιδρυτική ομάδα</a:t>
            </a:r>
          </a:p>
          <a:p>
            <a:pPr lvl="1"/>
            <a:r>
              <a:rPr lang="el-GR" dirty="0" smtClean="0"/>
              <a:t>Ανθρώπινο δυναμικό</a:t>
            </a:r>
          </a:p>
          <a:p>
            <a:pPr lvl="1"/>
            <a:r>
              <a:rPr lang="el-GR" dirty="0" smtClean="0"/>
              <a:t>Πηγές γνώσης</a:t>
            </a:r>
          </a:p>
          <a:p>
            <a:r>
              <a:rPr lang="el-GR" sz="2400" dirty="0" smtClean="0"/>
              <a:t>Αξιοποιεί </a:t>
            </a:r>
            <a:r>
              <a:rPr lang="el-GR" sz="2400" b="1" dirty="0" smtClean="0"/>
              <a:t>καινοτόμες ευκαιρίες </a:t>
            </a:r>
            <a:r>
              <a:rPr lang="el-GR" sz="2400" dirty="0" smtClean="0"/>
              <a:t>για νεωτερισμό σε διάφορους κλάδους: </a:t>
            </a:r>
          </a:p>
          <a:p>
            <a:pPr lvl="1"/>
            <a:r>
              <a:rPr lang="el-GR" sz="2400" dirty="0" smtClean="0"/>
              <a:t>παραδοσιακούς/αναδυόμενους, υψηλής/ χαμηλής τεχνολογίας</a:t>
            </a:r>
          </a:p>
          <a:p>
            <a:pPr lvl="1"/>
            <a:r>
              <a:rPr lang="el-GR" sz="2400" dirty="0" smtClean="0"/>
              <a:t>πρωτογενή παραγωγή, μεταποίηση, υπηρεσίες</a:t>
            </a:r>
            <a:r>
              <a:rPr lang="el-GR" sz="2400" b="1" dirty="0" smtClean="0"/>
              <a:t>.</a:t>
            </a:r>
            <a:endParaRPr lang="el-GR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SLIDE_ROLE" val="jpmPag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SLIDE_ROLE" val="jpmPage"/>
</p:tagLst>
</file>

<file path=ppt/theme/theme1.xml><?xml version="1.0" encoding="utf-8"?>
<a:theme xmlns:a="http://schemas.openxmlformats.org/drawingml/2006/main" name="PresentationLoad">
  <a:themeElements>
    <a:clrScheme name="PresentationLoad 1">
      <a:dk1>
        <a:srgbClr val="000000"/>
      </a:dk1>
      <a:lt1>
        <a:srgbClr val="FFFFFF"/>
      </a:lt1>
      <a:dk2>
        <a:srgbClr val="38520E"/>
      </a:dk2>
      <a:lt2>
        <a:srgbClr val="FEA501"/>
      </a:lt2>
      <a:accent1>
        <a:srgbClr val="4C7013"/>
      </a:accent1>
      <a:accent2>
        <a:srgbClr val="6B9B1A"/>
      </a:accent2>
      <a:accent3>
        <a:srgbClr val="FFFFFF"/>
      </a:accent3>
      <a:accent4>
        <a:srgbClr val="000000"/>
      </a:accent4>
      <a:accent5>
        <a:srgbClr val="B2BBAA"/>
      </a:accent5>
      <a:accent6>
        <a:srgbClr val="608C16"/>
      </a:accent6>
      <a:hlink>
        <a:srgbClr val="90BA45"/>
      </a:hlink>
      <a:folHlink>
        <a:srgbClr val="B2CF7D"/>
      </a:folHlink>
    </a:clrScheme>
    <a:fontScheme name="PresentationLoa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38520E"/>
        </a:dk2>
        <a:lt2>
          <a:srgbClr val="FEA501"/>
        </a:lt2>
        <a:accent1>
          <a:srgbClr val="4C7013"/>
        </a:accent1>
        <a:accent2>
          <a:srgbClr val="6B9B1A"/>
        </a:accent2>
        <a:accent3>
          <a:srgbClr val="FFFFFF"/>
        </a:accent3>
        <a:accent4>
          <a:srgbClr val="000000"/>
        </a:accent4>
        <a:accent5>
          <a:srgbClr val="B2BBAA"/>
        </a:accent5>
        <a:accent6>
          <a:srgbClr val="608C16"/>
        </a:accent6>
        <a:hlink>
          <a:srgbClr val="90BA45"/>
        </a:hlink>
        <a:folHlink>
          <a:srgbClr val="B2CF7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PresentationLoad</Template>
  <TotalTime>4111</TotalTime>
  <Words>1653</Words>
  <Application>Microsoft Office PowerPoint</Application>
  <PresentationFormat>Προβολή στην οθόνη (4:3)</PresentationFormat>
  <Paragraphs>327</Paragraphs>
  <Slides>27</Slides>
  <Notes>12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27</vt:i4>
      </vt:variant>
    </vt:vector>
  </HeadingPairs>
  <TitlesOfParts>
    <vt:vector size="28" baseType="lpstr">
      <vt:lpstr>PresentationLoad</vt:lpstr>
      <vt:lpstr>Επιχειρηματικότητα και καινοτομία </vt:lpstr>
      <vt:lpstr>Τύποι επιχειρηματικότητας </vt:lpstr>
      <vt:lpstr>Κοινωνική επιχειρηματικότητα και καινοτομία </vt:lpstr>
      <vt:lpstr>Διαφάνεια 4</vt:lpstr>
      <vt:lpstr>Διαφάνεια 5</vt:lpstr>
      <vt:lpstr>Διαφάνεια 6</vt:lpstr>
      <vt:lpstr>Επιχειρηματικότητα έντασης γνώσης (knowledge-intensive entrepreneurship):  ένας μηχανισμός μετασχηματισμού</vt:lpstr>
      <vt:lpstr>Επιχειρηματικότητα εντάσεως γνώσης : Πως ορίζεται;</vt:lpstr>
      <vt:lpstr>Επιχειρηματικότητα εντάσεως γνώσης: Πως ορίζεται;</vt:lpstr>
      <vt:lpstr>Επιχειρηματικότητα έντασης γνώσης σε νέες ελληνικές επιχειρήσεις  (Πηγή: AEGIS Project, 2012)</vt:lpstr>
      <vt:lpstr>Το ΕΜΠ ως οργανισμός παραγωγής έρευνας</vt:lpstr>
      <vt:lpstr>Διαφάνεια 12</vt:lpstr>
      <vt:lpstr>Διαφάνεια 13</vt:lpstr>
      <vt:lpstr>Αριθμός ελληνικών δημοσιεύσεων  (πηγή: ΕΚΤ)</vt:lpstr>
      <vt:lpstr>Ποσοστό ελληνικών δημοσιεύσεων που λαμβάνουν αναφορές, Πηγή: ΕΚΤ</vt:lpstr>
      <vt:lpstr>Συμμετοχή στο top 1% των most cited papers (2012)</vt:lpstr>
      <vt:lpstr>Επιχειρηματικότητα ως εναλλακτική</vt:lpstr>
      <vt:lpstr> Μονάδα Καινοτομίας και Επιχειρηματικότητας Επιστημονικός Υπεύθυνος: Γιάννης Καλογήρου Καθηγητής Τεχνολογικής Οικονομικής &amp; Βιομηχανικής Στρατηγικής Σχολή Χημικών Μηχανικών ΕΜΠ </vt:lpstr>
      <vt:lpstr>…με άλλα λόγια…</vt:lpstr>
      <vt:lpstr>Η ΜοΚΕ ΕΜΠ απευθύνεται σε </vt:lpstr>
      <vt:lpstr>Κύριες Δράσεις ΜοΚΕ ΕΜΠ</vt:lpstr>
      <vt:lpstr>Κύριες Δράσεις ΜοΚΕ ΕΜΠ Συμβουλευτική Υποστήριξη</vt:lpstr>
      <vt:lpstr>Κύριες Δράσεις ΜοΚΕ ΕΜΠ Εξατομικευμένη Συμβουλευτική Υποστήριξη</vt:lpstr>
      <vt:lpstr>Κύριες Δράσεις ΜοΚΕ ΕΜΠ Εξατομικευμένη Συμβουλευτική Υποστήριξη</vt:lpstr>
      <vt:lpstr>Δράσεις Ανάπτυξης δικτύωσης και συνεργασίας ΜοΚΕ ΕΜΠ</vt:lpstr>
      <vt:lpstr>Πανεπιστήμιο και κοινωνική επιχειρηματικότητα</vt:lpstr>
      <vt:lpstr>Διαφάνεια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Antonis</dc:creator>
  <dc:description>PresentationLoad.com</dc:description>
  <cp:lastModifiedBy>Nikos</cp:lastModifiedBy>
  <cp:revision>192</cp:revision>
  <dcterms:created xsi:type="dcterms:W3CDTF">2007-11-27T23:54:21Z</dcterms:created>
  <dcterms:modified xsi:type="dcterms:W3CDTF">2013-11-18T22:53:50Z</dcterms:modified>
</cp:coreProperties>
</file>