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8" r:id="rId2"/>
    <p:sldId id="261" r:id="rId3"/>
    <p:sldId id="262" r:id="rId4"/>
    <p:sldId id="264" r:id="rId5"/>
    <p:sldId id="265" r:id="rId6"/>
    <p:sldId id="268" r:id="rId7"/>
    <p:sldId id="271" r:id="rId8"/>
    <p:sldId id="273" r:id="rId9"/>
    <p:sldId id="270" r:id="rId10"/>
    <p:sldId id="272"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898" autoAdjust="0"/>
  </p:normalViewPr>
  <p:slideViewPr>
    <p:cSldViewPr>
      <p:cViewPr varScale="1">
        <p:scale>
          <a:sx n="73" d="100"/>
          <a:sy n="73" d="100"/>
        </p:scale>
        <p:origin x="-3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 Τίτλος"/>
          <p:cNvSpPr>
            <a:spLocks noGrp="1"/>
          </p:cNvSpPr>
          <p:nvPr>
            <p:ph type="ctrTitle"/>
          </p:nvPr>
        </p:nvSpPr>
        <p:spPr>
          <a:xfrm>
            <a:off x="381000" y="4853411"/>
            <a:ext cx="8458200" cy="1222375"/>
          </a:xfrm>
        </p:spPr>
        <p:txBody>
          <a:bodyPr anchor="t"/>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16" name="15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2" name="1 - Θέση υποσέλιδου"/>
          <p:cNvSpPr>
            <a:spLocks noGrp="1"/>
          </p:cNvSpPr>
          <p:nvPr>
            <p:ph type="ftr" sz="quarter" idx="11"/>
          </p:nvPr>
        </p:nvSpPr>
        <p:spPr/>
        <p:txBody>
          <a:bodyPr/>
          <a:lstStyle/>
          <a:p>
            <a:endParaRPr lang="el-GR"/>
          </a:p>
        </p:txBody>
      </p:sp>
      <p:sp>
        <p:nvSpPr>
          <p:cNvPr id="15" name="14 - Θέση αριθμού διαφάνειας"/>
          <p:cNvSpPr>
            <a:spLocks noGrp="1"/>
          </p:cNvSpPr>
          <p:nvPr>
            <p:ph type="sldNum" sz="quarter" idx="12"/>
          </p:nvPr>
        </p:nvSpPr>
        <p:spPr>
          <a:xfrm>
            <a:off x="8229600" y="6473952"/>
            <a:ext cx="758952" cy="246888"/>
          </a:xfrm>
        </p:spPr>
        <p:txBody>
          <a:bodyPr/>
          <a:lstStyle/>
          <a:p>
            <a:fld id="{7A2FF0B9-D3B2-4AFA-A3D0-DB2F39218FE9}"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58000" y="549276"/>
            <a:ext cx="18288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549276"/>
            <a:ext cx="62484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2" name="2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27" name="26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19" name="18 - Θέση υποσέλιδου"/>
          <p:cNvSpPr>
            <a:spLocks noGrp="1"/>
          </p:cNvSpPr>
          <p:nvPr>
            <p:ph type="ftr" sz="quarter" idx="11"/>
          </p:nvPr>
        </p:nvSpPr>
        <p:spPr>
          <a:xfrm>
            <a:off x="3581400" y="76200"/>
            <a:ext cx="2895600" cy="288925"/>
          </a:xfrm>
        </p:spPr>
        <p:txBody>
          <a:bodyPr/>
          <a:lstStyle/>
          <a:p>
            <a:endParaRPr lang="el-GR"/>
          </a:p>
        </p:txBody>
      </p:sp>
      <p:sp>
        <p:nvSpPr>
          <p:cNvPr id="16" name="15 - Θέση αριθμού διαφάνειας"/>
          <p:cNvSpPr>
            <a:spLocks noGrp="1"/>
          </p:cNvSpPr>
          <p:nvPr>
            <p:ph type="sldNum" sz="quarter" idx="12"/>
          </p:nvPr>
        </p:nvSpPr>
        <p:spPr>
          <a:xfrm>
            <a:off x="8229600" y="6473952"/>
            <a:ext cx="758952" cy="246888"/>
          </a:xfrm>
        </p:spPr>
        <p:txBody>
          <a:bodyPr/>
          <a:lstStyle/>
          <a:p>
            <a:fld id="{7A2FF0B9-D3B2-4AFA-A3D0-DB2F39218FE9}"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 Θέση κειμένου"/>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19" name="18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11" name="10 - Θέση υποσέλιδου"/>
          <p:cNvSpPr>
            <a:spLocks noGrp="1"/>
          </p:cNvSpPr>
          <p:nvPr>
            <p:ph type="ftr" sz="quarter" idx="11"/>
          </p:nvPr>
        </p:nvSpPr>
        <p:spPr/>
        <p:txBody>
          <a:bodyPr/>
          <a:lstStyle/>
          <a:p>
            <a:endParaRPr lang="el-GR"/>
          </a:p>
        </p:txBody>
      </p:sp>
      <p:sp>
        <p:nvSpPr>
          <p:cNvPr id="16" name="15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
        <p:nvSpPr>
          <p:cNvPr id="8" name="7 - Τίτλος"/>
          <p:cNvSpPr>
            <a:spLocks noGrp="1"/>
          </p:cNvSpPr>
          <p:nvPr>
            <p:ph type="title"/>
          </p:nvPr>
        </p:nvSpPr>
        <p:spPr>
          <a:xfrm>
            <a:off x="180475" y="2947085"/>
            <a:ext cx="8686800" cy="1184825"/>
          </a:xfrm>
        </p:spPr>
        <p:txBody>
          <a:bodyPr rtlCol="0" anchor="t"/>
          <a:lstStyle>
            <a:lvl1pPr algn="r">
              <a:defRPr/>
            </a:lvl1pPr>
          </a:lstStyle>
          <a:p>
            <a:r>
              <a:rPr kumimoji="0" lang="el-GR" smtClean="0"/>
              <a:t>Kλικ για επεξεργασία του τίτλου</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0" name="1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4" name="13 - Θέση περιεχομένου"/>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1" name="20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10" name="9 - Θέση υποσέλιδου"/>
          <p:cNvSpPr>
            <a:spLocks noGrp="1"/>
          </p:cNvSpPr>
          <p:nvPr>
            <p:ph type="ftr" sz="quarter" idx="11"/>
          </p:nvPr>
        </p:nvSpPr>
        <p:spPr/>
        <p:txBody>
          <a:bodyPr/>
          <a:lstStyle/>
          <a:p>
            <a:endParaRPr lang="el-GR"/>
          </a:p>
        </p:txBody>
      </p:sp>
      <p:sp>
        <p:nvSpPr>
          <p:cNvPr id="31" name="30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9" name="28 - Τίτλος"/>
          <p:cNvSpPr>
            <a:spLocks noGrp="1"/>
          </p:cNvSpPr>
          <p:nvPr>
            <p:ph type="title"/>
          </p:nvPr>
        </p:nvSpPr>
        <p:spPr>
          <a:xfrm>
            <a:off x="304800" y="5410200"/>
            <a:ext cx="8610600" cy="882650"/>
          </a:xfrm>
        </p:spPr>
        <p:txBody>
          <a:bodyPr anchor="ctr"/>
          <a:lstStyle>
            <a:lvl1pPr>
              <a:defRPr/>
            </a:lvl1p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25" name="24 - Θέση κειμένου"/>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8" name="27 - Θέση περιεχομένου"/>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9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229600" y="6477000"/>
            <a:ext cx="762000" cy="246888"/>
          </a:xfrm>
        </p:spPr>
        <p:txBody>
          <a:bodyPr/>
          <a:lstStyle/>
          <a:p>
            <a:fld id="{7A2FF0B9-D3B2-4AFA-A3D0-DB2F39218FE9}" type="slidenum">
              <a:rPr lang="el-GR" smtClean="0"/>
              <a:pPr/>
              <a:t>‹#›</a:t>
            </a:fld>
            <a:endParaRPr lang="el-GR"/>
          </a:p>
        </p:txBody>
      </p:sp>
      <p:sp>
        <p:nvSpPr>
          <p:cNvPr id="11" name="10 - Ευθεία γραμμή σύνδεσης"/>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0" name="2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2" name="11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21" name="20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3" name="2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24" name="23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7 - Ευθεία γραμμή σύνδεσης"/>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Τίτλος"/>
          <p:cNvSpPr>
            <a:spLocks noGrp="1"/>
          </p:cNvSpPr>
          <p:nvPr>
            <p:ph type="title"/>
          </p:nvPr>
        </p:nvSpPr>
        <p:spPr>
          <a:xfrm>
            <a:off x="457200" y="5486400"/>
            <a:ext cx="8458200" cy="520700"/>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14" name="13 - Θέση περιεχομένου"/>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29" name="28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3" name="12 - Θέση εικόνας"/>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7" name="6 - Θέση ημερομηνίας"/>
          <p:cNvSpPr>
            <a:spLocks noGrp="1"/>
          </p:cNvSpPr>
          <p:nvPr>
            <p:ph type="dt" sz="half" idx="10"/>
          </p:nvPr>
        </p:nvSpPr>
        <p:spPr/>
        <p:txBody>
          <a:bodyPr/>
          <a:lstStyle/>
          <a:p>
            <a:fld id="{E32C397E-5A2E-44E2-954A-D7266D18938A}" type="datetimeFigureOut">
              <a:rPr lang="el-GR" smtClean="0"/>
              <a:pPr/>
              <a:t>23/5/2017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31" name="30 - Θέση αριθμού διαφάνειας"/>
          <p:cNvSpPr>
            <a:spLocks noGrp="1"/>
          </p:cNvSpPr>
          <p:nvPr>
            <p:ph type="sldNum" sz="quarter" idx="12"/>
          </p:nvPr>
        </p:nvSpPr>
        <p:spPr/>
        <p:txBody>
          <a:bodyPr/>
          <a:lstStyle/>
          <a:p>
            <a:fld id="{7A2FF0B9-D3B2-4AFA-A3D0-DB2F39218FE9}" type="slidenum">
              <a:rPr lang="el-GR" smtClean="0"/>
              <a:pPr/>
              <a:t>‹#›</a:t>
            </a:fld>
            <a:endParaRPr lang="el-GR"/>
          </a:p>
        </p:txBody>
      </p:sp>
      <p:sp>
        <p:nvSpPr>
          <p:cNvPr id="17" name="16 - Τίτλος"/>
          <p:cNvSpPr>
            <a:spLocks noGrp="1"/>
          </p:cNvSpPr>
          <p:nvPr>
            <p:ph type="title"/>
          </p:nvPr>
        </p:nvSpPr>
        <p:spPr>
          <a:xfrm>
            <a:off x="381000" y="4993760"/>
            <a:ext cx="5867400" cy="522288"/>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 Θέση κειμένου"/>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1" name="10 - Θέση ημερομηνίας"/>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32C397E-5A2E-44E2-954A-D7266D18938A}" type="datetimeFigureOut">
              <a:rPr lang="el-GR" smtClean="0"/>
              <a:pPr/>
              <a:t>23/5/2017</a:t>
            </a:fld>
            <a:endParaRPr lang="el-GR"/>
          </a:p>
        </p:txBody>
      </p:sp>
      <p:sp>
        <p:nvSpPr>
          <p:cNvPr id="28" name="27 - Θέση υποσέλιδου"/>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l-GR"/>
          </a:p>
        </p:txBody>
      </p:sp>
      <p:sp>
        <p:nvSpPr>
          <p:cNvPr id="5" name="4 - Θέση αριθμού διαφάνειας"/>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A2FF0B9-D3B2-4AFA-A3D0-DB2F39218FE9}" type="slidenum">
              <a:rPr lang="el-GR" smtClean="0"/>
              <a:pPr/>
              <a:t>‹#›</a:t>
            </a:fld>
            <a:endParaRPr lang="el-GR"/>
          </a:p>
        </p:txBody>
      </p:sp>
      <p:sp>
        <p:nvSpPr>
          <p:cNvPr id="10" name="9 - Θέση τίτλου"/>
          <p:cNvSpPr>
            <a:spLocks noGrp="1"/>
          </p:cNvSpPr>
          <p:nvPr>
            <p:ph type="title"/>
          </p:nvPr>
        </p:nvSpPr>
        <p:spPr>
          <a:xfrm>
            <a:off x="304800" y="457200"/>
            <a:ext cx="8686800" cy="838200"/>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9" name="8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Ευθεία γραμμή σύνδεσης"/>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el.wikipedia.org/wiki/Bo_(%CF%81%CE%AC%CF%80%CE%B5%CF%8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04800" y="214290"/>
            <a:ext cx="8686800" cy="714380"/>
          </a:xfrm>
        </p:spPr>
        <p:txBody>
          <a:bodyPr>
            <a:normAutofit/>
          </a:bodyPr>
          <a:lstStyle/>
          <a:p>
            <a:pPr algn="ctr"/>
            <a:r>
              <a:rPr lang="en-US" dirty="0"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SURVIVOR GREECE 2017</a:t>
            </a:r>
            <a:endParaRPr lang="el-GR" dirty="0"/>
          </a:p>
        </p:txBody>
      </p:sp>
      <p:pic>
        <p:nvPicPr>
          <p:cNvPr id="176130" name="Picture 2" descr="Φωτογραφία του χρήστη Survivor Greece."/>
          <p:cNvPicPr>
            <a:picLocks noChangeAspect="1" noChangeArrowheads="1"/>
          </p:cNvPicPr>
          <p:nvPr/>
        </p:nvPicPr>
        <p:blipFill>
          <a:blip r:embed="rId2"/>
          <a:srcRect/>
          <a:stretch>
            <a:fillRect/>
          </a:stretch>
        </p:blipFill>
        <p:spPr bwMode="auto">
          <a:xfrm>
            <a:off x="2143108" y="1595398"/>
            <a:ext cx="4643470" cy="4643470"/>
          </a:xfrm>
          <a:prstGeom prst="rect">
            <a:avLst/>
          </a:prstGeom>
          <a:noFill/>
        </p:spPr>
      </p:pic>
      <p:pic>
        <p:nvPicPr>
          <p:cNvPr id="4" name="Picture 13" descr="flaggreek"/>
          <p:cNvPicPr>
            <a:picLocks noChangeAspect="1" noChangeArrowheads="1" noCrop="1"/>
          </p:cNvPicPr>
          <p:nvPr/>
        </p:nvPicPr>
        <p:blipFill>
          <a:blip r:embed="rId3"/>
          <a:srcRect/>
          <a:stretch>
            <a:fillRect/>
          </a:stretch>
        </p:blipFill>
        <p:spPr bwMode="auto">
          <a:xfrm>
            <a:off x="7858148" y="285728"/>
            <a:ext cx="863600" cy="522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6130"/>
                                        </p:tgtEl>
                                        <p:attrNameLst>
                                          <p:attrName>style.visibility</p:attrName>
                                        </p:attrNameLst>
                                      </p:cBhvr>
                                      <p:to>
                                        <p:strVal val="visible"/>
                                      </p:to>
                                    </p:set>
                                    <p:anim calcmode="lin" valueType="num">
                                      <p:cBhvr additive="base">
                                        <p:cTn id="7" dur="500" fill="hold"/>
                                        <p:tgtEl>
                                          <p:spTgt spid="176130"/>
                                        </p:tgtEl>
                                        <p:attrNameLst>
                                          <p:attrName>ppt_x</p:attrName>
                                        </p:attrNameLst>
                                      </p:cBhvr>
                                      <p:tavLst>
                                        <p:tav tm="0">
                                          <p:val>
                                            <p:strVal val="#ppt_x"/>
                                          </p:val>
                                        </p:tav>
                                        <p:tav tm="100000">
                                          <p:val>
                                            <p:strVal val="#ppt_x"/>
                                          </p:val>
                                        </p:tav>
                                      </p:tavLst>
                                    </p:anim>
                                    <p:anim calcmode="lin" valueType="num">
                                      <p:cBhvr additive="base">
                                        <p:cTn id="8" dur="500" fill="hold"/>
                                        <p:tgtEl>
                                          <p:spTgt spid="176130"/>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3"/>
          <p:cNvGraphicFramePr>
            <a:graphicFrameLocks noChangeAspect="1"/>
          </p:cNvGraphicFramePr>
          <p:nvPr>
            <p:ph sz="half" idx="1"/>
          </p:nvPr>
        </p:nvGraphicFramePr>
        <p:xfrm>
          <a:off x="1692275" y="1268413"/>
          <a:ext cx="5976938" cy="4703762"/>
        </p:xfrm>
        <a:graphic>
          <a:graphicData uri="http://schemas.openxmlformats.org/presentationml/2006/ole">
            <p:oleObj spid="_x0000_s22530" name="Clip" r:id="rId3" imgW="4000320" imgH="3147480" progId="">
              <p:embed/>
            </p:oleObj>
          </a:graphicData>
        </a:graphic>
      </p:graphicFrame>
      <p:sp>
        <p:nvSpPr>
          <p:cNvPr id="125964" name="Rectangle 12"/>
          <p:cNvSpPr>
            <a:spLocks noGrp="1" noChangeArrowheads="1"/>
          </p:cNvSpPr>
          <p:nvPr>
            <p:ph type="title"/>
          </p:nvPr>
        </p:nvSpPr>
        <p:spPr>
          <a:xfrm>
            <a:off x="0" y="0"/>
            <a:ext cx="9144000" cy="765175"/>
          </a:xfrm>
          <a:gradFill rotWithShape="1">
            <a:gsLst>
              <a:gs pos="0">
                <a:srgbClr val="990000"/>
              </a:gs>
              <a:gs pos="50000">
                <a:srgbClr val="FF6600"/>
              </a:gs>
              <a:gs pos="100000">
                <a:srgbClr val="990000"/>
              </a:gs>
            </a:gsLst>
            <a:lin ang="5400000" scaled="1"/>
          </a:gradFill>
        </p:spPr>
        <p:txBody>
          <a:bodyPr/>
          <a:lstStyle/>
          <a:p>
            <a:pPr algn="ctr" eaLnBrk="1" hangingPunct="1">
              <a:defRPr/>
            </a:pPr>
            <a:r>
              <a:rPr lang="el-GR" sz="2400" b="1" dirty="0" err="1" smtClean="0">
                <a:solidFill>
                  <a:schemeClr val="bg1"/>
                </a:solidFill>
                <a:effectLst>
                  <a:outerShdw blurRad="38100" dist="38100" dir="2700000" algn="tl">
                    <a:srgbClr val="000000"/>
                  </a:outerShdw>
                </a:effectLst>
              </a:rPr>
              <a:t>Ευχαριστω</a:t>
            </a:r>
            <a:r>
              <a:rPr lang="el-GR" sz="2400" b="1" dirty="0" smtClean="0">
                <a:solidFill>
                  <a:schemeClr val="bg1"/>
                </a:solidFill>
                <a:effectLst>
                  <a:outerShdw blurRad="38100" dist="38100" dir="2700000" algn="tl">
                    <a:srgbClr val="000000"/>
                  </a:outerShdw>
                </a:effectLst>
              </a:rPr>
              <a:t> </a:t>
            </a:r>
            <a:r>
              <a:rPr lang="el-GR" sz="2400" b="1" dirty="0" smtClean="0">
                <a:solidFill>
                  <a:schemeClr val="bg1"/>
                </a:solidFill>
                <a:effectLst>
                  <a:outerShdw blurRad="38100" dist="38100" dir="2700000" algn="tl">
                    <a:srgbClr val="000000"/>
                  </a:outerShdw>
                </a:effectLst>
              </a:rPr>
              <a:t>για την </a:t>
            </a:r>
            <a:r>
              <a:rPr lang="el-GR" sz="2400" b="1" dirty="0" err="1" smtClean="0">
                <a:solidFill>
                  <a:schemeClr val="bg1"/>
                </a:solidFill>
                <a:effectLst>
                  <a:outerShdw blurRad="38100" dist="38100" dir="2700000" algn="tl">
                    <a:srgbClr val="000000"/>
                  </a:outerShdw>
                </a:effectLst>
              </a:rPr>
              <a:t>προσοχη</a:t>
            </a:r>
            <a:r>
              <a:rPr lang="el-GR" sz="2400" b="1" dirty="0" smtClean="0">
                <a:solidFill>
                  <a:schemeClr val="bg1"/>
                </a:solidFill>
                <a:effectLst>
                  <a:outerShdw blurRad="38100" dist="38100" dir="2700000" algn="tl">
                    <a:srgbClr val="000000"/>
                  </a:outerShdw>
                </a:effectLst>
              </a:rPr>
              <a:t> </a:t>
            </a:r>
            <a:r>
              <a:rPr lang="el-GR" sz="2400" b="1" dirty="0" err="1" smtClean="0">
                <a:solidFill>
                  <a:schemeClr val="bg1"/>
                </a:solidFill>
                <a:effectLst>
                  <a:outerShdw blurRad="38100" dist="38100" dir="2700000" algn="tl">
                    <a:srgbClr val="000000"/>
                  </a:outerShdw>
                </a:effectLst>
              </a:rPr>
              <a:t>σαΣ</a:t>
            </a:r>
            <a:r>
              <a:rPr lang="el-GR" sz="2400" b="1" dirty="0" smtClean="0">
                <a:solidFill>
                  <a:schemeClr val="bg1"/>
                </a:solidFill>
                <a:effectLst>
                  <a:outerShdw blurRad="38100" dist="38100" dir="2700000" algn="tl">
                    <a:srgbClr val="000000"/>
                  </a:outerShdw>
                </a:effectLst>
              </a:rPr>
              <a:t>.. </a:t>
            </a:r>
            <a:r>
              <a:rPr lang="el-GR" sz="2400" b="1" dirty="0" smtClean="0">
                <a:solidFill>
                  <a:schemeClr val="bg1"/>
                </a:solidFill>
                <a:effectLst>
                  <a:outerShdw blurRad="38100" dist="38100" dir="2700000" algn="tl">
                    <a:srgbClr val="000000"/>
                  </a:outerShdw>
                </a:effectLst>
              </a:rPr>
              <a:t/>
            </a:r>
            <a:br>
              <a:rPr lang="el-GR" sz="2400" b="1" dirty="0" smtClean="0">
                <a:solidFill>
                  <a:schemeClr val="bg1"/>
                </a:solidFill>
                <a:effectLst>
                  <a:outerShdw blurRad="38100" dist="38100" dir="2700000" algn="tl">
                    <a:srgbClr val="000000"/>
                  </a:outerShdw>
                </a:effectLst>
              </a:rPr>
            </a:br>
            <a:r>
              <a:rPr lang="el-GR" sz="1800" b="1" i="1" dirty="0" smtClean="0">
                <a:solidFill>
                  <a:schemeClr val="bg1"/>
                </a:solidFill>
                <a:effectLst>
                  <a:outerShdw blurRad="38100" dist="38100" dir="2700000" algn="tl">
                    <a:srgbClr val="000000"/>
                  </a:outerShdw>
                </a:effectLst>
              </a:rPr>
              <a:t> (Στη </a:t>
            </a:r>
            <a:r>
              <a:rPr lang="el-GR" sz="1800" b="1" i="1" dirty="0" err="1" smtClean="0">
                <a:solidFill>
                  <a:schemeClr val="bg1"/>
                </a:solidFill>
                <a:effectLst>
                  <a:outerShdw blurRad="38100" dist="38100" dir="2700000" algn="tl">
                    <a:srgbClr val="000000"/>
                  </a:outerShdw>
                </a:effectLst>
              </a:rPr>
              <a:t>διΑθεσΗ</a:t>
            </a:r>
            <a:r>
              <a:rPr lang="el-GR" sz="1800" b="1" i="1" dirty="0" smtClean="0">
                <a:solidFill>
                  <a:schemeClr val="bg1"/>
                </a:solidFill>
                <a:effectLst>
                  <a:outerShdw blurRad="38100" dist="38100" dir="2700000" algn="tl">
                    <a:srgbClr val="000000"/>
                  </a:outerShdw>
                </a:effectLst>
              </a:rPr>
              <a:t> </a:t>
            </a:r>
            <a:r>
              <a:rPr lang="el-GR" sz="1800" b="1" i="1" dirty="0" err="1" smtClean="0">
                <a:solidFill>
                  <a:schemeClr val="bg1"/>
                </a:solidFill>
                <a:effectLst>
                  <a:outerShdw blurRad="38100" dist="38100" dir="2700000" algn="tl">
                    <a:srgbClr val="000000"/>
                  </a:outerShdw>
                </a:effectLst>
              </a:rPr>
              <a:t>σασ</a:t>
            </a:r>
            <a:r>
              <a:rPr lang="el-GR" sz="1800" b="1" i="1" dirty="0" smtClean="0">
                <a:solidFill>
                  <a:schemeClr val="bg1"/>
                </a:solidFill>
                <a:effectLst>
                  <a:outerShdw blurRad="38100" dist="38100" dir="2700000" algn="tl">
                    <a:srgbClr val="000000"/>
                  </a:outerShdw>
                </a:effectLst>
              </a:rPr>
              <a:t> για </a:t>
            </a:r>
            <a:r>
              <a:rPr lang="el-GR" sz="1800" b="1" i="1" dirty="0" err="1" smtClean="0">
                <a:solidFill>
                  <a:schemeClr val="bg1"/>
                </a:solidFill>
                <a:effectLst>
                  <a:outerShdw blurRad="38100" dist="38100" dir="2700000" algn="tl">
                    <a:srgbClr val="000000"/>
                  </a:outerShdw>
                </a:effectLst>
              </a:rPr>
              <a:t>ανταλλαγη</a:t>
            </a:r>
            <a:r>
              <a:rPr lang="el-GR" sz="1800" b="1" i="1" dirty="0" smtClean="0">
                <a:solidFill>
                  <a:schemeClr val="bg1"/>
                </a:solidFill>
                <a:effectLst>
                  <a:outerShdw blurRad="38100" dist="38100" dir="2700000" algn="tl">
                    <a:srgbClr val="000000"/>
                  </a:outerShdw>
                </a:effectLst>
              </a:rPr>
              <a:t> </a:t>
            </a:r>
            <a:r>
              <a:rPr lang="el-GR" sz="1800" b="1" i="1" dirty="0" err="1" smtClean="0">
                <a:solidFill>
                  <a:schemeClr val="bg1"/>
                </a:solidFill>
                <a:effectLst>
                  <a:outerShdw blurRad="38100" dist="38100" dir="2700000" algn="tl">
                    <a:srgbClr val="000000"/>
                  </a:outerShdw>
                </a:effectLst>
              </a:rPr>
              <a:t>αποψεων</a:t>
            </a:r>
            <a:r>
              <a:rPr lang="el-GR" sz="1800" b="1" i="1" dirty="0" smtClean="0">
                <a:solidFill>
                  <a:schemeClr val="bg1"/>
                </a:solidFill>
                <a:effectLst>
                  <a:outerShdw blurRad="38100" dist="38100" dir="2700000" algn="tl">
                    <a:srgbClr val="000000"/>
                  </a:outerShdw>
                </a:effectLst>
              </a:rPr>
              <a: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rmAutofit fontScale="92500" lnSpcReduction="10000"/>
          </a:bodyPr>
          <a:lstStyle/>
          <a:p>
            <a:pPr algn="just"/>
            <a:r>
              <a:rPr lang="el-GR" dirty="0" smtClean="0">
                <a:solidFill>
                  <a:schemeClr val="tx1"/>
                </a:solidFill>
                <a:latin typeface="Calibri" pitchFamily="34" charset="0"/>
                <a:cs typeface="Calibri" pitchFamily="34" charset="0"/>
              </a:rPr>
              <a:t>Το </a:t>
            </a:r>
            <a:r>
              <a:rPr lang="el-GR" b="1" dirty="0" err="1" smtClean="0">
                <a:solidFill>
                  <a:schemeClr val="tx1"/>
                </a:solidFill>
                <a:latin typeface="Calibri" pitchFamily="34" charset="0"/>
                <a:cs typeface="Calibri" pitchFamily="34" charset="0"/>
              </a:rPr>
              <a:t>Survivor</a:t>
            </a:r>
            <a:r>
              <a:rPr lang="el-GR" b="1" dirty="0" smtClean="0">
                <a:solidFill>
                  <a:schemeClr val="tx1"/>
                </a:solidFill>
                <a:latin typeface="Calibri" pitchFamily="34" charset="0"/>
                <a:cs typeface="Calibri" pitchFamily="34" charset="0"/>
              </a:rPr>
              <a:t> 2017</a:t>
            </a:r>
            <a:r>
              <a:rPr lang="el-GR" dirty="0" smtClean="0">
                <a:solidFill>
                  <a:schemeClr val="tx1"/>
                </a:solidFill>
                <a:latin typeface="Calibri" pitchFamily="34" charset="0"/>
                <a:cs typeface="Calibri" pitchFamily="34" charset="0"/>
              </a:rPr>
              <a:t> είναι η τρέχουσα 5η σεζόν της ελληνικής έκδοσης του δημοφιλούς </a:t>
            </a:r>
            <a:r>
              <a:rPr lang="el-GR" dirty="0" err="1" smtClean="0">
                <a:solidFill>
                  <a:schemeClr val="tx1"/>
                </a:solidFill>
                <a:latin typeface="Calibri" pitchFamily="34" charset="0"/>
                <a:cs typeface="Calibri" pitchFamily="34" charset="0"/>
              </a:rPr>
              <a:t>ριάλιτι</a:t>
            </a:r>
            <a:r>
              <a:rPr lang="el-GR" dirty="0" smtClean="0">
                <a:solidFill>
                  <a:schemeClr val="tx1"/>
                </a:solidFill>
                <a:latin typeface="Calibri" pitchFamily="34" charset="0"/>
                <a:cs typeface="Calibri" pitchFamily="34" charset="0"/>
              </a:rPr>
              <a:t> σόου επιβίωσης </a:t>
            </a:r>
            <a:r>
              <a:rPr lang="el-GR" i="1" dirty="0" err="1" smtClean="0">
                <a:solidFill>
                  <a:schemeClr val="tx1"/>
                </a:solidFill>
                <a:latin typeface="Calibri" pitchFamily="34" charset="0"/>
                <a:cs typeface="Calibri" pitchFamily="34" charset="0"/>
              </a:rPr>
              <a:t>Survivor</a:t>
            </a:r>
            <a:r>
              <a:rPr lang="el-GR" dirty="0" smtClean="0">
                <a:solidFill>
                  <a:schemeClr val="tx1"/>
                </a:solidFill>
                <a:latin typeface="Calibri" pitchFamily="34" charset="0"/>
                <a:cs typeface="Calibri" pitchFamily="34" charset="0"/>
              </a:rPr>
              <a:t>. Το παιχνίδι έκανε πρεμιέρα στην τηλεόραση του ΣΚΑΪ στις 13 Φεβρουαρίου 2017 στην Ελλάδα και την ίδια μέρα στην Κύπρο, στο τηλεοπτικό κανάλι SIGMA. Στην πέμπτη σεζόν, παρουσιαστής είναι ο Σάκης </a:t>
            </a:r>
            <a:r>
              <a:rPr lang="el-GR" dirty="0" err="1" smtClean="0">
                <a:solidFill>
                  <a:schemeClr val="tx1"/>
                </a:solidFill>
                <a:latin typeface="Calibri" pitchFamily="34" charset="0"/>
                <a:cs typeface="Calibri" pitchFamily="34" charset="0"/>
              </a:rPr>
              <a:t>Τανιμανίδης</a:t>
            </a:r>
            <a:r>
              <a:rPr lang="el-GR" dirty="0" smtClean="0">
                <a:solidFill>
                  <a:schemeClr val="tx1"/>
                </a:solidFill>
                <a:latin typeface="Calibri" pitchFamily="34" charset="0"/>
                <a:cs typeface="Calibri" pitchFamily="34" charset="0"/>
              </a:rPr>
              <a:t>. Παρουσιαστής ήταν ο Τούρκος παραγωγός του παιχνιδιού, </a:t>
            </a:r>
            <a:r>
              <a:rPr lang="el-GR" dirty="0" err="1" smtClean="0">
                <a:solidFill>
                  <a:schemeClr val="tx1"/>
                </a:solidFill>
                <a:latin typeface="Calibri" pitchFamily="34" charset="0"/>
                <a:cs typeface="Calibri" pitchFamily="34" charset="0"/>
              </a:rPr>
              <a:t>Ατζούν</a:t>
            </a:r>
            <a:r>
              <a:rPr lang="el-GR" dirty="0" smtClean="0">
                <a:solidFill>
                  <a:schemeClr val="tx1"/>
                </a:solidFill>
                <a:latin typeface="Calibri" pitchFamily="34" charset="0"/>
                <a:cs typeface="Calibri" pitchFamily="34" charset="0"/>
              </a:rPr>
              <a:t> </a:t>
            </a:r>
            <a:r>
              <a:rPr lang="el-GR" dirty="0" err="1" smtClean="0">
                <a:solidFill>
                  <a:schemeClr val="tx1"/>
                </a:solidFill>
                <a:latin typeface="Calibri" pitchFamily="34" charset="0"/>
                <a:cs typeface="Calibri" pitchFamily="34" charset="0"/>
              </a:rPr>
              <a:t>Ιλίτζαλι</a:t>
            </a:r>
            <a:r>
              <a:rPr lang="el-GR" dirty="0" smtClean="0">
                <a:solidFill>
                  <a:schemeClr val="tx1"/>
                </a:solidFill>
                <a:latin typeface="Calibri" pitchFamily="34" charset="0"/>
                <a:cs typeface="Calibri" pitchFamily="34" charset="0"/>
              </a:rPr>
              <a:t>, λόγω επαγγελματικών υποχρεώσεων του Σάκη </a:t>
            </a:r>
            <a:r>
              <a:rPr lang="el-GR" dirty="0" err="1" smtClean="0">
                <a:solidFill>
                  <a:schemeClr val="tx1"/>
                </a:solidFill>
                <a:latin typeface="Calibri" pitchFamily="34" charset="0"/>
                <a:cs typeface="Calibri" pitchFamily="34" charset="0"/>
              </a:rPr>
              <a:t>Τανιμανίδη</a:t>
            </a:r>
            <a:r>
              <a:rPr lang="el-GR" dirty="0" smtClean="0">
                <a:solidFill>
                  <a:schemeClr val="tx1"/>
                </a:solidFill>
                <a:latin typeface="Calibri" pitchFamily="34" charset="0"/>
                <a:cs typeface="Calibri" pitchFamily="34" charset="0"/>
              </a:rPr>
              <a:t> στην Ελλάδα.</a:t>
            </a:r>
          </a:p>
          <a:p>
            <a:pPr algn="just"/>
            <a:endParaRPr lang="el-GR" dirty="0">
              <a:solidFill>
                <a:schemeClr val="tx1"/>
              </a:solidFill>
              <a:latin typeface="Calibri" pitchFamily="34" charset="0"/>
              <a:cs typeface="Calibri" pitchFamily="34" charset="0"/>
            </a:endParaRPr>
          </a:p>
        </p:txBody>
      </p:sp>
      <p:sp>
        <p:nvSpPr>
          <p:cNvPr id="4" name="1 - Τίτλος"/>
          <p:cNvSpPr>
            <a:spLocks noGrp="1"/>
          </p:cNvSpPr>
          <p:nvPr>
            <p:ph type="title"/>
          </p:nvPr>
        </p:nvSpPr>
        <p:spPr>
          <a:xfrm>
            <a:off x="304800" y="214290"/>
            <a:ext cx="8686800" cy="714380"/>
          </a:xfrm>
        </p:spPr>
        <p:txBody>
          <a:bodyPr>
            <a:normAutofit/>
          </a:bodyPr>
          <a:lstStyle/>
          <a:p>
            <a:pPr algn="ctr"/>
            <a:r>
              <a:rPr lang="en-US" dirty="0"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Ti </a:t>
            </a:r>
            <a:r>
              <a:rPr lang="en-US" dirty="0" err="1"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einai</a:t>
            </a:r>
            <a:r>
              <a:rPr lang="en-US" dirty="0"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 to </a:t>
            </a:r>
            <a:r>
              <a:rPr lang="en-US" dirty="0" err="1"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sURVIVOR</a:t>
            </a:r>
            <a:r>
              <a:rPr lang="en-US" dirty="0"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a:t>
            </a:r>
            <a:endParaRPr lang="el-GR" dirty="0"/>
          </a:p>
        </p:txBody>
      </p:sp>
      <p:pic>
        <p:nvPicPr>
          <p:cNvPr id="177154" name="Picture 2" descr="Φωτογραφία του χρήστη Survivor Greece."/>
          <p:cNvPicPr>
            <a:picLocks noChangeAspect="1" noChangeArrowheads="1"/>
          </p:cNvPicPr>
          <p:nvPr/>
        </p:nvPicPr>
        <p:blipFill>
          <a:blip r:embed="rId3"/>
          <a:srcRect/>
          <a:stretch>
            <a:fillRect/>
          </a:stretch>
        </p:blipFill>
        <p:spPr bwMode="auto">
          <a:xfrm>
            <a:off x="7715272" y="142852"/>
            <a:ext cx="1285884" cy="1285884"/>
          </a:xfrm>
          <a:prstGeom prst="rect">
            <a:avLst/>
          </a:prstGeom>
          <a:noFill/>
        </p:spPr>
      </p:pic>
      <p:graphicFrame>
        <p:nvGraphicFramePr>
          <p:cNvPr id="8193" name="Object 4"/>
          <p:cNvGraphicFramePr>
            <a:graphicFrameLocks noChangeAspect="1"/>
          </p:cNvGraphicFramePr>
          <p:nvPr/>
        </p:nvGraphicFramePr>
        <p:xfrm>
          <a:off x="428596" y="214290"/>
          <a:ext cx="1143008" cy="1143008"/>
        </p:xfrm>
        <a:graphic>
          <a:graphicData uri="http://schemas.openxmlformats.org/presentationml/2006/ole">
            <p:oleObj spid="_x0000_s8193" name="CorelDRAW" r:id="rId4" imgW="2145960" imgH="214596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p:txBody>
          <a:bodyPr>
            <a:noAutofit/>
          </a:bodyPr>
          <a:lstStyle/>
          <a:p>
            <a:pPr algn="just"/>
            <a:r>
              <a:rPr lang="el-GR" sz="1800" dirty="0" smtClean="0">
                <a:solidFill>
                  <a:schemeClr val="tx1"/>
                </a:solidFill>
              </a:rPr>
              <a:t>Δώδεκα μη διάσημοι και 12 γνωστά πρόσωπα στην Ελλάδα καλούνται να επιβιώσουν στη Δομινικανή Δημοκρατία για μερικές εβδομάδες, έχοντας στις αποσκευές τους μόνο τα </a:t>
            </a:r>
            <a:r>
              <a:rPr lang="el-GR" sz="1800" dirty="0" smtClean="0">
                <a:solidFill>
                  <a:schemeClr val="tx1"/>
                </a:solidFill>
              </a:rPr>
              <a:t>αναγκαία </a:t>
            </a:r>
            <a:r>
              <a:rPr lang="el-GR" sz="1800" dirty="0" smtClean="0">
                <a:solidFill>
                  <a:schemeClr val="tx1"/>
                </a:solidFill>
              </a:rPr>
              <a:t>ρούχα. Κάθε Δευτέρα τους δίνεται προμήθεια φαγητού που καλύπτει ελάχιστες βασικές </a:t>
            </a:r>
            <a:r>
              <a:rPr lang="el-GR" sz="1800" dirty="0" smtClean="0">
                <a:solidFill>
                  <a:schemeClr val="tx1"/>
                </a:solidFill>
              </a:rPr>
              <a:t>ανάγκες</a:t>
            </a:r>
            <a:r>
              <a:rPr lang="el-GR" sz="1800" dirty="0" smtClean="0">
                <a:solidFill>
                  <a:schemeClr val="tx1"/>
                </a:solidFill>
              </a:rPr>
              <a:t>. Οι παίκτες συμμετέχουν σε αθλήματα με τρεις σκοπούς:</a:t>
            </a:r>
          </a:p>
          <a:p>
            <a:pPr lvl="0" algn="just"/>
            <a:r>
              <a:rPr lang="el-GR" sz="1800" dirty="0" smtClean="0">
                <a:solidFill>
                  <a:schemeClr val="tx1"/>
                </a:solidFill>
              </a:rPr>
              <a:t>Το αγώνισμα φαγητού (με έπαθλο φαγητό για τον νικητή),</a:t>
            </a:r>
          </a:p>
          <a:p>
            <a:pPr lvl="0" algn="just"/>
            <a:r>
              <a:rPr lang="el-GR" sz="1800" dirty="0" smtClean="0">
                <a:solidFill>
                  <a:schemeClr val="tx1"/>
                </a:solidFill>
              </a:rPr>
              <a:t>το αγώνισμα επικοινωνίας (με έπαθλο την επικοινωνία με πρόσωπα μακριά εκτός παιχνιδιού) και</a:t>
            </a:r>
          </a:p>
          <a:p>
            <a:pPr lvl="0" algn="just"/>
            <a:r>
              <a:rPr lang="el-GR" sz="1800" dirty="0" smtClean="0">
                <a:solidFill>
                  <a:schemeClr val="tx1"/>
                </a:solidFill>
              </a:rPr>
              <a:t>το αγώνισμα ασυλίας (όπου οι ηττημένοι επιλέγουν ποιο άτομο από την ομάδα τους θέλουν να αποχωρήσει).</a:t>
            </a:r>
          </a:p>
          <a:p>
            <a:pPr algn="just"/>
            <a:r>
              <a:rPr lang="el-GR" sz="1800" dirty="0" smtClean="0">
                <a:solidFill>
                  <a:schemeClr val="tx1"/>
                </a:solidFill>
              </a:rPr>
              <a:t>Μέσα στην εβδομάδα οι παίκτες παίζουν μεταξύ τους ένα παιχνίδι ψυχαγωγίας αλλά και επάθλου για τον νικητή. Επίσης για τους παίκτες ήταν προγραμματισμένο ένα πάρτι ένωσης και ευκαιρίες για να ξεφύγουν από τις δυσκολίες του </a:t>
            </a:r>
            <a:r>
              <a:rPr lang="el-GR" sz="1800" dirty="0" err="1" smtClean="0">
                <a:solidFill>
                  <a:schemeClr val="tx1"/>
                </a:solidFill>
              </a:rPr>
              <a:t>Survivor</a:t>
            </a:r>
            <a:r>
              <a:rPr lang="el-GR" sz="1800" dirty="0" smtClean="0">
                <a:solidFill>
                  <a:schemeClr val="tx1"/>
                </a:solidFill>
              </a:rPr>
              <a:t>. Στο πάρτι έγινε και ένας μουσικός διαγωνισμός στο οποίο βγήκαν νικητές ο Μάριος Πρίαμος Ιωαννίδης και ο Γιώργος </a:t>
            </a:r>
            <a:r>
              <a:rPr lang="el-GR" sz="1800" dirty="0" err="1" smtClean="0">
                <a:solidFill>
                  <a:schemeClr val="tx1"/>
                </a:solidFill>
              </a:rPr>
              <a:t>Χρανιώτης</a:t>
            </a:r>
            <a:r>
              <a:rPr lang="el-GR" sz="1800" dirty="0" smtClean="0">
                <a:solidFill>
                  <a:schemeClr val="tx1"/>
                </a:solidFill>
              </a:rPr>
              <a:t>.</a:t>
            </a:r>
          </a:p>
          <a:p>
            <a:pPr algn="just"/>
            <a:endParaRPr lang="el-GR" sz="1800" dirty="0">
              <a:solidFill>
                <a:schemeClr val="tx1"/>
              </a:solidFill>
            </a:endParaRPr>
          </a:p>
        </p:txBody>
      </p:sp>
      <p:sp>
        <p:nvSpPr>
          <p:cNvPr id="4" name="1 - Τίτλος"/>
          <p:cNvSpPr>
            <a:spLocks noGrp="1"/>
          </p:cNvSpPr>
          <p:nvPr>
            <p:ph type="title"/>
          </p:nvPr>
        </p:nvSpPr>
        <p:spPr>
          <a:xfrm>
            <a:off x="304800" y="214290"/>
            <a:ext cx="8686800" cy="714380"/>
          </a:xfrm>
        </p:spPr>
        <p:txBody>
          <a:bodyPr>
            <a:normAutofit/>
          </a:bodyPr>
          <a:lstStyle/>
          <a:p>
            <a:pPr algn="ctr"/>
            <a:r>
              <a:rPr lang="el-GR" b="1" dirty="0" err="1"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Britannic Bold" pitchFamily="34" charset="0"/>
              </a:rPr>
              <a:t>Περιγραφη</a:t>
            </a:r>
            <a:endParaRPr lang="el-GR" b="1" dirty="0"/>
          </a:p>
        </p:txBody>
      </p:sp>
      <p:pic>
        <p:nvPicPr>
          <p:cNvPr id="177154" name="Picture 2" descr="Φωτογραφία του χρήστη Survivor Greece."/>
          <p:cNvPicPr>
            <a:picLocks noChangeAspect="1" noChangeArrowheads="1"/>
          </p:cNvPicPr>
          <p:nvPr/>
        </p:nvPicPr>
        <p:blipFill>
          <a:blip r:embed="rId2"/>
          <a:srcRect/>
          <a:stretch>
            <a:fillRect/>
          </a:stretch>
        </p:blipFill>
        <p:spPr bwMode="auto">
          <a:xfrm>
            <a:off x="7715272" y="142852"/>
            <a:ext cx="1285884" cy="1285884"/>
          </a:xfrm>
          <a:prstGeom prst="rect">
            <a:avLst/>
          </a:prstGeom>
          <a:noFill/>
        </p:spPr>
      </p:pic>
      <p:pic>
        <p:nvPicPr>
          <p:cNvPr id="5" name="Picture 7" descr="kids_small_owl_animated"/>
          <p:cNvPicPr>
            <a:picLocks noChangeAspect="1" noChangeArrowheads="1" noCrop="1"/>
          </p:cNvPicPr>
          <p:nvPr/>
        </p:nvPicPr>
        <p:blipFill>
          <a:blip r:embed="rId3"/>
          <a:srcRect/>
          <a:stretch>
            <a:fillRect/>
          </a:stretch>
        </p:blipFill>
        <p:spPr bwMode="auto">
          <a:xfrm>
            <a:off x="1643042" y="214290"/>
            <a:ext cx="1285849" cy="8572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214282" y="1428736"/>
            <a:ext cx="8686800" cy="4525963"/>
          </a:xfrm>
        </p:spPr>
        <p:txBody>
          <a:bodyPr>
            <a:normAutofit fontScale="62500" lnSpcReduction="20000"/>
          </a:bodyPr>
          <a:lstStyle/>
          <a:p>
            <a:pPr>
              <a:buNone/>
            </a:pPr>
            <a:r>
              <a:rPr lang="el-GR" b="1" dirty="0" smtClean="0">
                <a:solidFill>
                  <a:srgbClr val="0070C0"/>
                </a:solidFill>
              </a:rPr>
              <a:t>Οι δεκατέσσερις μη-διάσημοι παίκτες, γνωστοί ως </a:t>
            </a:r>
            <a:r>
              <a:rPr lang="el-GR" b="1" i="1" u="sng" dirty="0" smtClean="0">
                <a:solidFill>
                  <a:srgbClr val="0070C0"/>
                </a:solidFill>
              </a:rPr>
              <a:t>Μαχητές</a:t>
            </a:r>
            <a:r>
              <a:rPr lang="el-GR" b="1" u="sng" dirty="0" smtClean="0">
                <a:solidFill>
                  <a:srgbClr val="0070C0"/>
                </a:solidFill>
              </a:rPr>
              <a:t>,</a:t>
            </a:r>
            <a:r>
              <a:rPr lang="el-GR" b="1" dirty="0" smtClean="0">
                <a:solidFill>
                  <a:srgbClr val="0070C0"/>
                </a:solidFill>
              </a:rPr>
              <a:t> είναι:</a:t>
            </a:r>
          </a:p>
          <a:p>
            <a:r>
              <a:rPr lang="el-GR" b="1" dirty="0" smtClean="0"/>
              <a:t>Ελισάβετ </a:t>
            </a:r>
            <a:r>
              <a:rPr lang="el-GR" b="1" dirty="0" err="1" smtClean="0"/>
              <a:t>Αϊνατζιόγλου</a:t>
            </a:r>
            <a:endParaRPr lang="el-GR" b="1" dirty="0" smtClean="0"/>
          </a:p>
          <a:p>
            <a:r>
              <a:rPr lang="el-GR" b="1" dirty="0" smtClean="0"/>
              <a:t>Κώστας Αναγνωστόπουλος</a:t>
            </a:r>
          </a:p>
          <a:p>
            <a:r>
              <a:rPr lang="el-GR" b="1" dirty="0" smtClean="0"/>
              <a:t>Κωνσταντίνος </a:t>
            </a:r>
            <a:r>
              <a:rPr lang="el-GR" b="1" dirty="0" err="1" smtClean="0"/>
              <a:t>Βασάλος</a:t>
            </a:r>
            <a:endParaRPr lang="el-GR" b="1" dirty="0" smtClean="0"/>
          </a:p>
          <a:p>
            <a:r>
              <a:rPr lang="el-GR" b="1" dirty="0" smtClean="0"/>
              <a:t>Σάρα Εσκενάζυ</a:t>
            </a:r>
          </a:p>
          <a:p>
            <a:r>
              <a:rPr lang="el-GR" b="1" dirty="0" smtClean="0"/>
              <a:t>Μάριος Πρίαμος Ιωαννίδης</a:t>
            </a:r>
          </a:p>
          <a:p>
            <a:r>
              <a:rPr lang="el-GR" b="1" dirty="0" smtClean="0"/>
              <a:t>Ορέστης Φαίδωνας Τσανγκ</a:t>
            </a:r>
          </a:p>
          <a:p>
            <a:r>
              <a:rPr lang="el-GR" b="1" dirty="0" smtClean="0"/>
              <a:t>Γιάννης </a:t>
            </a:r>
            <a:r>
              <a:rPr lang="el-GR" b="1" dirty="0" err="1" smtClean="0"/>
              <a:t>Σπαλιάρας</a:t>
            </a:r>
            <a:endParaRPr lang="el-GR" b="1" dirty="0" smtClean="0"/>
          </a:p>
          <a:p>
            <a:r>
              <a:rPr lang="el-GR" b="1" dirty="0" smtClean="0"/>
              <a:t>Πάνος </a:t>
            </a:r>
            <a:r>
              <a:rPr lang="el-GR" b="1" dirty="0" err="1" smtClean="0"/>
              <a:t>Αργιανίδης</a:t>
            </a:r>
            <a:endParaRPr lang="el-GR" b="1" dirty="0" smtClean="0"/>
          </a:p>
          <a:p>
            <a:r>
              <a:rPr lang="el-GR" b="1" dirty="0" smtClean="0"/>
              <a:t>Ειρήνη </a:t>
            </a:r>
            <a:r>
              <a:rPr lang="el-GR" b="1" dirty="0" err="1" smtClean="0"/>
              <a:t>Κολιδά</a:t>
            </a:r>
            <a:endParaRPr lang="el-GR" b="1" dirty="0" smtClean="0"/>
          </a:p>
          <a:p>
            <a:r>
              <a:rPr lang="el-GR" b="1" dirty="0" smtClean="0"/>
              <a:t>Ελένη Δάρρα</a:t>
            </a:r>
          </a:p>
          <a:p>
            <a:r>
              <a:rPr lang="el-GR" b="1" dirty="0" err="1" smtClean="0"/>
              <a:t>Γουίλι</a:t>
            </a:r>
            <a:r>
              <a:rPr lang="el-GR" b="1" dirty="0" smtClean="0"/>
              <a:t> </a:t>
            </a:r>
            <a:r>
              <a:rPr lang="el-GR" b="1" dirty="0" err="1" smtClean="0"/>
              <a:t>Καλβουρτζής</a:t>
            </a:r>
            <a:endParaRPr lang="el-GR" b="1" dirty="0" smtClean="0"/>
          </a:p>
          <a:p>
            <a:r>
              <a:rPr lang="el-GR" b="1" dirty="0" smtClean="0"/>
              <a:t>Ελισάβετ </a:t>
            </a:r>
            <a:r>
              <a:rPr lang="el-GR" b="1" dirty="0" err="1" smtClean="0"/>
              <a:t>Δοβλιατίδου</a:t>
            </a:r>
            <a:endParaRPr lang="el-GR" b="1" dirty="0" smtClean="0"/>
          </a:p>
          <a:p>
            <a:r>
              <a:rPr lang="el-GR" b="1" dirty="0" smtClean="0"/>
              <a:t>Ειρήνη </a:t>
            </a:r>
            <a:r>
              <a:rPr lang="el-GR" b="1" dirty="0" err="1" smtClean="0"/>
              <a:t>Αϊνατζιόγλου</a:t>
            </a:r>
            <a:endParaRPr lang="el-GR" b="1" dirty="0" smtClean="0"/>
          </a:p>
          <a:p>
            <a:endParaRPr lang="el-GR" b="1" dirty="0"/>
          </a:p>
        </p:txBody>
      </p:sp>
      <p:sp>
        <p:nvSpPr>
          <p:cNvPr id="4" name="1 - Τίτλος"/>
          <p:cNvSpPr txBox="1">
            <a:spLocks/>
          </p:cNvSpPr>
          <p:nvPr/>
        </p:nvSpPr>
        <p:spPr>
          <a:xfrm>
            <a:off x="304800" y="214290"/>
            <a:ext cx="8686800" cy="71438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3600" b="1" i="0" u="none" strike="noStrike" kern="1200" cap="all" spc="0" normalizeH="0" baseline="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1.</a:t>
            </a:r>
            <a:r>
              <a:rPr kumimoji="0" lang="el-GR" sz="3600" b="1" i="0" u="none" strike="noStrike" kern="1200" cap="all" spc="0" normalizeH="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 </a:t>
            </a:r>
            <a:r>
              <a:rPr kumimoji="0" lang="el-GR" sz="3600" b="1" i="0" u="none" strike="noStrike" kern="1200" cap="all" spc="0" normalizeH="0" baseline="0" noProof="0" dirty="0" err="1"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ΟμΑδα</a:t>
            </a:r>
            <a:r>
              <a:rPr kumimoji="0" lang="el-GR" sz="3600" b="1" i="0" u="none" strike="noStrike" kern="1200" cap="all" spc="0" normalizeH="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 - </a:t>
            </a:r>
            <a:r>
              <a:rPr kumimoji="0" lang="el-GR" sz="3600" b="1" i="0" u="none" strike="noStrike" kern="1200" cap="all" spc="0" normalizeH="0" noProof="0" dirty="0" err="1"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Μαχητεσ</a:t>
            </a:r>
            <a:endParaRPr kumimoji="0" lang="el-GR" sz="36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6146" name="Picture 2" descr="Image result for survivor greece"/>
          <p:cNvPicPr>
            <a:picLocks noChangeAspect="1" noChangeArrowheads="1"/>
          </p:cNvPicPr>
          <p:nvPr/>
        </p:nvPicPr>
        <p:blipFill>
          <a:blip r:embed="rId2"/>
          <a:srcRect/>
          <a:stretch>
            <a:fillRect/>
          </a:stretch>
        </p:blipFill>
        <p:spPr bwMode="auto">
          <a:xfrm>
            <a:off x="3571868" y="3714752"/>
            <a:ext cx="5237891" cy="28473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214282" y="1428736"/>
            <a:ext cx="8686800" cy="4525963"/>
          </a:xfrm>
        </p:spPr>
        <p:txBody>
          <a:bodyPr>
            <a:normAutofit/>
          </a:bodyPr>
          <a:lstStyle/>
          <a:p>
            <a:pPr>
              <a:buNone/>
            </a:pPr>
            <a:r>
              <a:rPr lang="el-GR" sz="2000" b="1" dirty="0" smtClean="0">
                <a:solidFill>
                  <a:srgbClr val="FF0000"/>
                </a:solidFill>
              </a:rPr>
              <a:t>Οι έντεκα διάσημοι παίκτες, γνωστοί ως </a:t>
            </a:r>
            <a:r>
              <a:rPr lang="el-GR" sz="2000" b="1" i="1" u="sng" dirty="0" smtClean="0">
                <a:solidFill>
                  <a:srgbClr val="FF0000"/>
                </a:solidFill>
              </a:rPr>
              <a:t>Διάσημοι</a:t>
            </a:r>
            <a:r>
              <a:rPr lang="el-GR" sz="2000" b="1" dirty="0" smtClean="0">
                <a:solidFill>
                  <a:srgbClr val="FF0000"/>
                </a:solidFill>
              </a:rPr>
              <a:t>, είναι:</a:t>
            </a:r>
          </a:p>
          <a:p>
            <a:r>
              <a:rPr lang="el-GR" sz="2000" b="1" dirty="0" smtClean="0"/>
              <a:t>Γιώργος Αγγελόπουλος</a:t>
            </a:r>
          </a:p>
          <a:p>
            <a:r>
              <a:rPr lang="el-GR" sz="2000" b="1" dirty="0" err="1" smtClean="0">
                <a:hlinkClick r:id="rId2" tooltip="Bo (ράπερ)"/>
              </a:rPr>
              <a:t>Bo</a:t>
            </a:r>
            <a:r>
              <a:rPr lang="el-GR" sz="2000" b="1" dirty="0" smtClean="0"/>
              <a:t> (Χαράλαμπος Ξενίδης)</a:t>
            </a:r>
          </a:p>
          <a:p>
            <a:r>
              <a:rPr lang="el-GR" sz="2000" b="1" dirty="0" smtClean="0"/>
              <a:t>Κώστας </a:t>
            </a:r>
            <a:r>
              <a:rPr lang="el-GR" sz="2000" b="1" dirty="0" err="1" smtClean="0"/>
              <a:t>Κοκκινάκης</a:t>
            </a:r>
            <a:endParaRPr lang="el-GR" sz="2000" b="1" dirty="0" smtClean="0"/>
          </a:p>
          <a:p>
            <a:r>
              <a:rPr lang="el-GR" sz="2000" b="1" dirty="0" smtClean="0"/>
              <a:t>Λάουρα </a:t>
            </a:r>
            <a:r>
              <a:rPr lang="el-GR" sz="2000" b="1" dirty="0" err="1" smtClean="0"/>
              <a:t>Νάργες</a:t>
            </a:r>
            <a:endParaRPr lang="el-GR" sz="2000" b="1" dirty="0" smtClean="0"/>
          </a:p>
          <a:p>
            <a:r>
              <a:rPr lang="el-GR" sz="2000" b="1" dirty="0" smtClean="0"/>
              <a:t>Ειρήνη Παπαδοπούλου</a:t>
            </a:r>
          </a:p>
          <a:p>
            <a:r>
              <a:rPr lang="el-GR" sz="2000" b="1" dirty="0" smtClean="0"/>
              <a:t>Λάμπρος </a:t>
            </a:r>
            <a:r>
              <a:rPr lang="el-GR" sz="2000" b="1" dirty="0" err="1" smtClean="0"/>
              <a:t>Χούτος</a:t>
            </a:r>
            <a:endParaRPr lang="el-GR" sz="2000" b="1" dirty="0" smtClean="0"/>
          </a:p>
          <a:p>
            <a:r>
              <a:rPr lang="el-GR" sz="2000" b="1" dirty="0" smtClean="0"/>
              <a:t>Γιώργος </a:t>
            </a:r>
            <a:r>
              <a:rPr lang="el-GR" sz="2000" b="1" dirty="0" err="1" smtClean="0"/>
              <a:t>Χρανιώτης</a:t>
            </a:r>
            <a:endParaRPr lang="el-GR" sz="2000" b="1" dirty="0" smtClean="0"/>
          </a:p>
          <a:p>
            <a:r>
              <a:rPr lang="el-GR" sz="2000" b="1" dirty="0" smtClean="0"/>
              <a:t>Στέλιος </a:t>
            </a:r>
            <a:r>
              <a:rPr lang="el-GR" sz="2000" b="1" dirty="0" err="1" smtClean="0"/>
              <a:t>Χανταμπάκης</a:t>
            </a:r>
            <a:endParaRPr lang="el-GR" sz="2000" b="1" dirty="0" smtClean="0"/>
          </a:p>
          <a:p>
            <a:r>
              <a:rPr lang="el-GR" sz="2000" b="1" dirty="0" err="1" smtClean="0"/>
              <a:t>Σόφη</a:t>
            </a:r>
            <a:r>
              <a:rPr lang="el-GR" sz="2000" b="1" dirty="0" smtClean="0"/>
              <a:t> Πασχάλη</a:t>
            </a:r>
          </a:p>
          <a:p>
            <a:r>
              <a:rPr lang="el-GR" sz="2000" b="1" dirty="0" smtClean="0"/>
              <a:t>Ευρυδίκη </a:t>
            </a:r>
            <a:r>
              <a:rPr lang="el-GR" sz="2000" b="1" dirty="0" err="1" smtClean="0"/>
              <a:t>Βαλαβάνη</a:t>
            </a:r>
            <a:endParaRPr lang="el-GR" sz="2000" b="1" dirty="0" smtClean="0"/>
          </a:p>
          <a:p>
            <a:r>
              <a:rPr lang="el-GR" sz="2000" b="1" dirty="0" smtClean="0"/>
              <a:t>Μαριάννα </a:t>
            </a:r>
            <a:r>
              <a:rPr lang="el-GR" sz="2000" b="1" dirty="0" err="1" smtClean="0"/>
              <a:t>Καλέργη</a:t>
            </a:r>
            <a:endParaRPr lang="el-GR" sz="2000" b="1" dirty="0" smtClean="0"/>
          </a:p>
          <a:p>
            <a:endParaRPr lang="el-GR" sz="2000" dirty="0"/>
          </a:p>
        </p:txBody>
      </p:sp>
      <p:sp>
        <p:nvSpPr>
          <p:cNvPr id="5" name="1 - Τίτλος"/>
          <p:cNvSpPr txBox="1">
            <a:spLocks/>
          </p:cNvSpPr>
          <p:nvPr/>
        </p:nvSpPr>
        <p:spPr>
          <a:xfrm>
            <a:off x="304800" y="214290"/>
            <a:ext cx="8686800" cy="71438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l-GR" sz="3600" b="1" cap="all" dirty="0" smtClean="0">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latin typeface="+mj-lt"/>
                <a:ea typeface="+mj-ea"/>
                <a:cs typeface="+mj-cs"/>
              </a:rPr>
              <a:t>2</a:t>
            </a:r>
            <a:r>
              <a:rPr kumimoji="0" lang="el-GR" sz="3600" b="1" i="0" u="none" strike="noStrike" kern="1200" cap="all" spc="0" normalizeH="0" baseline="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a:t>
            </a:r>
            <a:r>
              <a:rPr kumimoji="0" lang="el-GR" sz="3600" b="1" i="0" u="none" strike="noStrike" kern="1200" cap="all" spc="0" normalizeH="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 </a:t>
            </a:r>
            <a:r>
              <a:rPr kumimoji="0" lang="el-GR" sz="3600" b="1" i="0" u="none" strike="noStrike" kern="1200" cap="all" spc="0" normalizeH="0" baseline="0" noProof="0" dirty="0" err="1"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ΟμΑδα</a:t>
            </a:r>
            <a:r>
              <a:rPr kumimoji="0" lang="el-GR" sz="3600" b="1" i="0" u="none" strike="noStrike" kern="1200" cap="all" spc="0" normalizeH="0" noProof="0" dirty="0"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 - </a:t>
            </a:r>
            <a:r>
              <a:rPr kumimoji="0" lang="el-GR" sz="3600" b="1" i="0" u="none" strike="noStrike" kern="1200" cap="all" spc="0" normalizeH="0" noProof="0" dirty="0" err="1" smtClean="0">
                <a:ln>
                  <a:noFill/>
                </a:ln>
                <a:solidFill>
                  <a:schemeClr val="accent1">
                    <a:lumMod val="75000"/>
                  </a:schemeClr>
                </a:solidFill>
                <a:effectLst>
                  <a:outerShdw blurRad="38100" dist="38100" dir="2700000" algn="tl">
                    <a:srgbClr val="000000">
                      <a:alpha val="43137"/>
                    </a:srgbClr>
                  </a:outerShdw>
                  <a:reflection blurRad="12700" stA="48000" endA="300" endPos="55000" dir="5400000" sy="-90000" algn="bl" rotWithShape="0"/>
                </a:effectLst>
                <a:uLnTx/>
                <a:uFillTx/>
                <a:latin typeface="+mj-lt"/>
                <a:ea typeface="+mj-ea"/>
                <a:cs typeface="+mj-cs"/>
              </a:rPr>
              <a:t>Διασημοι</a:t>
            </a:r>
            <a:endParaRPr kumimoji="0" lang="el-GR" sz="36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5122" name="Picture 2" descr="Related image"/>
          <p:cNvPicPr>
            <a:picLocks noChangeAspect="1" noChangeArrowheads="1"/>
          </p:cNvPicPr>
          <p:nvPr/>
        </p:nvPicPr>
        <p:blipFill>
          <a:blip r:embed="rId3"/>
          <a:srcRect/>
          <a:stretch>
            <a:fillRect/>
          </a:stretch>
        </p:blipFill>
        <p:spPr bwMode="auto">
          <a:xfrm>
            <a:off x="3428992" y="3381806"/>
            <a:ext cx="5495923" cy="321425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14290"/>
            <a:ext cx="8686800" cy="838200"/>
          </a:xfrm>
        </p:spPr>
        <p:txBody>
          <a:bodyPr>
            <a:normAutofit fontScale="90000"/>
          </a:bodyPr>
          <a:lstStyle/>
          <a:p>
            <a:pPr algn="ctr"/>
            <a:r>
              <a:rPr lang="el-GR" i="1" dirty="0" err="1" smtClean="0">
                <a:solidFill>
                  <a:srgbClr val="FF0000"/>
                </a:solidFill>
              </a:rPr>
              <a:t>Ατυχημα</a:t>
            </a:r>
            <a:r>
              <a:rPr lang="el-GR" i="1" dirty="0" smtClean="0">
                <a:solidFill>
                  <a:srgbClr val="FF0000"/>
                </a:solidFill>
              </a:rPr>
              <a:t> των </a:t>
            </a:r>
            <a:r>
              <a:rPr lang="el-GR" i="1" dirty="0" err="1" smtClean="0">
                <a:solidFill>
                  <a:srgbClr val="FF0000"/>
                </a:solidFill>
              </a:rPr>
              <a:t>μαχητων</a:t>
            </a:r>
            <a:r>
              <a:rPr lang="el-GR" i="1" dirty="0" smtClean="0">
                <a:solidFill>
                  <a:srgbClr val="FF0000"/>
                </a:solidFill>
              </a:rPr>
              <a:t> στον </a:t>
            </a:r>
            <a:r>
              <a:rPr lang="el-GR" i="1" dirty="0" err="1" smtClean="0">
                <a:solidFill>
                  <a:srgbClr val="FF0000"/>
                </a:solidFill>
              </a:rPr>
              <a:t>αγιο</a:t>
            </a:r>
            <a:r>
              <a:rPr lang="el-GR" i="1" dirty="0" smtClean="0">
                <a:solidFill>
                  <a:srgbClr val="FF0000"/>
                </a:solidFill>
              </a:rPr>
              <a:t> </a:t>
            </a:r>
            <a:r>
              <a:rPr lang="el-GR" i="1" dirty="0" err="1" smtClean="0">
                <a:solidFill>
                  <a:srgbClr val="FF0000"/>
                </a:solidFill>
              </a:rPr>
              <a:t>Δομινικο</a:t>
            </a:r>
            <a:r>
              <a:rPr lang="el-GR" dirty="0" smtClean="0"/>
              <a:t> </a:t>
            </a:r>
            <a:endParaRPr lang="el-GR" dirty="0"/>
          </a:p>
        </p:txBody>
      </p:sp>
      <p:sp>
        <p:nvSpPr>
          <p:cNvPr id="3" name="2 - Θέση περιεχομένου"/>
          <p:cNvSpPr>
            <a:spLocks noGrp="1"/>
          </p:cNvSpPr>
          <p:nvPr>
            <p:ph idx="1"/>
          </p:nvPr>
        </p:nvSpPr>
        <p:spPr/>
        <p:txBody>
          <a:bodyPr>
            <a:normAutofit fontScale="92500"/>
          </a:bodyPr>
          <a:lstStyle/>
          <a:p>
            <a:pPr algn="just"/>
            <a:r>
              <a:rPr lang="el-GR" sz="3600" dirty="0" smtClean="0">
                <a:latin typeface="Calibri" pitchFamily="34" charset="0"/>
                <a:cs typeface="Calibri" pitchFamily="34" charset="0"/>
              </a:rPr>
              <a:t>Ένα αυτοκίνητο σε προσπάθεια αποφυγής σύγκρουσης, πέρασε στο αντίθετο ρεύμα και συγκρούστηκε  με το φορτηγό βαν που μετέφερε τους παίκτες της ομάδας των Μαχητών. </a:t>
            </a:r>
            <a:endParaRPr lang="el-GR" sz="3600" dirty="0" smtClean="0">
              <a:latin typeface="Calibri" pitchFamily="34" charset="0"/>
              <a:cs typeface="Calibri" pitchFamily="34" charset="0"/>
            </a:endParaRPr>
          </a:p>
          <a:p>
            <a:pPr algn="just"/>
            <a:r>
              <a:rPr lang="el-GR" sz="3600" dirty="0" smtClean="0">
                <a:latin typeface="Calibri" pitchFamily="34" charset="0"/>
                <a:cs typeface="Calibri" pitchFamily="34" charset="0"/>
              </a:rPr>
              <a:t>Το </a:t>
            </a:r>
            <a:r>
              <a:rPr lang="el-GR" sz="3600" dirty="0" smtClean="0">
                <a:latin typeface="Calibri" pitchFamily="34" charset="0"/>
                <a:cs typeface="Calibri" pitchFamily="34" charset="0"/>
              </a:rPr>
              <a:t>τροχαίο συνέβη κατά την επιστροφή τους από το χώρο της διεξαγωγής του αγωνίσματος, με κατεύθυνση προς την παραλία. </a:t>
            </a:r>
            <a:endParaRPr lang="el-GR" sz="3600" dirty="0">
              <a:latin typeface="Calibri" pitchFamily="34" charset="0"/>
              <a:cs typeface="Calibri" pitchFamily="34" charset="0"/>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Τίτλος"/>
          <p:cNvSpPr>
            <a:spLocks noGrp="1"/>
          </p:cNvSpPr>
          <p:nvPr>
            <p:ph type="title"/>
          </p:nvPr>
        </p:nvSpPr>
        <p:spPr>
          <a:xfrm>
            <a:off x="457200" y="214290"/>
            <a:ext cx="8472518" cy="642942"/>
          </a:xfrm>
        </p:spPr>
        <p:txBody>
          <a:bodyPr/>
          <a:lstStyle/>
          <a:p>
            <a:pPr algn="ctr"/>
            <a:r>
              <a:rPr lang="el-GR" b="1" i="1" dirty="0" err="1" smtClean="0">
                <a:solidFill>
                  <a:srgbClr val="0070C0"/>
                </a:solidFill>
              </a:rPr>
              <a:t>εικονεσ</a:t>
            </a:r>
            <a:endParaRPr lang="el-GR" b="1" i="1" dirty="0">
              <a:solidFill>
                <a:srgbClr val="0070C0"/>
              </a:solidFill>
            </a:endParaRPr>
          </a:p>
        </p:txBody>
      </p:sp>
      <p:pic>
        <p:nvPicPr>
          <p:cNvPr id="2050" name="Picture 2" descr="Image result for survivor greece"/>
          <p:cNvPicPr>
            <a:picLocks noChangeAspect="1" noChangeArrowheads="1"/>
          </p:cNvPicPr>
          <p:nvPr/>
        </p:nvPicPr>
        <p:blipFill>
          <a:blip r:embed="rId2"/>
          <a:srcRect/>
          <a:stretch>
            <a:fillRect/>
          </a:stretch>
        </p:blipFill>
        <p:spPr bwMode="auto">
          <a:xfrm>
            <a:off x="714348" y="1214422"/>
            <a:ext cx="8024867" cy="4814921"/>
          </a:xfrm>
          <a:prstGeom prst="rect">
            <a:avLst/>
          </a:prstGeom>
          <a:noFill/>
        </p:spPr>
      </p:pic>
      <p:sp>
        <p:nvSpPr>
          <p:cNvPr id="10" name="9 - Ορθογώνιο"/>
          <p:cNvSpPr/>
          <p:nvPr/>
        </p:nvSpPr>
        <p:spPr>
          <a:xfrm>
            <a:off x="785786" y="6072206"/>
            <a:ext cx="2310249" cy="369332"/>
          </a:xfrm>
          <a:prstGeom prst="rect">
            <a:avLst/>
          </a:prstGeom>
        </p:spPr>
        <p:txBody>
          <a:bodyPr wrap="none">
            <a:spAutoFit/>
          </a:bodyPr>
          <a:lstStyle/>
          <a:p>
            <a:pPr lvl="0" algn="ctr">
              <a:spcBef>
                <a:spcPct val="0"/>
              </a:spcBef>
              <a:defRPr/>
            </a:pPr>
            <a:r>
              <a:rPr lang="el-GR" b="1" cap="all"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alibri" pitchFamily="34" charset="0"/>
                <a:cs typeface="Calibri" pitchFamily="34" charset="0"/>
              </a:rPr>
              <a:t>1. </a:t>
            </a:r>
            <a:r>
              <a:rPr lang="el-GR" b="1" cap="all"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alibri" pitchFamily="34" charset="0"/>
                <a:cs typeface="Calibri" pitchFamily="34" charset="0"/>
              </a:rPr>
              <a:t>ΟμΑδα</a:t>
            </a:r>
            <a:r>
              <a:rPr lang="el-GR" b="1" cap="all" dirty="0"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alibri" pitchFamily="34" charset="0"/>
                <a:cs typeface="Calibri" pitchFamily="34" charset="0"/>
              </a:rPr>
              <a:t> - </a:t>
            </a:r>
            <a:r>
              <a:rPr lang="el-GR" b="1" cap="all" dirty="0" err="1" smtClean="0">
                <a:solidFill>
                  <a:srgbClr val="0070C0"/>
                </a:solidFill>
                <a:effectLst>
                  <a:outerShdw blurRad="38100" dist="38100" dir="2700000" algn="tl">
                    <a:srgbClr val="000000">
                      <a:alpha val="43137"/>
                    </a:srgbClr>
                  </a:outerShdw>
                  <a:reflection blurRad="12700" stA="48000" endA="300" endPos="55000" dir="5400000" sy="-90000" algn="bl" rotWithShape="0"/>
                </a:effectLst>
                <a:latin typeface="Calibri" pitchFamily="34" charset="0"/>
                <a:cs typeface="Calibri" pitchFamily="34" charset="0"/>
              </a:rPr>
              <a:t>Μαχητεσ</a:t>
            </a:r>
            <a:endParaRPr lang="el-GR" b="1" cap="all" dirty="0">
              <a:solidFill>
                <a:srgbClr val="0070C0"/>
              </a:solidFill>
              <a:effectLst>
                <a:reflection blurRad="12700" stA="48000" endA="300" endPos="55000" dir="5400000" sy="-90000" algn="bl" rotWithShape="0"/>
              </a:effectLst>
              <a:latin typeface="Calibri" pitchFamily="34" charset="0"/>
              <a:cs typeface="Calibri" pitchFamily="34" charset="0"/>
            </a:endParaRPr>
          </a:p>
        </p:txBody>
      </p:sp>
      <p:sp>
        <p:nvSpPr>
          <p:cNvPr id="11" name="1 - Τίτλος"/>
          <p:cNvSpPr txBox="1">
            <a:spLocks/>
          </p:cNvSpPr>
          <p:nvPr/>
        </p:nvSpPr>
        <p:spPr>
          <a:xfrm>
            <a:off x="5715008" y="6000768"/>
            <a:ext cx="3000396" cy="500066"/>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l-GR" b="1" cap="all"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latin typeface="Calibri" pitchFamily="34" charset="0"/>
                <a:ea typeface="+mj-ea"/>
                <a:cs typeface="Calibri" pitchFamily="34" charset="0"/>
              </a:rPr>
              <a:t>2</a:t>
            </a:r>
            <a:r>
              <a:rPr kumimoji="0" lang="el-GR" b="1" i="0" u="none" strike="noStrike" kern="1200" cap="all" spc="0" normalizeH="0" baseline="0" noProof="0" dirty="0" smtClean="0">
                <a:ln>
                  <a:noFill/>
                </a:ln>
                <a:solidFill>
                  <a:srgbClr val="FF0000"/>
                </a:solidFill>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a:t>
            </a:r>
            <a:r>
              <a:rPr kumimoji="0" lang="el-GR" b="1" i="0" u="none" strike="noStrike" kern="1200" cap="all" spc="0" normalizeH="0" noProof="0" dirty="0" smtClean="0">
                <a:ln>
                  <a:noFill/>
                </a:ln>
                <a:solidFill>
                  <a:srgbClr val="FF0000"/>
                </a:solidFill>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 </a:t>
            </a:r>
            <a:r>
              <a:rPr kumimoji="0" lang="el-GR" b="1" i="0" u="none" strike="noStrike" kern="1200" cap="all" spc="0" normalizeH="0" baseline="0" noProof="0" dirty="0" err="1" smtClean="0">
                <a:ln>
                  <a:noFill/>
                </a:ln>
                <a:solidFill>
                  <a:srgbClr val="FF0000"/>
                </a:solidFill>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ΟμΑδα</a:t>
            </a:r>
            <a:r>
              <a:rPr kumimoji="0" lang="el-GR" b="1" i="0" u="none" strike="noStrike" kern="1200" cap="all" spc="0" normalizeH="0" noProof="0" dirty="0" smtClean="0">
                <a:ln>
                  <a:noFill/>
                </a:ln>
                <a:solidFill>
                  <a:srgbClr val="FF0000"/>
                </a:solidFill>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 - </a:t>
            </a:r>
            <a:r>
              <a:rPr kumimoji="0" lang="el-GR" b="1" i="0" u="none" strike="noStrike" kern="1200" cap="all" spc="0" normalizeH="0" noProof="0" dirty="0" err="1" smtClean="0">
                <a:ln>
                  <a:noFill/>
                </a:ln>
                <a:solidFill>
                  <a:srgbClr val="FF0000"/>
                </a:solidFill>
                <a:effectLst>
                  <a:outerShdw blurRad="38100" dist="38100" dir="2700000" algn="tl">
                    <a:srgbClr val="000000">
                      <a:alpha val="43137"/>
                    </a:srgbClr>
                  </a:outerShdw>
                  <a:reflection blurRad="12700" stA="48000" endA="300" endPos="55000" dir="5400000" sy="-90000" algn="bl" rotWithShape="0"/>
                </a:effectLst>
                <a:uLnTx/>
                <a:uFillTx/>
                <a:latin typeface="Calibri" pitchFamily="34" charset="0"/>
                <a:ea typeface="+mj-ea"/>
                <a:cs typeface="Calibri" pitchFamily="34" charset="0"/>
              </a:rPr>
              <a:t>Διασημοι</a:t>
            </a:r>
            <a:endParaRPr kumimoji="0" lang="el-GR" b="1" i="0" u="none" strike="noStrike" kern="1200" cap="all" spc="0" normalizeH="0" baseline="0" noProof="0" dirty="0">
              <a:ln>
                <a:noFill/>
              </a:ln>
              <a:solidFill>
                <a:srgbClr val="FF0000"/>
              </a:solidFill>
              <a:effectLst>
                <a:reflection blurRad="12700" stA="48000" endA="300" endPos="55000" dir="5400000" sy="-90000" algn="bl" rotWithShape="0"/>
              </a:effectLst>
              <a:uLnTx/>
              <a:uFillTx/>
              <a:latin typeface="Calibri" pitchFamily="34" charset="0"/>
              <a:ea typeface="+mj-ea"/>
              <a:cs typeface="Calibri" pitchFamily="34" charset="0"/>
            </a:endParaRPr>
          </a:p>
        </p:txBody>
      </p:sp>
      <p:pic>
        <p:nvPicPr>
          <p:cNvPr id="12" name="Picture 2" descr="C:\Users\user\Downloads\unnamed.gif"/>
          <p:cNvPicPr>
            <a:picLocks noChangeAspect="1" noChangeArrowheads="1" noCrop="1"/>
          </p:cNvPicPr>
          <p:nvPr/>
        </p:nvPicPr>
        <p:blipFill>
          <a:blip r:embed="rId3"/>
          <a:srcRect/>
          <a:stretch>
            <a:fillRect/>
          </a:stretch>
        </p:blipFill>
        <p:spPr bwMode="auto">
          <a:xfrm>
            <a:off x="4143372" y="1000108"/>
            <a:ext cx="1285875" cy="17907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2" name="Picture 10" descr="Image result for survivor greece"/>
          <p:cNvPicPr>
            <a:picLocks noChangeAspect="1" noChangeArrowheads="1"/>
          </p:cNvPicPr>
          <p:nvPr/>
        </p:nvPicPr>
        <p:blipFill>
          <a:blip r:embed="rId2"/>
          <a:srcRect/>
          <a:stretch>
            <a:fillRect/>
          </a:stretch>
        </p:blipFill>
        <p:spPr bwMode="auto">
          <a:xfrm>
            <a:off x="4286248" y="4071942"/>
            <a:ext cx="4683917" cy="2482349"/>
          </a:xfrm>
          <a:prstGeom prst="rect">
            <a:avLst/>
          </a:prstGeom>
          <a:noFill/>
        </p:spPr>
      </p:pic>
      <p:sp>
        <p:nvSpPr>
          <p:cNvPr id="4" name="1 - Τίτλος"/>
          <p:cNvSpPr>
            <a:spLocks noGrp="1"/>
          </p:cNvSpPr>
          <p:nvPr>
            <p:ph type="title"/>
          </p:nvPr>
        </p:nvSpPr>
        <p:spPr>
          <a:xfrm>
            <a:off x="457200" y="214290"/>
            <a:ext cx="8472518" cy="642942"/>
          </a:xfrm>
        </p:spPr>
        <p:txBody>
          <a:bodyPr/>
          <a:lstStyle/>
          <a:p>
            <a:pPr algn="ctr"/>
            <a:r>
              <a:rPr lang="el-GR" b="1" i="1" dirty="0" err="1" smtClean="0">
                <a:solidFill>
                  <a:srgbClr val="0070C0"/>
                </a:solidFill>
              </a:rPr>
              <a:t>εικονεσ</a:t>
            </a:r>
            <a:endParaRPr lang="el-GR" b="1" i="1" dirty="0">
              <a:solidFill>
                <a:srgbClr val="0070C0"/>
              </a:solidFill>
            </a:endParaRPr>
          </a:p>
        </p:txBody>
      </p:sp>
      <p:pic>
        <p:nvPicPr>
          <p:cNvPr id="23554" name="Picture 2" descr="Image result for survivor greece"/>
          <p:cNvPicPr>
            <a:picLocks noChangeAspect="1" noChangeArrowheads="1"/>
          </p:cNvPicPr>
          <p:nvPr/>
        </p:nvPicPr>
        <p:blipFill>
          <a:blip r:embed="rId3"/>
          <a:srcRect/>
          <a:stretch>
            <a:fillRect/>
          </a:stretch>
        </p:blipFill>
        <p:spPr bwMode="auto">
          <a:xfrm>
            <a:off x="571472" y="1214422"/>
            <a:ext cx="3714776" cy="2786083"/>
          </a:xfrm>
          <a:prstGeom prst="rect">
            <a:avLst/>
          </a:prstGeom>
          <a:noFill/>
        </p:spPr>
      </p:pic>
      <p:pic>
        <p:nvPicPr>
          <p:cNvPr id="23556" name="Picture 4" descr="Image result for survivor greece"/>
          <p:cNvPicPr>
            <a:picLocks noChangeAspect="1" noChangeArrowheads="1"/>
          </p:cNvPicPr>
          <p:nvPr/>
        </p:nvPicPr>
        <p:blipFill>
          <a:blip r:embed="rId4"/>
          <a:srcRect/>
          <a:stretch>
            <a:fillRect/>
          </a:stretch>
        </p:blipFill>
        <p:spPr bwMode="auto">
          <a:xfrm>
            <a:off x="4571999" y="1199524"/>
            <a:ext cx="4214843" cy="2704713"/>
          </a:xfrm>
          <a:prstGeom prst="rect">
            <a:avLst/>
          </a:prstGeom>
          <a:noFill/>
        </p:spPr>
      </p:pic>
      <p:pic>
        <p:nvPicPr>
          <p:cNvPr id="23558" name="Picture 6" descr="Image result for survivor greece"/>
          <p:cNvPicPr>
            <a:picLocks noChangeAspect="1" noChangeArrowheads="1"/>
          </p:cNvPicPr>
          <p:nvPr/>
        </p:nvPicPr>
        <p:blipFill>
          <a:blip r:embed="rId5"/>
          <a:srcRect/>
          <a:stretch>
            <a:fillRect/>
          </a:stretch>
        </p:blipFill>
        <p:spPr bwMode="auto">
          <a:xfrm>
            <a:off x="142843" y="4143380"/>
            <a:ext cx="3643337" cy="2428892"/>
          </a:xfrm>
          <a:prstGeom prst="rect">
            <a:avLst/>
          </a:prstGeom>
          <a:noFill/>
        </p:spPr>
      </p:pic>
      <p:pic>
        <p:nvPicPr>
          <p:cNvPr id="23560" name="Picture 8" descr="Related image"/>
          <p:cNvPicPr>
            <a:picLocks noChangeAspect="1" noChangeArrowheads="1"/>
          </p:cNvPicPr>
          <p:nvPr/>
        </p:nvPicPr>
        <p:blipFill>
          <a:blip r:embed="rId6"/>
          <a:srcRect/>
          <a:stretch>
            <a:fillRect/>
          </a:stretch>
        </p:blipFill>
        <p:spPr bwMode="auto">
          <a:xfrm>
            <a:off x="3071802" y="4143380"/>
            <a:ext cx="3672116" cy="242889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Τίτλος"/>
          <p:cNvSpPr>
            <a:spLocks noGrp="1"/>
          </p:cNvSpPr>
          <p:nvPr>
            <p:ph type="title"/>
          </p:nvPr>
        </p:nvSpPr>
        <p:spPr>
          <a:xfrm>
            <a:off x="457200" y="214290"/>
            <a:ext cx="8472518" cy="642942"/>
          </a:xfrm>
        </p:spPr>
        <p:txBody>
          <a:bodyPr/>
          <a:lstStyle/>
          <a:p>
            <a:pPr algn="ctr"/>
            <a:r>
              <a:rPr lang="el-GR" b="1" i="1" dirty="0" err="1" smtClean="0">
                <a:solidFill>
                  <a:srgbClr val="0070C0"/>
                </a:solidFill>
              </a:rPr>
              <a:t>εικονεσ</a:t>
            </a:r>
            <a:endParaRPr lang="el-GR" b="1" i="1" dirty="0">
              <a:solidFill>
                <a:srgbClr val="0070C0"/>
              </a:solidFill>
            </a:endParaRPr>
          </a:p>
        </p:txBody>
      </p:sp>
      <p:pic>
        <p:nvPicPr>
          <p:cNvPr id="5" name="3 - Θέση περιεχομένου" descr="vansurvivor1.jpg"/>
          <p:cNvPicPr>
            <a:picLocks noGrp="1" noChangeAspect="1"/>
          </p:cNvPicPr>
          <p:nvPr>
            <p:ph idx="1"/>
          </p:nvPr>
        </p:nvPicPr>
        <p:blipFill>
          <a:blip r:embed="rId2"/>
          <a:stretch>
            <a:fillRect/>
          </a:stretch>
        </p:blipFill>
        <p:spPr>
          <a:xfrm>
            <a:off x="4929190" y="1428736"/>
            <a:ext cx="3847166" cy="2071702"/>
          </a:xfrm>
        </p:spPr>
      </p:pic>
      <p:pic>
        <p:nvPicPr>
          <p:cNvPr id="6" name="Picture 2" descr="Image result for survivor greece 2017 το ατυχημα των μαχητων"/>
          <p:cNvPicPr>
            <a:picLocks noChangeAspect="1" noChangeArrowheads="1"/>
          </p:cNvPicPr>
          <p:nvPr/>
        </p:nvPicPr>
        <p:blipFill>
          <a:blip r:embed="rId3"/>
          <a:srcRect/>
          <a:stretch>
            <a:fillRect/>
          </a:stretch>
        </p:blipFill>
        <p:spPr bwMode="auto">
          <a:xfrm>
            <a:off x="642910" y="1285860"/>
            <a:ext cx="3967191" cy="2428892"/>
          </a:xfrm>
          <a:prstGeom prst="rect">
            <a:avLst/>
          </a:prstGeom>
          <a:noFill/>
        </p:spPr>
      </p:pic>
      <p:pic>
        <p:nvPicPr>
          <p:cNvPr id="7" name="Picture 4" descr="Image result for survivor greece 2017 το ατυχημα των μαχητων"/>
          <p:cNvPicPr>
            <a:picLocks noChangeAspect="1" noChangeArrowheads="1"/>
          </p:cNvPicPr>
          <p:nvPr/>
        </p:nvPicPr>
        <p:blipFill>
          <a:blip r:embed="rId4"/>
          <a:srcRect/>
          <a:stretch>
            <a:fillRect/>
          </a:stretch>
        </p:blipFill>
        <p:spPr bwMode="auto">
          <a:xfrm>
            <a:off x="571472" y="4143380"/>
            <a:ext cx="3949533" cy="2357430"/>
          </a:xfrm>
          <a:prstGeom prst="rect">
            <a:avLst/>
          </a:prstGeom>
          <a:noFill/>
        </p:spPr>
      </p:pic>
      <p:pic>
        <p:nvPicPr>
          <p:cNvPr id="8" name="Picture 16" descr="Image result for survivor διάσημοι"/>
          <p:cNvPicPr>
            <a:picLocks noChangeAspect="1" noChangeArrowheads="1"/>
          </p:cNvPicPr>
          <p:nvPr/>
        </p:nvPicPr>
        <p:blipFill>
          <a:blip r:embed="rId5"/>
          <a:srcRect/>
          <a:stretch>
            <a:fillRect/>
          </a:stretch>
        </p:blipFill>
        <p:spPr bwMode="auto">
          <a:xfrm>
            <a:off x="4714876" y="4143380"/>
            <a:ext cx="4262458" cy="235810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αστημικό">
  <a:themeElements>
    <a:clrScheme name="Διαστημικό">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Διαστημικό">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Διαστημικό">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TotalTime>
  <Words>173</Words>
  <Application>Microsoft Office PowerPoint</Application>
  <PresentationFormat>Προβολή στην οθόνη (4:3)</PresentationFormat>
  <Paragraphs>46</Paragraphs>
  <Slides>10</Slides>
  <Notes>0</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10</vt:i4>
      </vt:variant>
    </vt:vector>
  </HeadingPairs>
  <TitlesOfParts>
    <vt:vector size="13" baseType="lpstr">
      <vt:lpstr>Διαστημικό</vt:lpstr>
      <vt:lpstr>CorelDRAW</vt:lpstr>
      <vt:lpstr>Clip</vt:lpstr>
      <vt:lpstr>SURVIVOR GREECE 2017</vt:lpstr>
      <vt:lpstr>Ti einai to sURVIVOR:</vt:lpstr>
      <vt:lpstr>Περιγραφη</vt:lpstr>
      <vt:lpstr>Διαφάνεια 4</vt:lpstr>
      <vt:lpstr>Διαφάνεια 5</vt:lpstr>
      <vt:lpstr>Ατυχημα των μαχητων στον αγιο Δομινικο </vt:lpstr>
      <vt:lpstr>εικονεσ</vt:lpstr>
      <vt:lpstr>εικονεσ</vt:lpstr>
      <vt:lpstr>εικονεσ</vt:lpstr>
      <vt:lpstr>Ευχαριστω για την προσοχη σαΣ..   (Στη διΑθεσΗ σασ για ανταλλαγη αποψεων)</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SURVIVOR GREECE</dc:title>
  <dc:creator>user</dc:creator>
  <cp:lastModifiedBy>user</cp:lastModifiedBy>
  <cp:revision>27</cp:revision>
  <dcterms:created xsi:type="dcterms:W3CDTF">2017-05-23T11:37:31Z</dcterms:created>
  <dcterms:modified xsi:type="dcterms:W3CDTF">2017-05-23T19:12:45Z</dcterms:modified>
</cp:coreProperties>
</file>